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147472499" r:id="rId5"/>
    <p:sldId id="21474725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11ADA06-405C-37D0-8276-18DFBC0412A9}" name="Elena Shatalova" initials="ES" userId="S::e.shatalova@viseven.com::d8a04bde-95cd-4382-92d5-73000a90e549" providerId="AD"/>
  <p188:author id="{EF21DA5A-BAE3-56A7-99C8-CAE58254C84A}" name="Ryota Hirano" initials="RH" userId="S::r.hirano@viseven.com::511aa165-4260-476f-86f1-9dbf85c41e0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71" autoAdjust="0"/>
  </p:normalViewPr>
  <p:slideViewPr>
    <p:cSldViewPr snapToGrid="0">
      <p:cViewPr varScale="1">
        <p:scale>
          <a:sx n="78" d="100"/>
          <a:sy n="78" d="100"/>
        </p:scale>
        <p:origin x="54" y="3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D238E-782C-4BE3-88BD-CD687B0B37AF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4D7EE-A47F-456D-94EA-59A11656378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89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03B0C-52AF-433C-B3E0-C2BADA884D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5FC8A-7908-4E30-BAE6-A1D14EDBA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A0918F-864D-4739-9F7F-3CD45B7F9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4BA25-050C-4EE3-B1D5-6844A54D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45C-D0D4-43DB-85FF-4E8D29B0D3DC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0964BE-7685-4101-A235-BC576331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409400-4389-4B3F-99E9-91C354B9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F29B-5628-4478-8860-774D979D16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9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793A9-7FF1-4367-B5FC-E19BE783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251D43-2B79-4699-B9BA-F5769FF8B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EA1C08-C2B1-47D1-829D-52154D0B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45C-D0D4-43DB-85FF-4E8D29B0D3DC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ACCA48-88DA-4AB3-92C8-F8B63FE9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3EB545-B4ED-4FE2-9083-8E07BBA9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F29B-5628-4478-8860-774D979D16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4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992528-06C5-4880-89E0-E9F165DEF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43F133-919F-4374-94E2-1DCB0BF5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513594-B37E-4345-B137-1576212A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45C-D0D4-43DB-85FF-4E8D29B0D3DC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99019-AAE8-4BF0-943F-DD2AA16F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A6D1D-10E5-4FF2-8692-6BA0E40D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F29B-5628-4478-8860-774D979D16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4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D843C-CD90-45EF-B3D9-E4258959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64" y="681037"/>
            <a:ext cx="5144037" cy="3877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9EE6F-C16D-4EE7-A2D5-A6E74F43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B6802-6E5E-4599-B06F-A690BF7B6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DBD20B-D5C0-4E8B-800D-28E61660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45C-D0D4-43DB-85FF-4E8D29B0D3DC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151B68-B4D4-4A02-A31E-2B030ED0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6B4410-44A8-4F81-A40E-56613893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F29B-5628-4478-8860-774D979D16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64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E9ADF-664F-4295-9B0A-6152771E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5E3BE-36A3-4749-BA9A-70EA4279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674DD8-40C0-4480-9858-593BB29F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45C-D0D4-43DB-85FF-4E8D29B0D3DC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5B2303-1254-4F5D-AEC7-22DFFF48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7A63FF-63BA-419E-A19B-990885B2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F29B-5628-4478-8860-774D979D16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AA2F2-4603-4DB5-988A-A64C16C4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70ABD0-8402-4ED1-AD17-81160A71D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CB96F8-E04A-4758-AE82-D411A0119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037B6D-B68E-4797-B92F-EDA69093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45C-D0D4-43DB-85FF-4E8D29B0D3DC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0D7FA8-63B7-48D9-91FF-932C505C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300771-B9B1-4B1E-AE83-6FF3B38F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F29B-5628-4478-8860-774D979D16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6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9DCA1-EF56-4A04-B91F-FEE1DD36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BDBB4F-81A8-40A8-868D-109EF4125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6E92E4-BA44-4908-A6D5-79F9550BB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6AE9A6-9309-481E-8C7B-989B4FFCC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918049-C952-4427-AFAC-6040C035B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BBC581-C813-4334-9201-FDD2C626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45C-D0D4-43DB-85FF-4E8D29B0D3DC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957EE1-2BB0-46EB-A209-6CB560F7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7A78C9-250B-4577-9FA9-0C55B3F2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F29B-5628-4478-8860-774D979D16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9E69F-45C1-429D-9274-E196F4E2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4212BC-D243-4C45-9E22-27DF0B18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45C-D0D4-43DB-85FF-4E8D29B0D3DC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6F768A-F259-4F67-8388-EBC0F780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B774CC-C7C1-4ACF-9FBF-741E2E74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F29B-5628-4478-8860-774D979D16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3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B6D86D-0971-4F09-81B9-3FFB4F08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45C-D0D4-43DB-85FF-4E8D29B0D3DC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660A85-7964-4C52-9863-1A336DF4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58EFDC-9283-478A-8FBE-1279B237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F29B-5628-4478-8860-774D979D16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82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D469C-D684-4152-B032-BF57D59F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A3A9F-C60B-49C1-8759-62E95733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A200BF-6460-4ECD-AC44-3AD199791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0144E-68D3-4845-9191-59FBBB3C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45C-D0D4-43DB-85FF-4E8D29B0D3DC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22D347-9C1E-4A76-812C-491875B9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379C0B-A66C-4B2E-8E08-2828F560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F29B-5628-4478-8860-774D979D16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1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6BAFC-A6D8-449F-BEBE-B89803FD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BDF940-C3A1-48E0-B929-2245F1D92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AE5BDA-4517-484F-840F-5258391A9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F23C2A-058D-4C30-854A-1C9C9D6A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A45C-D0D4-43DB-85FF-4E8D29B0D3DC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3510FB-5406-4CFF-8AD1-ED32AE5B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A3CBF8-3C6E-49A7-93F2-5E4BECF5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F29B-5628-4478-8860-774D979D16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43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D2AF4-D9B9-475B-8B81-D45A4A21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F53FF2-21C6-4FA5-9EAF-E7922969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E718C2-4072-4145-BFC6-F62A1BA9B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A45C-D0D4-43DB-85FF-4E8D29B0D3DC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5D927-2953-42D4-854E-669499938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B29F8A-A0AC-4945-9D3A-46E88FDD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5F29B-5628-4478-8860-774D979D16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4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41">
            <a:extLst>
              <a:ext uri="{FF2B5EF4-FFF2-40B4-BE49-F238E27FC236}">
                <a16:creationId xmlns:a16="http://schemas.microsoft.com/office/drawing/2014/main" id="{9305F59A-E8C0-4A03-BAAB-0B7087145B1E}"/>
              </a:ext>
            </a:extLst>
          </p:cNvPr>
          <p:cNvSpPr txBox="1"/>
          <p:nvPr/>
        </p:nvSpPr>
        <p:spPr>
          <a:xfrm>
            <a:off x="8270667" y="5430638"/>
            <a:ext cx="3839199" cy="7546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i="1" kern="0">
                <a:solidFill>
                  <a:srgbClr val="002060"/>
                </a:solidFill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marL="171450" indent="-1714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HCPs target: 60 HCPs</a:t>
            </a:r>
          </a:p>
          <a:p>
            <a:pPr marL="171450" indent="-1714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All Mass Mails will include Personalized registration link and Personalized Event joint link</a:t>
            </a:r>
          </a:p>
          <a:p>
            <a:pPr marL="171450" indent="-1714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The same logic repeats for EVENT 2 and EVENT 3</a:t>
            </a:r>
          </a:p>
          <a:p>
            <a:pPr algn="l"/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C2EC3ED-FD14-4114-A660-DD22D6FE793C}"/>
              </a:ext>
            </a:extLst>
          </p:cNvPr>
          <p:cNvSpPr txBox="1"/>
          <p:nvPr/>
        </p:nvSpPr>
        <p:spPr>
          <a:xfrm>
            <a:off x="1358623" y="201467"/>
            <a:ext cx="11293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2060"/>
                </a:solidFill>
              </a:rPr>
              <a:t>INVITATION + REGISTRATION CONFIRMATION journey. Mass Mail + Approved Email</a:t>
            </a:r>
          </a:p>
        </p:txBody>
      </p:sp>
      <p:grpSp>
        <p:nvGrpSpPr>
          <p:cNvPr id="215" name="Группа 214">
            <a:extLst>
              <a:ext uri="{FF2B5EF4-FFF2-40B4-BE49-F238E27FC236}">
                <a16:creationId xmlns:a16="http://schemas.microsoft.com/office/drawing/2014/main" id="{8A0504B7-11D7-453E-9C1F-8A48BC801DC8}"/>
              </a:ext>
            </a:extLst>
          </p:cNvPr>
          <p:cNvGrpSpPr/>
          <p:nvPr/>
        </p:nvGrpSpPr>
        <p:grpSpPr>
          <a:xfrm>
            <a:off x="10736862" y="4312872"/>
            <a:ext cx="1333604" cy="924765"/>
            <a:chOff x="10062436" y="2302296"/>
            <a:chExt cx="1333604" cy="924765"/>
          </a:xfrm>
        </p:grpSpPr>
        <p:sp>
          <p:nvSpPr>
            <p:cNvPr id="216" name="Freeform 66">
              <a:extLst>
                <a:ext uri="{FF2B5EF4-FFF2-40B4-BE49-F238E27FC236}">
                  <a16:creationId xmlns:a16="http://schemas.microsoft.com/office/drawing/2014/main" id="{6D5C87CB-7349-457D-BA39-2E156DA2E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2436" y="2302296"/>
              <a:ext cx="1333604" cy="924765"/>
            </a:xfrm>
            <a:custGeom>
              <a:avLst/>
              <a:gdLst>
                <a:gd name="T0" fmla="*/ 1892107 w 5360"/>
                <a:gd name="T1" fmla="*/ 551701 h 3401"/>
                <a:gd name="T2" fmla="*/ 1313104 w 5360"/>
                <a:gd name="T3" fmla="*/ 44985 h 3401"/>
                <a:gd name="T4" fmla="*/ 1181037 w 5360"/>
                <a:gd name="T5" fmla="*/ 105086 h 3401"/>
                <a:gd name="T6" fmla="*/ 1181037 w 5360"/>
                <a:gd name="T7" fmla="*/ 178862 h 3401"/>
                <a:gd name="T8" fmla="*/ 113714 w 5360"/>
                <a:gd name="T9" fmla="*/ 178862 h 3401"/>
                <a:gd name="T10" fmla="*/ 0 w 5360"/>
                <a:gd name="T11" fmla="*/ 292585 h 3401"/>
                <a:gd name="T12" fmla="*/ 0 w 5360"/>
                <a:gd name="T13" fmla="*/ 931018 h 3401"/>
                <a:gd name="T14" fmla="*/ 113714 w 5360"/>
                <a:gd name="T15" fmla="*/ 1044741 h 3401"/>
                <a:gd name="T16" fmla="*/ 1181037 w 5360"/>
                <a:gd name="T17" fmla="*/ 1044741 h 3401"/>
                <a:gd name="T18" fmla="*/ 1181037 w 5360"/>
                <a:gd name="T19" fmla="*/ 1118517 h 3401"/>
                <a:gd name="T20" fmla="*/ 1313104 w 5360"/>
                <a:gd name="T21" fmla="*/ 1178258 h 3401"/>
                <a:gd name="T22" fmla="*/ 1892107 w 5360"/>
                <a:gd name="T23" fmla="*/ 671902 h 3401"/>
                <a:gd name="T24" fmla="*/ 1892107 w 5360"/>
                <a:gd name="T25" fmla="*/ 551701 h 34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360" h="3401">
                  <a:moveTo>
                    <a:pt x="5258" y="1533"/>
                  </a:moveTo>
                  <a:lnTo>
                    <a:pt x="3649" y="125"/>
                  </a:lnTo>
                  <a:cubicBezTo>
                    <a:pt x="3506" y="0"/>
                    <a:pt x="3282" y="101"/>
                    <a:pt x="3282" y="292"/>
                  </a:cubicBezTo>
                  <a:lnTo>
                    <a:pt x="3282" y="497"/>
                  </a:lnTo>
                  <a:lnTo>
                    <a:pt x="316" y="497"/>
                  </a:lnTo>
                  <a:cubicBezTo>
                    <a:pt x="142" y="497"/>
                    <a:pt x="0" y="639"/>
                    <a:pt x="0" y="813"/>
                  </a:cubicBezTo>
                  <a:lnTo>
                    <a:pt x="0" y="2587"/>
                  </a:lnTo>
                  <a:cubicBezTo>
                    <a:pt x="0" y="2761"/>
                    <a:pt x="142" y="2903"/>
                    <a:pt x="316" y="2903"/>
                  </a:cubicBezTo>
                  <a:lnTo>
                    <a:pt x="3282" y="2903"/>
                  </a:lnTo>
                  <a:lnTo>
                    <a:pt x="3282" y="3108"/>
                  </a:lnTo>
                  <a:cubicBezTo>
                    <a:pt x="3282" y="3298"/>
                    <a:pt x="3506" y="3400"/>
                    <a:pt x="3649" y="3274"/>
                  </a:cubicBezTo>
                  <a:lnTo>
                    <a:pt x="5258" y="1867"/>
                  </a:lnTo>
                  <a:cubicBezTo>
                    <a:pt x="5359" y="1778"/>
                    <a:pt x="5359" y="1621"/>
                    <a:pt x="5258" y="1533"/>
                  </a:cubicBezTo>
                </a:path>
              </a:pathLst>
            </a:custGeom>
            <a:noFill/>
            <a:ln>
              <a:solidFill>
                <a:srgbClr val="22A1D6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DM Sans" pitchFamily="2" charset="77"/>
              </a:endParaRPr>
            </a:p>
          </p:txBody>
        </p:sp>
        <p:sp>
          <p:nvSpPr>
            <p:cNvPr id="217" name="TextBox 41">
              <a:extLst>
                <a:ext uri="{FF2B5EF4-FFF2-40B4-BE49-F238E27FC236}">
                  <a16:creationId xmlns:a16="http://schemas.microsoft.com/office/drawing/2014/main" id="{4D8BA8E7-D5C5-4BA1-BE53-D2A560B20C03}"/>
                </a:ext>
              </a:extLst>
            </p:cNvPr>
            <p:cNvSpPr txBox="1"/>
            <p:nvPr/>
          </p:nvSpPr>
          <p:spPr>
            <a:xfrm>
              <a:off x="10234902" y="2530692"/>
              <a:ext cx="759192" cy="2586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i="1" kern="0" dirty="0">
                  <a:latin typeface="Apis For Office"/>
                </a:rPr>
                <a:t>Go to FOLLOW-UP Journey</a:t>
              </a:r>
              <a:endParaRPr kumimoji="0" lang="en-US" sz="1050" b="1" i="1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Apis For Office"/>
              </a:endParaRPr>
            </a:p>
          </p:txBody>
        </p:sp>
      </p:grpSp>
      <p:sp>
        <p:nvSpPr>
          <p:cNvPr id="192" name="TextBox 41">
            <a:extLst>
              <a:ext uri="{FF2B5EF4-FFF2-40B4-BE49-F238E27FC236}">
                <a16:creationId xmlns:a16="http://schemas.microsoft.com/office/drawing/2014/main" id="{B0341EA1-FC38-4CE0-97AC-A6774973FDCF}"/>
              </a:ext>
            </a:extLst>
          </p:cNvPr>
          <p:cNvSpPr txBox="1"/>
          <p:nvPr/>
        </p:nvSpPr>
        <p:spPr>
          <a:xfrm>
            <a:off x="1886037" y="1678448"/>
            <a:ext cx="2241639" cy="5382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i="1" kern="0">
                <a:solidFill>
                  <a:srgbClr val="002060"/>
                </a:solidFill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dirty="0"/>
              <a:t>Due to time consuming integration process Notification to Reps will be done manually. </a:t>
            </a:r>
          </a:p>
        </p:txBody>
      </p:sp>
      <p:pic>
        <p:nvPicPr>
          <p:cNvPr id="130" name="Рисунок 6" descr="A blue cloud with white text&#10;&#10;Description automatically generated">
            <a:extLst>
              <a:ext uri="{FF2B5EF4-FFF2-40B4-BE49-F238E27FC236}">
                <a16:creationId xmlns:a16="http://schemas.microsoft.com/office/drawing/2014/main" id="{4CDB943B-9665-498A-A264-E66BE43B6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7" y="3253525"/>
            <a:ext cx="703087" cy="49128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BBD323-FBC6-4BDC-A200-C910DD03D88D}"/>
              </a:ext>
            </a:extLst>
          </p:cNvPr>
          <p:cNvSpPr/>
          <p:nvPr/>
        </p:nvSpPr>
        <p:spPr>
          <a:xfrm>
            <a:off x="902794" y="3661480"/>
            <a:ext cx="830352" cy="408092"/>
          </a:xfrm>
          <a:prstGeom prst="roundRect">
            <a:avLst/>
          </a:prstGeom>
          <a:solidFill>
            <a:srgbClr val="08247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/>
            <a:r>
              <a:rPr lang="en-US" sz="1000" dirty="0"/>
              <a:t>Mass Mail 1</a:t>
            </a:r>
            <a:r>
              <a:rPr lang="ru-RU" sz="1000" dirty="0"/>
              <a:t>.1</a:t>
            </a:r>
          </a:p>
          <a:p>
            <a:pPr algn="ctr" defTabSz="1219170"/>
            <a:r>
              <a:rPr lang="en-US" sz="1000" dirty="0"/>
              <a:t>Teaser CTA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C43FFA-AFF0-46BC-9A6E-732B8A155CD3}"/>
              </a:ext>
            </a:extLst>
          </p:cNvPr>
          <p:cNvCxnSpPr>
            <a:cxnSpLocks/>
          </p:cNvCxnSpPr>
          <p:nvPr/>
        </p:nvCxnSpPr>
        <p:spPr>
          <a:xfrm>
            <a:off x="763854" y="3511703"/>
            <a:ext cx="404907" cy="0"/>
          </a:xfrm>
          <a:prstGeom prst="straightConnector1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Oval 52">
            <a:extLst>
              <a:ext uri="{FF2B5EF4-FFF2-40B4-BE49-F238E27FC236}">
                <a16:creationId xmlns:a16="http://schemas.microsoft.com/office/drawing/2014/main" id="{A4E046D3-EAB8-420D-A451-01FECECCBF79}"/>
              </a:ext>
            </a:extLst>
          </p:cNvPr>
          <p:cNvSpPr/>
          <p:nvPr/>
        </p:nvSpPr>
        <p:spPr>
          <a:xfrm>
            <a:off x="1734322" y="3347381"/>
            <a:ext cx="787800" cy="30418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sz="800" b="1" dirty="0">
                <a:solidFill>
                  <a:schemeClr val="bg1"/>
                </a:solidFill>
              </a:rPr>
              <a:t>Check if #1.1 </a:t>
            </a:r>
          </a:p>
          <a:p>
            <a:pPr algn="ctr"/>
            <a:r>
              <a:rPr kumimoji="1" lang="en-US" sz="800" b="1" dirty="0">
                <a:solidFill>
                  <a:schemeClr val="bg1"/>
                </a:solidFill>
              </a:rPr>
              <a:t>opened</a:t>
            </a:r>
            <a:r>
              <a:rPr kumimoji="1" lang="uk-UA" sz="800" b="1" dirty="0">
                <a:solidFill>
                  <a:schemeClr val="bg1"/>
                </a:solidFill>
              </a:rPr>
              <a:t>?</a:t>
            </a:r>
            <a:endParaRPr kumimoji="1" lang="en-GB" sz="800" b="1" dirty="0">
              <a:solidFill>
                <a:schemeClr val="bg1"/>
              </a:solidFill>
            </a:endParaRPr>
          </a:p>
        </p:txBody>
      </p:sp>
      <p:sp>
        <p:nvSpPr>
          <p:cNvPr id="13" name="TextBox 41">
            <a:extLst>
              <a:ext uri="{FF2B5EF4-FFF2-40B4-BE49-F238E27FC236}">
                <a16:creationId xmlns:a16="http://schemas.microsoft.com/office/drawing/2014/main" id="{2AFB24A8-0417-4333-8D44-E671F0707699}"/>
              </a:ext>
            </a:extLst>
          </p:cNvPr>
          <p:cNvSpPr txBox="1"/>
          <p:nvPr/>
        </p:nvSpPr>
        <p:spPr>
          <a:xfrm>
            <a:off x="2018269" y="3683459"/>
            <a:ext cx="483694" cy="6899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is For Office"/>
              </a:rPr>
              <a:t>NO</a:t>
            </a:r>
          </a:p>
        </p:txBody>
      </p:sp>
      <p:cxnSp>
        <p:nvCxnSpPr>
          <p:cNvPr id="14" name="Straight Arrow Connector 54">
            <a:extLst>
              <a:ext uri="{FF2B5EF4-FFF2-40B4-BE49-F238E27FC236}">
                <a16:creationId xmlns:a16="http://schemas.microsoft.com/office/drawing/2014/main" id="{6EF4ADAF-0B4E-401F-BBC1-2FB99CB3E529}"/>
              </a:ext>
            </a:extLst>
          </p:cNvPr>
          <p:cNvCxnSpPr>
            <a:cxnSpLocks/>
          </p:cNvCxnSpPr>
          <p:nvPr/>
        </p:nvCxnSpPr>
        <p:spPr>
          <a:xfrm>
            <a:off x="1483583" y="3509683"/>
            <a:ext cx="257741" cy="0"/>
          </a:xfrm>
          <a:prstGeom prst="straightConnector1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Rectangle: Rounded Corners 57">
            <a:extLst>
              <a:ext uri="{FF2B5EF4-FFF2-40B4-BE49-F238E27FC236}">
                <a16:creationId xmlns:a16="http://schemas.microsoft.com/office/drawing/2014/main" id="{86BD27EB-1A8B-4EC4-96E0-BC257DDD5E6C}"/>
              </a:ext>
            </a:extLst>
          </p:cNvPr>
          <p:cNvSpPr/>
          <p:nvPr/>
        </p:nvSpPr>
        <p:spPr>
          <a:xfrm>
            <a:off x="1649556" y="4244116"/>
            <a:ext cx="1026596" cy="837181"/>
          </a:xfrm>
          <a:prstGeom prst="roundRect">
            <a:avLst/>
          </a:prstGeom>
          <a:solidFill>
            <a:srgbClr val="08247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/>
            <a:r>
              <a:rPr lang="en-US" sz="1000" dirty="0"/>
              <a:t>Mass Mail 1.2 </a:t>
            </a:r>
          </a:p>
          <a:p>
            <a:pPr algn="ctr" defTabSz="1219170"/>
            <a:r>
              <a:rPr lang="en-US" sz="1000" dirty="0"/>
              <a:t>Teaser_</a:t>
            </a:r>
            <a:endParaRPr lang="ru-RU" sz="1000" dirty="0"/>
          </a:p>
          <a:p>
            <a:pPr algn="ctr" defTabSz="1219170"/>
            <a:r>
              <a:rPr lang="en-US" sz="1000" dirty="0"/>
              <a:t>resend to n/o with  new Subject and Preheader</a:t>
            </a:r>
            <a:endParaRPr lang="uk-UA" sz="1000" dirty="0"/>
          </a:p>
        </p:txBody>
      </p:sp>
      <p:sp>
        <p:nvSpPr>
          <p:cNvPr id="19" name="TextBox 41">
            <a:extLst>
              <a:ext uri="{FF2B5EF4-FFF2-40B4-BE49-F238E27FC236}">
                <a16:creationId xmlns:a16="http://schemas.microsoft.com/office/drawing/2014/main" id="{F3D84FAC-DFF6-4C66-B8AA-BC440D00B3E8}"/>
              </a:ext>
            </a:extLst>
          </p:cNvPr>
          <p:cNvSpPr txBox="1"/>
          <p:nvPr/>
        </p:nvSpPr>
        <p:spPr>
          <a:xfrm>
            <a:off x="2098664" y="3828973"/>
            <a:ext cx="698481" cy="1583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i="1" kern="0">
                <a:solidFill>
                  <a:srgbClr val="002060"/>
                </a:solidFill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/>
              <a:t>in 3</a:t>
            </a:r>
            <a:r>
              <a:rPr lang="en-US" dirty="0"/>
              <a:t> days</a:t>
            </a:r>
          </a:p>
        </p:txBody>
      </p:sp>
      <p:cxnSp>
        <p:nvCxnSpPr>
          <p:cNvPr id="20" name="Connector: Elbow 72">
            <a:extLst>
              <a:ext uri="{FF2B5EF4-FFF2-40B4-BE49-F238E27FC236}">
                <a16:creationId xmlns:a16="http://schemas.microsoft.com/office/drawing/2014/main" id="{5A416577-7AAA-4976-B5B2-3CC6FCF364AE}"/>
              </a:ext>
            </a:extLst>
          </p:cNvPr>
          <p:cNvCxnSpPr>
            <a:cxnSpLocks/>
          </p:cNvCxnSpPr>
          <p:nvPr/>
        </p:nvCxnSpPr>
        <p:spPr>
          <a:xfrm flipV="1">
            <a:off x="2658786" y="4049365"/>
            <a:ext cx="696140" cy="590358"/>
          </a:xfrm>
          <a:prstGeom prst="bentConnector2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Rectangle: Rounded Corners 89">
            <a:extLst>
              <a:ext uri="{FF2B5EF4-FFF2-40B4-BE49-F238E27FC236}">
                <a16:creationId xmlns:a16="http://schemas.microsoft.com/office/drawing/2014/main" id="{FF1F1292-CD76-4DE3-9F01-EF4013B7C724}"/>
              </a:ext>
            </a:extLst>
          </p:cNvPr>
          <p:cNvSpPr/>
          <p:nvPr/>
        </p:nvSpPr>
        <p:spPr>
          <a:xfrm>
            <a:off x="5048468" y="4239876"/>
            <a:ext cx="829592" cy="571692"/>
          </a:xfrm>
          <a:prstGeom prst="roundRect">
            <a:avLst/>
          </a:prstGeom>
          <a:solidFill>
            <a:srgbClr val="08247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/>
            <a:r>
              <a:rPr lang="en-US" sz="1000" dirty="0"/>
              <a:t>Mass Mail 2 Invitation 2</a:t>
            </a:r>
            <a:endParaRPr lang="ru-RU" sz="1000" dirty="0"/>
          </a:p>
          <a:p>
            <a:pPr algn="ctr" defTabSz="1219170"/>
            <a:r>
              <a:rPr lang="en-US" sz="1000" dirty="0"/>
              <a:t>CTA 2</a:t>
            </a:r>
          </a:p>
        </p:txBody>
      </p:sp>
      <p:cxnSp>
        <p:nvCxnSpPr>
          <p:cNvPr id="24" name="Straight Arrow Connector 35">
            <a:extLst>
              <a:ext uri="{FF2B5EF4-FFF2-40B4-BE49-F238E27FC236}">
                <a16:creationId xmlns:a16="http://schemas.microsoft.com/office/drawing/2014/main" id="{97CD2414-F70B-4AE0-8B87-409B2027F8C2}"/>
              </a:ext>
            </a:extLst>
          </p:cNvPr>
          <p:cNvCxnSpPr>
            <a:cxnSpLocks/>
          </p:cNvCxnSpPr>
          <p:nvPr/>
        </p:nvCxnSpPr>
        <p:spPr>
          <a:xfrm flipH="1">
            <a:off x="6194940" y="5420402"/>
            <a:ext cx="1" cy="307160"/>
          </a:xfrm>
          <a:prstGeom prst="straightConnector1">
            <a:avLst/>
          </a:prstGeom>
          <a:noFill/>
          <a:ln w="9525" cap="flat" cmpd="sng" algn="ctr">
            <a:solidFill>
              <a:srgbClr val="EEA7B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TextBox 41">
            <a:extLst>
              <a:ext uri="{FF2B5EF4-FFF2-40B4-BE49-F238E27FC236}">
                <a16:creationId xmlns:a16="http://schemas.microsoft.com/office/drawing/2014/main" id="{BC5679EA-36D0-4B89-BB3A-3ED826703F86}"/>
              </a:ext>
            </a:extLst>
          </p:cNvPr>
          <p:cNvSpPr txBox="1"/>
          <p:nvPr/>
        </p:nvSpPr>
        <p:spPr>
          <a:xfrm>
            <a:off x="5731302" y="3352992"/>
            <a:ext cx="483694" cy="1826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1" u="none" strike="noStrike" kern="0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6" name="TextBox 41">
            <a:extLst>
              <a:ext uri="{FF2B5EF4-FFF2-40B4-BE49-F238E27FC236}">
                <a16:creationId xmlns:a16="http://schemas.microsoft.com/office/drawing/2014/main" id="{D2EE759C-BA5E-4412-9480-CE532C728E10}"/>
              </a:ext>
            </a:extLst>
          </p:cNvPr>
          <p:cNvSpPr txBox="1"/>
          <p:nvPr/>
        </p:nvSpPr>
        <p:spPr>
          <a:xfrm>
            <a:off x="4310807" y="2909601"/>
            <a:ext cx="483694" cy="158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1" u="none" strike="noStrike" kern="0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/>
              <a:t>NO</a:t>
            </a:r>
            <a:endParaRPr lang="en-US" dirty="0"/>
          </a:p>
        </p:txBody>
      </p:sp>
      <p:sp>
        <p:nvSpPr>
          <p:cNvPr id="28" name="TextBox 41">
            <a:extLst>
              <a:ext uri="{FF2B5EF4-FFF2-40B4-BE49-F238E27FC236}">
                <a16:creationId xmlns:a16="http://schemas.microsoft.com/office/drawing/2014/main" id="{7F7A10C9-E9AE-4950-94A4-5D89D115F90C}"/>
              </a:ext>
            </a:extLst>
          </p:cNvPr>
          <p:cNvSpPr txBox="1"/>
          <p:nvPr/>
        </p:nvSpPr>
        <p:spPr>
          <a:xfrm>
            <a:off x="2398318" y="3365641"/>
            <a:ext cx="483694" cy="158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1" u="none" strike="noStrike" kern="0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Oval 127">
            <a:extLst>
              <a:ext uri="{FF2B5EF4-FFF2-40B4-BE49-F238E27FC236}">
                <a16:creationId xmlns:a16="http://schemas.microsoft.com/office/drawing/2014/main" id="{9D26A0A5-11BD-47A7-BD55-F17CA68CB480}"/>
              </a:ext>
            </a:extLst>
          </p:cNvPr>
          <p:cNvSpPr/>
          <p:nvPr/>
        </p:nvSpPr>
        <p:spPr>
          <a:xfrm>
            <a:off x="4149518" y="3364563"/>
            <a:ext cx="695140" cy="31219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sz="800" b="1" dirty="0">
                <a:solidFill>
                  <a:schemeClr val="bg1"/>
                </a:solidFill>
              </a:rPr>
              <a:t>Check if </a:t>
            </a:r>
            <a:endParaRPr kumimoji="1" lang="ru-RU" sz="800" b="1" dirty="0">
              <a:solidFill>
                <a:schemeClr val="bg1"/>
              </a:solidFill>
            </a:endParaRPr>
          </a:p>
          <a:p>
            <a:pPr algn="ctr"/>
            <a:r>
              <a:rPr kumimoji="1" lang="en-US" sz="800" b="1" dirty="0">
                <a:solidFill>
                  <a:schemeClr val="bg1"/>
                </a:solidFill>
              </a:rPr>
              <a:t>registered</a:t>
            </a:r>
            <a:r>
              <a:rPr kumimoji="1" lang="ru-RU" sz="800" b="1" dirty="0">
                <a:solidFill>
                  <a:schemeClr val="bg1"/>
                </a:solidFill>
              </a:rPr>
              <a:t>?</a:t>
            </a:r>
            <a:endParaRPr kumimoji="1" lang="en-GB" sz="800" b="1" dirty="0">
              <a:solidFill>
                <a:schemeClr val="bg1"/>
              </a:solidFill>
            </a:endParaRPr>
          </a:p>
        </p:txBody>
      </p:sp>
      <p:sp>
        <p:nvSpPr>
          <p:cNvPr id="30" name="Oval 130">
            <a:extLst>
              <a:ext uri="{FF2B5EF4-FFF2-40B4-BE49-F238E27FC236}">
                <a16:creationId xmlns:a16="http://schemas.microsoft.com/office/drawing/2014/main" id="{B882FE99-ACF5-4F56-89F0-A7812658030C}"/>
              </a:ext>
            </a:extLst>
          </p:cNvPr>
          <p:cNvSpPr/>
          <p:nvPr/>
        </p:nvSpPr>
        <p:spPr>
          <a:xfrm>
            <a:off x="5682456" y="5060046"/>
            <a:ext cx="988624" cy="35489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sz="800" b="1" dirty="0">
                <a:solidFill>
                  <a:schemeClr val="bg1"/>
                </a:solidFill>
              </a:rPr>
              <a:t>Check </a:t>
            </a:r>
            <a:r>
              <a:rPr kumimoji="1" lang="en-US" sz="800" b="1">
                <a:solidFill>
                  <a:schemeClr val="bg1"/>
                </a:solidFill>
              </a:rPr>
              <a:t>if </a:t>
            </a:r>
            <a:endParaRPr kumimoji="1" lang="ru-RU" sz="800" b="1" dirty="0">
              <a:solidFill>
                <a:schemeClr val="bg1"/>
              </a:solidFill>
            </a:endParaRPr>
          </a:p>
          <a:p>
            <a:pPr algn="ctr"/>
            <a:r>
              <a:rPr kumimoji="1" lang="en-US" sz="800" b="1">
                <a:solidFill>
                  <a:schemeClr val="bg1"/>
                </a:solidFill>
              </a:rPr>
              <a:t>registered</a:t>
            </a:r>
            <a:r>
              <a:rPr kumimoji="1" lang="ru-RU" sz="800" b="1">
                <a:solidFill>
                  <a:schemeClr val="bg1"/>
                </a:solidFill>
              </a:rPr>
              <a:t>?</a:t>
            </a:r>
            <a:endParaRPr kumimoji="1" lang="en-GB" sz="800" b="1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54">
            <a:extLst>
              <a:ext uri="{FF2B5EF4-FFF2-40B4-BE49-F238E27FC236}">
                <a16:creationId xmlns:a16="http://schemas.microsoft.com/office/drawing/2014/main" id="{0CF02B7A-8FD2-413C-A27A-B0FBFA481AE5}"/>
              </a:ext>
            </a:extLst>
          </p:cNvPr>
          <p:cNvCxnSpPr>
            <a:cxnSpLocks/>
          </p:cNvCxnSpPr>
          <p:nvPr/>
        </p:nvCxnSpPr>
        <p:spPr>
          <a:xfrm>
            <a:off x="2536573" y="3520660"/>
            <a:ext cx="352272" cy="0"/>
          </a:xfrm>
          <a:prstGeom prst="straightConnector1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128">
            <a:extLst>
              <a:ext uri="{FF2B5EF4-FFF2-40B4-BE49-F238E27FC236}">
                <a16:creationId xmlns:a16="http://schemas.microsoft.com/office/drawing/2014/main" id="{DB48C702-73EE-4BB8-B182-413304D4D6BA}"/>
              </a:ext>
            </a:extLst>
          </p:cNvPr>
          <p:cNvCxnSpPr>
            <a:cxnSpLocks/>
          </p:cNvCxnSpPr>
          <p:nvPr/>
        </p:nvCxnSpPr>
        <p:spPr>
          <a:xfrm flipV="1">
            <a:off x="5753321" y="3517223"/>
            <a:ext cx="516919" cy="1"/>
          </a:xfrm>
          <a:prstGeom prst="straightConnector1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Connector: Elbow 75">
            <a:extLst>
              <a:ext uri="{FF2B5EF4-FFF2-40B4-BE49-F238E27FC236}">
                <a16:creationId xmlns:a16="http://schemas.microsoft.com/office/drawing/2014/main" id="{B142CF7B-6106-4312-809E-5D2A11AA8606}"/>
              </a:ext>
            </a:extLst>
          </p:cNvPr>
          <p:cNvCxnSpPr>
            <a:cxnSpLocks/>
            <a:endCxn id="30" idx="2"/>
          </p:cNvCxnSpPr>
          <p:nvPr/>
        </p:nvCxnSpPr>
        <p:spPr>
          <a:xfrm rot="16200000" flipH="1">
            <a:off x="5385116" y="4940153"/>
            <a:ext cx="363993" cy="230687"/>
          </a:xfrm>
          <a:prstGeom prst="bentConnector2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Rectangle: Rounded Corners 184">
            <a:extLst>
              <a:ext uri="{FF2B5EF4-FFF2-40B4-BE49-F238E27FC236}">
                <a16:creationId xmlns:a16="http://schemas.microsoft.com/office/drawing/2014/main" id="{F7AB4C9E-B5C2-41AC-8061-6963095E3627}"/>
              </a:ext>
            </a:extLst>
          </p:cNvPr>
          <p:cNvSpPr/>
          <p:nvPr/>
        </p:nvSpPr>
        <p:spPr>
          <a:xfrm>
            <a:off x="8914893" y="3220230"/>
            <a:ext cx="936588" cy="614792"/>
          </a:xfrm>
          <a:prstGeom prst="roundRect">
            <a:avLst/>
          </a:prstGeom>
          <a:solidFill>
            <a:srgbClr val="08247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/>
            <a:r>
              <a:rPr lang="en-US" sz="1000" dirty="0"/>
              <a:t>Mass Mail</a:t>
            </a:r>
            <a:r>
              <a:rPr lang="ru-RU" sz="1000" dirty="0"/>
              <a:t> </a:t>
            </a:r>
            <a:r>
              <a:rPr lang="en-US" sz="1000" dirty="0"/>
              <a:t>3</a:t>
            </a:r>
            <a:endParaRPr lang="ru-RU" sz="1000" dirty="0"/>
          </a:p>
          <a:p>
            <a:pPr algn="ctr" defTabSz="1219170"/>
            <a:r>
              <a:rPr lang="en-US" sz="1000" dirty="0"/>
              <a:t>Reg. Confirm.</a:t>
            </a:r>
          </a:p>
          <a:p>
            <a:pPr algn="ctr" defTabSz="1219170"/>
            <a:r>
              <a:rPr lang="en-US" sz="1000" dirty="0"/>
              <a:t>Thank you!  </a:t>
            </a:r>
          </a:p>
          <a:p>
            <a:pPr algn="ctr" defTabSz="1219170"/>
            <a:r>
              <a:rPr lang="en-US" sz="1000" dirty="0"/>
              <a:t>+ Event joint link</a:t>
            </a:r>
          </a:p>
        </p:txBody>
      </p:sp>
      <p:sp>
        <p:nvSpPr>
          <p:cNvPr id="73" name="Блок-схема: узел 72">
            <a:extLst>
              <a:ext uri="{FF2B5EF4-FFF2-40B4-BE49-F238E27FC236}">
                <a16:creationId xmlns:a16="http://schemas.microsoft.com/office/drawing/2014/main" id="{0F8ABEBA-F46D-45A4-9799-8D3CB22BC4AA}"/>
              </a:ext>
            </a:extLst>
          </p:cNvPr>
          <p:cNvSpPr/>
          <p:nvPr/>
        </p:nvSpPr>
        <p:spPr>
          <a:xfrm>
            <a:off x="6088111" y="5739133"/>
            <a:ext cx="213657" cy="212673"/>
          </a:xfrm>
          <a:prstGeom prst="flowChartConnector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88" name="TextBox 41">
            <a:extLst>
              <a:ext uri="{FF2B5EF4-FFF2-40B4-BE49-F238E27FC236}">
                <a16:creationId xmlns:a16="http://schemas.microsoft.com/office/drawing/2014/main" id="{A4A74416-311E-48B3-AB3A-A79686C878A2}"/>
              </a:ext>
            </a:extLst>
          </p:cNvPr>
          <p:cNvSpPr txBox="1"/>
          <p:nvPr/>
        </p:nvSpPr>
        <p:spPr>
          <a:xfrm>
            <a:off x="6057363" y="5448504"/>
            <a:ext cx="483694" cy="158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1" u="none" strike="noStrike" kern="0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/>
              <a:t>NO</a:t>
            </a:r>
            <a:endParaRPr lang="en-US" dirty="0"/>
          </a:p>
        </p:txBody>
      </p:sp>
      <p:cxnSp>
        <p:nvCxnSpPr>
          <p:cNvPr id="97" name="Connector: Elbow 75">
            <a:extLst>
              <a:ext uri="{FF2B5EF4-FFF2-40B4-BE49-F238E27FC236}">
                <a16:creationId xmlns:a16="http://schemas.microsoft.com/office/drawing/2014/main" id="{B5C1DC1C-AC03-43F7-9F56-75A6F0CF8518}"/>
              </a:ext>
            </a:extLst>
          </p:cNvPr>
          <p:cNvCxnSpPr>
            <a:cxnSpLocks/>
          </p:cNvCxnSpPr>
          <p:nvPr/>
        </p:nvCxnSpPr>
        <p:spPr>
          <a:xfrm rot="10800000">
            <a:off x="3485183" y="4050797"/>
            <a:ext cx="1712364" cy="555418"/>
          </a:xfrm>
          <a:prstGeom prst="bentConnector3">
            <a:avLst>
              <a:gd name="adj1" fmla="val 100062"/>
            </a:avLst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48" name="Graphic 2058">
            <a:extLst>
              <a:ext uri="{FF2B5EF4-FFF2-40B4-BE49-F238E27FC236}">
                <a16:creationId xmlns:a16="http://schemas.microsoft.com/office/drawing/2014/main" id="{28B32F9A-1903-437F-9807-234607DD9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9215" y="3923689"/>
            <a:ext cx="303353" cy="305862"/>
          </a:xfrm>
          <a:prstGeom prst="rect">
            <a:avLst/>
          </a:prstGeom>
        </p:spPr>
      </p:pic>
      <p:pic>
        <p:nvPicPr>
          <p:cNvPr id="249" name="Graphic 2058">
            <a:extLst>
              <a:ext uri="{FF2B5EF4-FFF2-40B4-BE49-F238E27FC236}">
                <a16:creationId xmlns:a16="http://schemas.microsoft.com/office/drawing/2014/main" id="{DA43F680-DD0B-470D-B513-F037E448C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4463" y="3346539"/>
            <a:ext cx="303353" cy="305862"/>
          </a:xfrm>
          <a:prstGeom prst="rect">
            <a:avLst/>
          </a:prstGeom>
        </p:spPr>
      </p:pic>
      <p:pic>
        <p:nvPicPr>
          <p:cNvPr id="250" name="Graphic 2058">
            <a:extLst>
              <a:ext uri="{FF2B5EF4-FFF2-40B4-BE49-F238E27FC236}">
                <a16:creationId xmlns:a16="http://schemas.microsoft.com/office/drawing/2014/main" id="{4E2E8E3A-E819-44D1-9800-85C66BC18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6271" y="3929889"/>
            <a:ext cx="303353" cy="305862"/>
          </a:xfrm>
          <a:prstGeom prst="rect">
            <a:avLst/>
          </a:prstGeom>
        </p:spPr>
      </p:pic>
      <p:sp>
        <p:nvSpPr>
          <p:cNvPr id="252" name="Стрелка: штриховая вправо 251">
            <a:extLst>
              <a:ext uri="{FF2B5EF4-FFF2-40B4-BE49-F238E27FC236}">
                <a16:creationId xmlns:a16="http://schemas.microsoft.com/office/drawing/2014/main" id="{4C867336-CE1F-4179-B1AD-ECD9C26CC2EC}"/>
              </a:ext>
            </a:extLst>
          </p:cNvPr>
          <p:cNvSpPr/>
          <p:nvPr/>
        </p:nvSpPr>
        <p:spPr>
          <a:xfrm rot="16200000">
            <a:off x="4433739" y="2583569"/>
            <a:ext cx="273273" cy="271804"/>
          </a:xfrm>
          <a:prstGeom prst="stripedRightArrow">
            <a:avLst/>
          </a:prstGeom>
          <a:solidFill>
            <a:srgbClr val="22A1D6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900" b="1">
              <a:solidFill>
                <a:schemeClr val="bg1"/>
              </a:solidFill>
            </a:endParaRPr>
          </a:p>
        </p:txBody>
      </p:sp>
      <p:grpSp>
        <p:nvGrpSpPr>
          <p:cNvPr id="253" name="Группа 252">
            <a:extLst>
              <a:ext uri="{FF2B5EF4-FFF2-40B4-BE49-F238E27FC236}">
                <a16:creationId xmlns:a16="http://schemas.microsoft.com/office/drawing/2014/main" id="{1E8CC134-F37B-4AD8-BCE6-EBF393F0F8F7}"/>
              </a:ext>
            </a:extLst>
          </p:cNvPr>
          <p:cNvGrpSpPr/>
          <p:nvPr/>
        </p:nvGrpSpPr>
        <p:grpSpPr>
          <a:xfrm>
            <a:off x="4181408" y="2176906"/>
            <a:ext cx="843912" cy="409964"/>
            <a:chOff x="6591859" y="3857091"/>
            <a:chExt cx="978975" cy="510351"/>
          </a:xfrm>
        </p:grpSpPr>
        <p:sp>
          <p:nvSpPr>
            <p:cNvPr id="254" name="Rectangle: Rounded Corners 89">
              <a:extLst>
                <a:ext uri="{FF2B5EF4-FFF2-40B4-BE49-F238E27FC236}">
                  <a16:creationId xmlns:a16="http://schemas.microsoft.com/office/drawing/2014/main" id="{0958A532-34B4-4CB4-81D8-B6162EF9CB30}"/>
                </a:ext>
              </a:extLst>
            </p:cNvPr>
            <p:cNvSpPr/>
            <p:nvPr/>
          </p:nvSpPr>
          <p:spPr>
            <a:xfrm>
              <a:off x="6591859" y="3857091"/>
              <a:ext cx="958599" cy="5103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lang="en-US" sz="1000" dirty="0"/>
            </a:p>
          </p:txBody>
        </p:sp>
        <p:pic>
          <p:nvPicPr>
            <p:cNvPr id="255" name="Рисунок 254">
              <a:extLst>
                <a:ext uri="{FF2B5EF4-FFF2-40B4-BE49-F238E27FC236}">
                  <a16:creationId xmlns:a16="http://schemas.microsoft.com/office/drawing/2014/main" id="{986E289D-542B-4AEB-9E2A-D93086BE2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38654" y="3909268"/>
              <a:ext cx="865007" cy="231660"/>
            </a:xfrm>
            <a:prstGeom prst="rect">
              <a:avLst/>
            </a:prstGeom>
          </p:spPr>
        </p:pic>
        <p:sp>
          <p:nvSpPr>
            <p:cNvPr id="256" name="Rectangle: Rounded Corners 48">
              <a:extLst>
                <a:ext uri="{FF2B5EF4-FFF2-40B4-BE49-F238E27FC236}">
                  <a16:creationId xmlns:a16="http://schemas.microsoft.com/office/drawing/2014/main" id="{73CADD54-DCB6-4CF1-8BA4-12900824403A}"/>
                </a:ext>
              </a:extLst>
            </p:cNvPr>
            <p:cNvSpPr/>
            <p:nvPr/>
          </p:nvSpPr>
          <p:spPr>
            <a:xfrm>
              <a:off x="6604421" y="4175344"/>
              <a:ext cx="966413" cy="91103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solidFill>
                    <a:srgbClr val="002060"/>
                  </a:solidFill>
                </a:rPr>
                <a:t>push to VEEVA </a:t>
              </a:r>
            </a:p>
          </p:txBody>
        </p:sp>
      </p:grpSp>
      <p:sp>
        <p:nvSpPr>
          <p:cNvPr id="262" name="TextBox 41">
            <a:extLst>
              <a:ext uri="{FF2B5EF4-FFF2-40B4-BE49-F238E27FC236}">
                <a16:creationId xmlns:a16="http://schemas.microsoft.com/office/drawing/2014/main" id="{0988924E-3A34-4076-B667-3AEB8C9A9E5D}"/>
              </a:ext>
            </a:extLst>
          </p:cNvPr>
          <p:cNvSpPr txBox="1"/>
          <p:nvPr/>
        </p:nvSpPr>
        <p:spPr>
          <a:xfrm>
            <a:off x="5022863" y="3041840"/>
            <a:ext cx="969929" cy="2043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i="1" kern="0">
                <a:solidFill>
                  <a:srgbClr val="002060"/>
                </a:solidFill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/>
              <a:t>in 1 weeks before event </a:t>
            </a:r>
            <a:r>
              <a:rPr lang="ru-RU" dirty="0"/>
              <a:t>№1 </a:t>
            </a:r>
            <a:endParaRPr lang="en-US" dirty="0"/>
          </a:p>
        </p:txBody>
      </p:sp>
      <p:sp>
        <p:nvSpPr>
          <p:cNvPr id="305" name="TextBox 41">
            <a:extLst>
              <a:ext uri="{FF2B5EF4-FFF2-40B4-BE49-F238E27FC236}">
                <a16:creationId xmlns:a16="http://schemas.microsoft.com/office/drawing/2014/main" id="{C255D709-73F7-49AE-8694-D12BD651247B}"/>
              </a:ext>
            </a:extLst>
          </p:cNvPr>
          <p:cNvSpPr txBox="1"/>
          <p:nvPr/>
        </p:nvSpPr>
        <p:spPr>
          <a:xfrm>
            <a:off x="6061172" y="4895412"/>
            <a:ext cx="483694" cy="158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1" u="none" strike="noStrike" kern="0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10" name="Graphic 2058">
            <a:extLst>
              <a:ext uri="{FF2B5EF4-FFF2-40B4-BE49-F238E27FC236}">
                <a16:creationId xmlns:a16="http://schemas.microsoft.com/office/drawing/2014/main" id="{2EE5325A-73F1-4EC6-86CD-842E54CE2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2962" y="2888455"/>
            <a:ext cx="303353" cy="305862"/>
          </a:xfrm>
          <a:prstGeom prst="rect">
            <a:avLst/>
          </a:prstGeom>
        </p:spPr>
      </p:pic>
      <p:sp>
        <p:nvSpPr>
          <p:cNvPr id="329" name="TextBox 41">
            <a:extLst>
              <a:ext uri="{FF2B5EF4-FFF2-40B4-BE49-F238E27FC236}">
                <a16:creationId xmlns:a16="http://schemas.microsoft.com/office/drawing/2014/main" id="{618EB238-6C98-450B-BE1F-6B0BCC4A36A1}"/>
              </a:ext>
            </a:extLst>
          </p:cNvPr>
          <p:cNvSpPr txBox="1"/>
          <p:nvPr/>
        </p:nvSpPr>
        <p:spPr>
          <a:xfrm>
            <a:off x="902944" y="2876722"/>
            <a:ext cx="944006" cy="287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i="1" kern="0" dirty="0">
                <a:solidFill>
                  <a:srgbClr val="002060"/>
                </a:solidFill>
                <a:latin typeface="Apis For Office"/>
              </a:rPr>
              <a:t>i</a:t>
            </a:r>
            <a:r>
              <a:rPr kumimoji="0" lang="fr-FR" sz="1000" i="1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is For Office"/>
              </a:rPr>
              <a:t>n 1 month before the </a:t>
            </a:r>
            <a:r>
              <a:rPr lang="fr-FR" sz="1000" i="1" kern="0" dirty="0">
                <a:solidFill>
                  <a:srgbClr val="002060"/>
                </a:solidFill>
                <a:latin typeface="Apis For Office"/>
              </a:rPr>
              <a:t>event</a:t>
            </a:r>
            <a:r>
              <a:rPr lang="ru-RU" sz="1000" i="1" kern="0" dirty="0">
                <a:solidFill>
                  <a:srgbClr val="002060"/>
                </a:solidFill>
                <a:latin typeface="Apis For Office"/>
              </a:rPr>
              <a:t> №1 </a:t>
            </a:r>
            <a:r>
              <a:rPr kumimoji="0" lang="fr-FR" sz="1000" i="1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is For Office"/>
              </a:rPr>
              <a:t>  </a:t>
            </a:r>
            <a:endParaRPr kumimoji="0" lang="en-US" sz="1000" i="1" u="none" strike="noStrike" kern="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is For Office"/>
            </a:endParaRPr>
          </a:p>
        </p:txBody>
      </p:sp>
      <p:pic>
        <p:nvPicPr>
          <p:cNvPr id="339" name="Graphic 2033">
            <a:extLst>
              <a:ext uri="{FF2B5EF4-FFF2-40B4-BE49-F238E27FC236}">
                <a16:creationId xmlns:a16="http://schemas.microsoft.com/office/drawing/2014/main" id="{EAE6BA27-80B6-426F-B854-F13C0CFD7E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95400" y="1911390"/>
            <a:ext cx="233478" cy="262052"/>
          </a:xfrm>
          <a:prstGeom prst="rect">
            <a:avLst/>
          </a:prstGeom>
        </p:spPr>
      </p:pic>
      <p:pic>
        <p:nvPicPr>
          <p:cNvPr id="340" name="Graphic 2043">
            <a:extLst>
              <a:ext uri="{FF2B5EF4-FFF2-40B4-BE49-F238E27FC236}">
                <a16:creationId xmlns:a16="http://schemas.microsoft.com/office/drawing/2014/main" id="{A67C4543-1C15-42CE-A6E7-2B85C47A97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1123" y="1902760"/>
            <a:ext cx="233478" cy="262052"/>
          </a:xfrm>
          <a:prstGeom prst="rect">
            <a:avLst/>
          </a:prstGeom>
        </p:spPr>
      </p:pic>
      <p:sp>
        <p:nvSpPr>
          <p:cNvPr id="341" name="TextBox 340">
            <a:extLst>
              <a:ext uri="{FF2B5EF4-FFF2-40B4-BE49-F238E27FC236}">
                <a16:creationId xmlns:a16="http://schemas.microsoft.com/office/drawing/2014/main" id="{8261FFEB-A44D-498D-8AAA-C46E0141704E}"/>
              </a:ext>
            </a:extLst>
          </p:cNvPr>
          <p:cNvSpPr txBox="1"/>
          <p:nvPr/>
        </p:nvSpPr>
        <p:spPr>
          <a:xfrm>
            <a:off x="4428587" y="1775823"/>
            <a:ext cx="346238" cy="196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buClrTx/>
            </a:pPr>
            <a:r>
              <a:rPr lang="en-US" sz="900" kern="1200" dirty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F2F</a:t>
            </a:r>
          </a:p>
        </p:txBody>
      </p:sp>
      <p:grpSp>
        <p:nvGrpSpPr>
          <p:cNvPr id="101" name="Group 498">
            <a:extLst>
              <a:ext uri="{FF2B5EF4-FFF2-40B4-BE49-F238E27FC236}">
                <a16:creationId xmlns:a16="http://schemas.microsoft.com/office/drawing/2014/main" id="{F336FEF4-5471-4C66-ACDB-2B0267EB5EA9}"/>
              </a:ext>
            </a:extLst>
          </p:cNvPr>
          <p:cNvGrpSpPr/>
          <p:nvPr/>
        </p:nvGrpSpPr>
        <p:grpSpPr>
          <a:xfrm>
            <a:off x="5620455" y="1012529"/>
            <a:ext cx="890047" cy="692303"/>
            <a:chOff x="1106734" y="4219557"/>
            <a:chExt cx="906895" cy="643123"/>
          </a:xfrm>
        </p:grpSpPr>
        <p:sp>
          <p:nvSpPr>
            <p:cNvPr id="102" name="Rectangle: Rounded Corners 36">
              <a:extLst>
                <a:ext uri="{FF2B5EF4-FFF2-40B4-BE49-F238E27FC236}">
                  <a16:creationId xmlns:a16="http://schemas.microsoft.com/office/drawing/2014/main" id="{D6456AE1-72C1-4136-AD19-AB51FBC8DB21}"/>
                </a:ext>
              </a:extLst>
            </p:cNvPr>
            <p:cNvSpPr/>
            <p:nvPr/>
          </p:nvSpPr>
          <p:spPr>
            <a:xfrm>
              <a:off x="1106734" y="4617137"/>
              <a:ext cx="906895" cy="245543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srgbClr val="002060"/>
                  </a:solidFill>
                </a:rPr>
                <a:t>AE 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ea typeface="+mn-ea"/>
                  <a:cs typeface="+mn-cs"/>
                </a:rPr>
                <a:t>#</a:t>
              </a:r>
              <a:r>
                <a:rPr kumimoji="0" lang="ru-RU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ea typeface="+mn-ea"/>
                  <a:cs typeface="+mn-cs"/>
                </a:rPr>
                <a:t>1.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ea typeface="+mn-ea"/>
                  <a:cs typeface="+mn-cs"/>
                </a:rPr>
                <a:t>3</a:t>
              </a:r>
              <a:endParaRPr kumimoji="0" lang="ru-RU" sz="9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03" name="Graphic 1430">
              <a:extLst>
                <a:ext uri="{FF2B5EF4-FFF2-40B4-BE49-F238E27FC236}">
                  <a16:creationId xmlns:a16="http://schemas.microsoft.com/office/drawing/2014/main" id="{EB77BF5C-B803-429C-90E3-1C6B17B72BF2}"/>
                </a:ext>
              </a:extLst>
            </p:cNvPr>
            <p:cNvGrpSpPr/>
            <p:nvPr/>
          </p:nvGrpSpPr>
          <p:grpSpPr>
            <a:xfrm>
              <a:off x="1555794" y="4219557"/>
              <a:ext cx="380594" cy="345915"/>
              <a:chOff x="3520404" y="0"/>
              <a:chExt cx="399343" cy="384059"/>
            </a:xfrm>
          </p:grpSpPr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A714AC5D-9A31-41A6-921C-B2EC858E543B}"/>
                  </a:ext>
                </a:extLst>
              </p:cNvPr>
              <p:cNvSpPr/>
              <p:nvPr/>
            </p:nvSpPr>
            <p:spPr>
              <a:xfrm>
                <a:off x="3520404" y="196474"/>
                <a:ext cx="399343" cy="187585"/>
              </a:xfrm>
              <a:custGeom>
                <a:avLst/>
                <a:gdLst>
                  <a:gd name="connsiteX0" fmla="*/ 39228 w 399343"/>
                  <a:gd name="connsiteY0" fmla="*/ 188880 h 187585"/>
                  <a:gd name="connsiteX1" fmla="*/ 474 w 399343"/>
                  <a:gd name="connsiteY1" fmla="*/ 159280 h 187585"/>
                  <a:gd name="connsiteX2" fmla="*/ 474 w 399343"/>
                  <a:gd name="connsiteY2" fmla="*/ 1824 h 187585"/>
                  <a:gd name="connsiteX3" fmla="*/ 125966 w 399343"/>
                  <a:gd name="connsiteY3" fmla="*/ 101917 h 187585"/>
                  <a:gd name="connsiteX4" fmla="*/ 399536 w 399343"/>
                  <a:gd name="connsiteY4" fmla="*/ 136620 h 187585"/>
                  <a:gd name="connsiteX5" fmla="*/ 372862 w 399343"/>
                  <a:gd name="connsiteY5" fmla="*/ 188918 h 187585"/>
                  <a:gd name="connsiteX6" fmla="*/ 39228 w 399343"/>
                  <a:gd name="connsiteY6" fmla="*/ 188880 h 18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9343" h="187585">
                    <a:moveTo>
                      <a:pt x="39228" y="188880"/>
                    </a:moveTo>
                    <a:cubicBezTo>
                      <a:pt x="39228" y="188880"/>
                      <a:pt x="-3578" y="188656"/>
                      <a:pt x="474" y="159280"/>
                    </a:cubicBezTo>
                    <a:cubicBezTo>
                      <a:pt x="4525" y="129905"/>
                      <a:pt x="474" y="1824"/>
                      <a:pt x="474" y="1824"/>
                    </a:cubicBezTo>
                    <a:cubicBezTo>
                      <a:pt x="474" y="1824"/>
                      <a:pt x="26210" y="79558"/>
                      <a:pt x="125966" y="101917"/>
                    </a:cubicBezTo>
                    <a:cubicBezTo>
                      <a:pt x="225722" y="124277"/>
                      <a:pt x="399536" y="136620"/>
                      <a:pt x="399536" y="136620"/>
                    </a:cubicBezTo>
                    <a:cubicBezTo>
                      <a:pt x="399536" y="136620"/>
                      <a:pt x="400886" y="187792"/>
                      <a:pt x="372862" y="188918"/>
                    </a:cubicBezTo>
                    <a:cubicBezTo>
                      <a:pt x="344837" y="190044"/>
                      <a:pt x="39228" y="188880"/>
                      <a:pt x="39228" y="188880"/>
                    </a:cubicBezTo>
                    <a:close/>
                  </a:path>
                </a:pathLst>
              </a:custGeom>
              <a:solidFill>
                <a:srgbClr val="2E4FFF"/>
              </a:solidFill>
              <a:ln w="3750" cap="flat">
                <a:noFill/>
                <a:prstDash val="solid"/>
                <a:miter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39">
                <a:extLst>
                  <a:ext uri="{FF2B5EF4-FFF2-40B4-BE49-F238E27FC236}">
                    <a16:creationId xmlns:a16="http://schemas.microsoft.com/office/drawing/2014/main" id="{4F13CB73-0C09-48A8-B9DB-E1C19A36E6BE}"/>
                  </a:ext>
                </a:extLst>
              </p:cNvPr>
              <p:cNvSpPr/>
              <p:nvPr/>
            </p:nvSpPr>
            <p:spPr>
              <a:xfrm>
                <a:off x="3520675" y="132733"/>
                <a:ext cx="397448" cy="101706"/>
              </a:xfrm>
              <a:custGeom>
                <a:avLst/>
                <a:gdLst>
                  <a:gd name="connsiteX0" fmla="*/ 397652 w 397448"/>
                  <a:gd name="connsiteY0" fmla="*/ 1824 h 101706"/>
                  <a:gd name="connsiteX1" fmla="*/ 198928 w 397448"/>
                  <a:gd name="connsiteY1" fmla="*/ 103531 h 101706"/>
                  <a:gd name="connsiteX2" fmla="*/ 203 w 397448"/>
                  <a:gd name="connsiteY2" fmla="*/ 1824 h 101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7448" h="101706">
                    <a:moveTo>
                      <a:pt x="397652" y="1824"/>
                    </a:moveTo>
                    <a:lnTo>
                      <a:pt x="198928" y="103531"/>
                    </a:lnTo>
                    <a:lnTo>
                      <a:pt x="203" y="1824"/>
                    </a:lnTo>
                  </a:path>
                </a:pathLst>
              </a:custGeom>
              <a:noFill/>
              <a:ln w="11251" cap="flat">
                <a:solidFill>
                  <a:srgbClr val="2D2B6E"/>
                </a:solidFill>
                <a:prstDash val="solid"/>
                <a:miter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40">
                <a:extLst>
                  <a:ext uri="{FF2B5EF4-FFF2-40B4-BE49-F238E27FC236}">
                    <a16:creationId xmlns:a16="http://schemas.microsoft.com/office/drawing/2014/main" id="{6FC8C23D-B29B-475C-9927-3D2F553F5638}"/>
                  </a:ext>
                </a:extLst>
              </p:cNvPr>
              <p:cNvSpPr/>
              <p:nvPr/>
            </p:nvSpPr>
            <p:spPr>
              <a:xfrm>
                <a:off x="3520675" y="0"/>
                <a:ext cx="397448" cy="383530"/>
              </a:xfrm>
              <a:custGeom>
                <a:avLst/>
                <a:gdLst>
                  <a:gd name="connsiteX0" fmla="*/ 397652 w 397448"/>
                  <a:gd name="connsiteY0" fmla="*/ 134594 h 383530"/>
                  <a:gd name="connsiteX1" fmla="*/ 198928 w 397448"/>
                  <a:gd name="connsiteY1" fmla="*/ 1824 h 383530"/>
                  <a:gd name="connsiteX2" fmla="*/ 203 w 397448"/>
                  <a:gd name="connsiteY2" fmla="*/ 134594 h 383530"/>
                  <a:gd name="connsiteX3" fmla="*/ 203 w 397448"/>
                  <a:gd name="connsiteY3" fmla="*/ 354328 h 383530"/>
                  <a:gd name="connsiteX4" fmla="*/ 31207 w 397448"/>
                  <a:gd name="connsiteY4" fmla="*/ 385354 h 383530"/>
                  <a:gd name="connsiteX5" fmla="*/ 31229 w 397448"/>
                  <a:gd name="connsiteY5" fmla="*/ 385354 h 383530"/>
                  <a:gd name="connsiteX6" fmla="*/ 366588 w 397448"/>
                  <a:gd name="connsiteY6" fmla="*/ 385354 h 383530"/>
                  <a:gd name="connsiteX7" fmla="*/ 397614 w 397448"/>
                  <a:gd name="connsiteY7" fmla="*/ 354365 h 383530"/>
                  <a:gd name="connsiteX8" fmla="*/ 397614 w 397448"/>
                  <a:gd name="connsiteY8" fmla="*/ 354328 h 38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7448" h="383530">
                    <a:moveTo>
                      <a:pt x="397652" y="134594"/>
                    </a:moveTo>
                    <a:lnTo>
                      <a:pt x="198928" y="1824"/>
                    </a:lnTo>
                    <a:lnTo>
                      <a:pt x="203" y="134594"/>
                    </a:lnTo>
                    <a:lnTo>
                      <a:pt x="203" y="354328"/>
                    </a:lnTo>
                    <a:cubicBezTo>
                      <a:pt x="196" y="371473"/>
                      <a:pt x="14077" y="385354"/>
                      <a:pt x="31207" y="385354"/>
                    </a:cubicBezTo>
                    <a:cubicBezTo>
                      <a:pt x="31214" y="385354"/>
                      <a:pt x="31222" y="385354"/>
                      <a:pt x="31229" y="385354"/>
                    </a:cubicBezTo>
                    <a:lnTo>
                      <a:pt x="366588" y="385354"/>
                    </a:lnTo>
                    <a:cubicBezTo>
                      <a:pt x="383734" y="385354"/>
                      <a:pt x="397614" y="371473"/>
                      <a:pt x="397614" y="354365"/>
                    </a:cubicBezTo>
                    <a:cubicBezTo>
                      <a:pt x="397614" y="354328"/>
                      <a:pt x="397614" y="354328"/>
                      <a:pt x="397614" y="354328"/>
                    </a:cubicBezTo>
                    <a:close/>
                  </a:path>
                </a:pathLst>
              </a:custGeom>
              <a:noFill/>
              <a:ln w="11251" cap="flat">
                <a:solidFill>
                  <a:srgbClr val="2D2B6E"/>
                </a:solidFill>
                <a:prstDash val="solid"/>
                <a:miter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41">
                <a:extLst>
                  <a:ext uri="{FF2B5EF4-FFF2-40B4-BE49-F238E27FC236}">
                    <a16:creationId xmlns:a16="http://schemas.microsoft.com/office/drawing/2014/main" id="{DDC2C95D-AD11-47C7-9321-D8524E217F30}"/>
                  </a:ext>
                </a:extLst>
              </p:cNvPr>
              <p:cNvSpPr/>
              <p:nvPr/>
            </p:nvSpPr>
            <p:spPr>
              <a:xfrm>
                <a:off x="3659298" y="237591"/>
                <a:ext cx="120165" cy="27884"/>
              </a:xfrm>
              <a:custGeom>
                <a:avLst/>
                <a:gdLst>
                  <a:gd name="connsiteX0" fmla="*/ 203 w 120165"/>
                  <a:gd name="connsiteY0" fmla="*/ 1824 h 27884"/>
                  <a:gd name="connsiteX1" fmla="*/ 49687 w 120165"/>
                  <a:gd name="connsiteY1" fmla="*/ 27147 h 27884"/>
                  <a:gd name="connsiteX2" fmla="*/ 70884 w 120165"/>
                  <a:gd name="connsiteY2" fmla="*/ 27147 h 27884"/>
                  <a:gd name="connsiteX3" fmla="*/ 120368 w 120165"/>
                  <a:gd name="connsiteY3" fmla="*/ 1824 h 2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165" h="27884">
                    <a:moveTo>
                      <a:pt x="203" y="1824"/>
                    </a:moveTo>
                    <a:lnTo>
                      <a:pt x="49687" y="27147"/>
                    </a:lnTo>
                    <a:cubicBezTo>
                      <a:pt x="56328" y="30561"/>
                      <a:pt x="64244" y="30561"/>
                      <a:pt x="70884" y="27147"/>
                    </a:cubicBezTo>
                    <a:lnTo>
                      <a:pt x="120368" y="1824"/>
                    </a:lnTo>
                  </a:path>
                </a:pathLst>
              </a:custGeom>
              <a:noFill/>
              <a:ln w="11251" cap="rnd">
                <a:solidFill>
                  <a:srgbClr val="2D2B6E"/>
                </a:solidFill>
                <a:prstDash val="solid"/>
                <a:miter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42">
                <a:extLst>
                  <a:ext uri="{FF2B5EF4-FFF2-40B4-BE49-F238E27FC236}">
                    <a16:creationId xmlns:a16="http://schemas.microsoft.com/office/drawing/2014/main" id="{3156EE15-DA37-43E4-84A9-437F272A082E}"/>
                  </a:ext>
                </a:extLst>
              </p:cNvPr>
              <p:cNvSpPr/>
              <p:nvPr/>
            </p:nvSpPr>
            <p:spPr>
              <a:xfrm>
                <a:off x="3608051" y="122454"/>
                <a:ext cx="222772" cy="54998"/>
              </a:xfrm>
              <a:custGeom>
                <a:avLst/>
                <a:gdLst>
                  <a:gd name="connsiteX0" fmla="*/ 222975 w 222772"/>
                  <a:gd name="connsiteY0" fmla="*/ 56822 h 54998"/>
                  <a:gd name="connsiteX1" fmla="*/ 222975 w 222772"/>
                  <a:gd name="connsiteY1" fmla="*/ 1824 h 54998"/>
                  <a:gd name="connsiteX2" fmla="*/ 203 w 222772"/>
                  <a:gd name="connsiteY2" fmla="*/ 1824 h 54998"/>
                  <a:gd name="connsiteX3" fmla="*/ 203 w 222772"/>
                  <a:gd name="connsiteY3" fmla="*/ 56822 h 5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772" h="54998">
                    <a:moveTo>
                      <a:pt x="222975" y="56822"/>
                    </a:moveTo>
                    <a:lnTo>
                      <a:pt x="222975" y="1824"/>
                    </a:lnTo>
                    <a:lnTo>
                      <a:pt x="203" y="1824"/>
                    </a:lnTo>
                    <a:lnTo>
                      <a:pt x="203" y="56822"/>
                    </a:lnTo>
                  </a:path>
                </a:pathLst>
              </a:custGeom>
              <a:noFill/>
              <a:ln w="11251" cap="flat">
                <a:solidFill>
                  <a:srgbClr val="2D2B6E"/>
                </a:solidFill>
                <a:prstDash val="solid"/>
                <a:miter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Graphic 1430">
              <a:extLst>
                <a:ext uri="{FF2B5EF4-FFF2-40B4-BE49-F238E27FC236}">
                  <a16:creationId xmlns:a16="http://schemas.microsoft.com/office/drawing/2014/main" id="{ECE27863-6101-48B8-944F-E905BD5C0732}"/>
                </a:ext>
              </a:extLst>
            </p:cNvPr>
            <p:cNvGrpSpPr/>
            <p:nvPr/>
          </p:nvGrpSpPr>
          <p:grpSpPr>
            <a:xfrm>
              <a:off x="1195091" y="4249465"/>
              <a:ext cx="276279" cy="316568"/>
              <a:chOff x="2551738" y="210778"/>
              <a:chExt cx="363458" cy="411817"/>
            </a:xfrm>
          </p:grpSpPr>
          <p:sp>
            <p:nvSpPr>
              <p:cNvPr id="105" name="Freeform: Shape 44">
                <a:extLst>
                  <a:ext uri="{FF2B5EF4-FFF2-40B4-BE49-F238E27FC236}">
                    <a16:creationId xmlns:a16="http://schemas.microsoft.com/office/drawing/2014/main" id="{2EDEC7F2-2802-4EA2-A11A-E80EDEFEED8C}"/>
                  </a:ext>
                </a:extLst>
              </p:cNvPr>
              <p:cNvSpPr/>
              <p:nvPr/>
            </p:nvSpPr>
            <p:spPr>
              <a:xfrm>
                <a:off x="2686984" y="235314"/>
                <a:ext cx="38904" cy="3751"/>
              </a:xfrm>
              <a:custGeom>
                <a:avLst/>
                <a:gdLst>
                  <a:gd name="connsiteX0" fmla="*/ 570 w 38904"/>
                  <a:gd name="connsiteY0" fmla="*/ 1295 h 3751"/>
                  <a:gd name="connsiteX1" fmla="*/ 39475 w 38904"/>
                  <a:gd name="connsiteY1" fmla="*/ 1295 h 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904" h="3751">
                    <a:moveTo>
                      <a:pt x="570" y="1295"/>
                    </a:moveTo>
                    <a:lnTo>
                      <a:pt x="39475" y="1295"/>
                    </a:lnTo>
                  </a:path>
                </a:pathLst>
              </a:custGeom>
              <a:ln w="9312" cap="rnd">
                <a:solidFill>
                  <a:srgbClr val="2D2B6E"/>
                </a:solidFill>
                <a:prstDash val="solid"/>
                <a:round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45">
                <a:extLst>
                  <a:ext uri="{FF2B5EF4-FFF2-40B4-BE49-F238E27FC236}">
                    <a16:creationId xmlns:a16="http://schemas.microsoft.com/office/drawing/2014/main" id="{4BE8C916-1FFE-4BC5-A235-7ECEC070EB69}"/>
                  </a:ext>
                </a:extLst>
              </p:cNvPr>
              <p:cNvSpPr/>
              <p:nvPr/>
            </p:nvSpPr>
            <p:spPr>
              <a:xfrm>
                <a:off x="2572263" y="300292"/>
                <a:ext cx="179477" cy="163534"/>
              </a:xfrm>
              <a:custGeom>
                <a:avLst/>
                <a:gdLst>
                  <a:gd name="connsiteX0" fmla="*/ 89741 w 179477"/>
                  <a:gd name="connsiteY0" fmla="*/ 1255 h 163534"/>
                  <a:gd name="connsiteX1" fmla="*/ 5 w 179477"/>
                  <a:gd name="connsiteY1" fmla="*/ 90930 h 163534"/>
                  <a:gd name="connsiteX2" fmla="*/ 38756 w 179477"/>
                  <a:gd name="connsiteY2" fmla="*/ 164789 h 163534"/>
                  <a:gd name="connsiteX3" fmla="*/ 38756 w 179477"/>
                  <a:gd name="connsiteY3" fmla="*/ 120257 h 163534"/>
                  <a:gd name="connsiteX4" fmla="*/ 57401 w 179477"/>
                  <a:gd name="connsiteY4" fmla="*/ 101611 h 163534"/>
                  <a:gd name="connsiteX5" fmla="*/ 122042 w 179477"/>
                  <a:gd name="connsiteY5" fmla="*/ 101611 h 163534"/>
                  <a:gd name="connsiteX6" fmla="*/ 140688 w 179477"/>
                  <a:gd name="connsiteY6" fmla="*/ 120219 h 163534"/>
                  <a:gd name="connsiteX7" fmla="*/ 140688 w 179477"/>
                  <a:gd name="connsiteY7" fmla="*/ 120219 h 163534"/>
                  <a:gd name="connsiteX8" fmla="*/ 140688 w 179477"/>
                  <a:gd name="connsiteY8" fmla="*/ 164751 h 163534"/>
                  <a:gd name="connsiteX9" fmla="*/ 163644 w 179477"/>
                  <a:gd name="connsiteY9" fmla="*/ 40042 h 163534"/>
                  <a:gd name="connsiteX10" fmla="*/ 89741 w 179477"/>
                  <a:gd name="connsiteY10" fmla="*/ 1255 h 163534"/>
                  <a:gd name="connsiteX11" fmla="*/ 89741 w 179477"/>
                  <a:gd name="connsiteY11" fmla="*/ 87017 h 163534"/>
                  <a:gd name="connsiteX12" fmla="*/ 72033 w 179477"/>
                  <a:gd name="connsiteY12" fmla="*/ 69309 h 163534"/>
                  <a:gd name="connsiteX13" fmla="*/ 89741 w 179477"/>
                  <a:gd name="connsiteY13" fmla="*/ 51602 h 163534"/>
                  <a:gd name="connsiteX14" fmla="*/ 107448 w 179477"/>
                  <a:gd name="connsiteY14" fmla="*/ 69309 h 163534"/>
                  <a:gd name="connsiteX15" fmla="*/ 107448 w 179477"/>
                  <a:gd name="connsiteY15" fmla="*/ 69309 h 163534"/>
                  <a:gd name="connsiteX16" fmla="*/ 89741 w 179477"/>
                  <a:gd name="connsiteY16" fmla="*/ 87017 h 16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9477" h="163534">
                    <a:moveTo>
                      <a:pt x="89741" y="1255"/>
                    </a:moveTo>
                    <a:cubicBezTo>
                      <a:pt x="40196" y="1238"/>
                      <a:pt x="20" y="41387"/>
                      <a:pt x="5" y="90930"/>
                    </a:cubicBezTo>
                    <a:cubicBezTo>
                      <a:pt x="-6" y="120423"/>
                      <a:pt x="14483" y="148036"/>
                      <a:pt x="38756" y="164789"/>
                    </a:cubicBezTo>
                    <a:lnTo>
                      <a:pt x="38756" y="120257"/>
                    </a:lnTo>
                    <a:cubicBezTo>
                      <a:pt x="38756" y="109959"/>
                      <a:pt x="47103" y="101611"/>
                      <a:pt x="57401" y="101611"/>
                    </a:cubicBezTo>
                    <a:lnTo>
                      <a:pt x="122042" y="101611"/>
                    </a:lnTo>
                    <a:cubicBezTo>
                      <a:pt x="132322" y="101619"/>
                      <a:pt x="140658" y="109940"/>
                      <a:pt x="140688" y="120219"/>
                    </a:cubicBezTo>
                    <a:lnTo>
                      <a:pt x="140688" y="120219"/>
                    </a:lnTo>
                    <a:lnTo>
                      <a:pt x="140688" y="164751"/>
                    </a:lnTo>
                    <a:cubicBezTo>
                      <a:pt x="181465" y="136652"/>
                      <a:pt x="191740" y="80818"/>
                      <a:pt x="163644" y="40042"/>
                    </a:cubicBezTo>
                    <a:cubicBezTo>
                      <a:pt x="146893" y="15737"/>
                      <a:pt x="119259" y="1231"/>
                      <a:pt x="89741" y="1255"/>
                    </a:cubicBezTo>
                    <a:close/>
                    <a:moveTo>
                      <a:pt x="89741" y="87017"/>
                    </a:moveTo>
                    <a:cubicBezTo>
                      <a:pt x="79960" y="87017"/>
                      <a:pt x="72033" y="79089"/>
                      <a:pt x="72033" y="69309"/>
                    </a:cubicBezTo>
                    <a:cubicBezTo>
                      <a:pt x="72033" y="59530"/>
                      <a:pt x="79960" y="51602"/>
                      <a:pt x="89741" y="51602"/>
                    </a:cubicBezTo>
                    <a:cubicBezTo>
                      <a:pt x="99521" y="51602"/>
                      <a:pt x="107448" y="59530"/>
                      <a:pt x="107448" y="69309"/>
                    </a:cubicBezTo>
                    <a:lnTo>
                      <a:pt x="107448" y="69309"/>
                    </a:lnTo>
                    <a:cubicBezTo>
                      <a:pt x="107418" y="79076"/>
                      <a:pt x="99506" y="86986"/>
                      <a:pt x="89741" y="87017"/>
                    </a:cubicBezTo>
                    <a:close/>
                  </a:path>
                </a:pathLst>
              </a:custGeom>
              <a:solidFill>
                <a:srgbClr val="2E4FFF"/>
              </a:solidFill>
              <a:ln w="3750" cap="flat">
                <a:noFill/>
                <a:prstDash val="solid"/>
                <a:miter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46">
                <a:extLst>
                  <a:ext uri="{FF2B5EF4-FFF2-40B4-BE49-F238E27FC236}">
                    <a16:creationId xmlns:a16="http://schemas.microsoft.com/office/drawing/2014/main" id="{2E3663AD-39C7-4829-9427-45F15172625B}"/>
                  </a:ext>
                </a:extLst>
              </p:cNvPr>
              <p:cNvSpPr/>
              <p:nvPr/>
            </p:nvSpPr>
            <p:spPr>
              <a:xfrm>
                <a:off x="2644290" y="350639"/>
                <a:ext cx="35415" cy="35415"/>
              </a:xfrm>
              <a:custGeom>
                <a:avLst/>
                <a:gdLst>
                  <a:gd name="connsiteX0" fmla="*/ 35974 w 35415"/>
                  <a:gd name="connsiteY0" fmla="*/ 19033 h 35415"/>
                  <a:gd name="connsiteX1" fmla="*/ 18266 w 35415"/>
                  <a:gd name="connsiteY1" fmla="*/ 36741 h 35415"/>
                  <a:gd name="connsiteX2" fmla="*/ 559 w 35415"/>
                  <a:gd name="connsiteY2" fmla="*/ 19033 h 35415"/>
                  <a:gd name="connsiteX3" fmla="*/ 18266 w 35415"/>
                  <a:gd name="connsiteY3" fmla="*/ 1325 h 35415"/>
                  <a:gd name="connsiteX4" fmla="*/ 35974 w 35415"/>
                  <a:gd name="connsiteY4" fmla="*/ 19033 h 3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15" h="35415">
                    <a:moveTo>
                      <a:pt x="35974" y="19033"/>
                    </a:moveTo>
                    <a:cubicBezTo>
                      <a:pt x="35974" y="28813"/>
                      <a:pt x="28046" y="36741"/>
                      <a:pt x="18266" y="36741"/>
                    </a:cubicBezTo>
                    <a:cubicBezTo>
                      <a:pt x="8487" y="36741"/>
                      <a:pt x="559" y="28813"/>
                      <a:pt x="559" y="19033"/>
                    </a:cubicBezTo>
                    <a:cubicBezTo>
                      <a:pt x="559" y="9253"/>
                      <a:pt x="8487" y="1325"/>
                      <a:pt x="18266" y="1325"/>
                    </a:cubicBezTo>
                    <a:cubicBezTo>
                      <a:pt x="28046" y="1325"/>
                      <a:pt x="35974" y="9253"/>
                      <a:pt x="35974" y="19033"/>
                    </a:cubicBezTo>
                    <a:close/>
                  </a:path>
                </a:pathLst>
              </a:custGeom>
              <a:noFill/>
              <a:ln w="9312" cap="flat">
                <a:solidFill>
                  <a:srgbClr val="2D2B6E"/>
                </a:solidFill>
                <a:prstDash val="solid"/>
                <a:miter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47">
                <a:extLst>
                  <a:ext uri="{FF2B5EF4-FFF2-40B4-BE49-F238E27FC236}">
                    <a16:creationId xmlns:a16="http://schemas.microsoft.com/office/drawing/2014/main" id="{EBD7FA67-ED68-46F8-B0BB-33275FABD8ED}"/>
                  </a:ext>
                </a:extLst>
              </p:cNvPr>
              <p:cNvSpPr/>
              <p:nvPr/>
            </p:nvSpPr>
            <p:spPr>
              <a:xfrm>
                <a:off x="2661998" y="401362"/>
                <a:ext cx="3751" cy="30388"/>
              </a:xfrm>
              <a:custGeom>
                <a:avLst/>
                <a:gdLst>
                  <a:gd name="connsiteX0" fmla="*/ 563 w 3751"/>
                  <a:gd name="connsiteY0" fmla="*/ 1339 h 30388"/>
                  <a:gd name="connsiteX1" fmla="*/ 563 w 3751"/>
                  <a:gd name="connsiteY1" fmla="*/ 31727 h 3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1" h="30388">
                    <a:moveTo>
                      <a:pt x="563" y="1339"/>
                    </a:moveTo>
                    <a:lnTo>
                      <a:pt x="563" y="31727"/>
                    </a:lnTo>
                  </a:path>
                </a:pathLst>
              </a:custGeom>
              <a:ln w="9312" cap="flat">
                <a:solidFill>
                  <a:srgbClr val="2D2B6E"/>
                </a:solidFill>
                <a:prstDash val="solid"/>
                <a:miter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48">
                <a:extLst>
                  <a:ext uri="{FF2B5EF4-FFF2-40B4-BE49-F238E27FC236}">
                    <a16:creationId xmlns:a16="http://schemas.microsoft.com/office/drawing/2014/main" id="{EA50F4F4-2EB3-466E-8D89-C273F27EBFA6}"/>
                  </a:ext>
                </a:extLst>
              </p:cNvPr>
              <p:cNvSpPr/>
              <p:nvPr/>
            </p:nvSpPr>
            <p:spPr>
              <a:xfrm>
                <a:off x="2633673" y="437340"/>
                <a:ext cx="56649" cy="42356"/>
              </a:xfrm>
              <a:custGeom>
                <a:avLst/>
                <a:gdLst>
                  <a:gd name="connsiteX0" fmla="*/ 5 w 56649"/>
                  <a:gd name="connsiteY0" fmla="*/ 1255 h 42356"/>
                  <a:gd name="connsiteX1" fmla="*/ 5 w 56649"/>
                  <a:gd name="connsiteY1" fmla="*/ 43611 h 42356"/>
                  <a:gd name="connsiteX2" fmla="*/ 56655 w 56649"/>
                  <a:gd name="connsiteY2" fmla="*/ 43611 h 42356"/>
                  <a:gd name="connsiteX3" fmla="*/ 56655 w 56649"/>
                  <a:gd name="connsiteY3" fmla="*/ 1255 h 4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49" h="42356">
                    <a:moveTo>
                      <a:pt x="5" y="1255"/>
                    </a:moveTo>
                    <a:lnTo>
                      <a:pt x="5" y="43611"/>
                    </a:lnTo>
                    <a:lnTo>
                      <a:pt x="56655" y="43611"/>
                    </a:lnTo>
                    <a:lnTo>
                      <a:pt x="56655" y="1255"/>
                    </a:lnTo>
                  </a:path>
                </a:pathLst>
              </a:custGeom>
              <a:noFill/>
              <a:ln w="9312" cap="flat">
                <a:solidFill>
                  <a:srgbClr val="2D2B6E"/>
                </a:solidFill>
                <a:prstDash val="solid"/>
                <a:miter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49">
                <a:extLst>
                  <a:ext uri="{FF2B5EF4-FFF2-40B4-BE49-F238E27FC236}">
                    <a16:creationId xmlns:a16="http://schemas.microsoft.com/office/drawing/2014/main" id="{F0F02069-C504-4E33-B940-D03F4CE48E0F}"/>
                  </a:ext>
                </a:extLst>
              </p:cNvPr>
              <p:cNvSpPr/>
              <p:nvPr/>
            </p:nvSpPr>
            <p:spPr>
              <a:xfrm>
                <a:off x="2611051" y="401362"/>
                <a:ext cx="81860" cy="78334"/>
              </a:xfrm>
              <a:custGeom>
                <a:avLst/>
                <a:gdLst>
                  <a:gd name="connsiteX0" fmla="*/ 5 w 81860"/>
                  <a:gd name="connsiteY0" fmla="*/ 79589 h 78334"/>
                  <a:gd name="connsiteX1" fmla="*/ 5 w 81860"/>
                  <a:gd name="connsiteY1" fmla="*/ 24852 h 78334"/>
                  <a:gd name="connsiteX2" fmla="*/ 20002 w 81860"/>
                  <a:gd name="connsiteY2" fmla="*/ 1255 h 78334"/>
                  <a:gd name="connsiteX3" fmla="*/ 81866 w 81860"/>
                  <a:gd name="connsiteY3" fmla="*/ 1255 h 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860" h="78334">
                    <a:moveTo>
                      <a:pt x="5" y="79589"/>
                    </a:moveTo>
                    <a:lnTo>
                      <a:pt x="5" y="24852"/>
                    </a:lnTo>
                    <a:cubicBezTo>
                      <a:pt x="5" y="11834"/>
                      <a:pt x="6983" y="1255"/>
                      <a:pt x="20002" y="1255"/>
                    </a:cubicBezTo>
                    <a:lnTo>
                      <a:pt x="81866" y="1255"/>
                    </a:lnTo>
                  </a:path>
                </a:pathLst>
              </a:custGeom>
              <a:noFill/>
              <a:ln w="9312" cap="flat">
                <a:solidFill>
                  <a:srgbClr val="2D2B6E"/>
                </a:solidFill>
                <a:prstDash val="solid"/>
                <a:miter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50">
                <a:extLst>
                  <a:ext uri="{FF2B5EF4-FFF2-40B4-BE49-F238E27FC236}">
                    <a16:creationId xmlns:a16="http://schemas.microsoft.com/office/drawing/2014/main" id="{52330805-82A0-4B5C-8A8A-59F5E698A1FB}"/>
                  </a:ext>
                </a:extLst>
              </p:cNvPr>
              <p:cNvSpPr/>
              <p:nvPr/>
            </p:nvSpPr>
            <p:spPr>
              <a:xfrm>
                <a:off x="2692949" y="401362"/>
                <a:ext cx="19996" cy="78334"/>
              </a:xfrm>
              <a:custGeom>
                <a:avLst/>
                <a:gdLst>
                  <a:gd name="connsiteX0" fmla="*/ 5 w 19996"/>
                  <a:gd name="connsiteY0" fmla="*/ 1255 h 78334"/>
                  <a:gd name="connsiteX1" fmla="*/ 5 w 19996"/>
                  <a:gd name="connsiteY1" fmla="*/ 1255 h 78334"/>
                  <a:gd name="connsiteX2" fmla="*/ 20001 w 19996"/>
                  <a:gd name="connsiteY2" fmla="*/ 24852 h 78334"/>
                  <a:gd name="connsiteX3" fmla="*/ 20001 w 19996"/>
                  <a:gd name="connsiteY3" fmla="*/ 79589 h 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96" h="78334">
                    <a:moveTo>
                      <a:pt x="5" y="1255"/>
                    </a:moveTo>
                    <a:lnTo>
                      <a:pt x="5" y="1255"/>
                    </a:lnTo>
                    <a:cubicBezTo>
                      <a:pt x="13023" y="1255"/>
                      <a:pt x="20001" y="11834"/>
                      <a:pt x="20001" y="24852"/>
                    </a:cubicBezTo>
                    <a:lnTo>
                      <a:pt x="20001" y="79589"/>
                    </a:lnTo>
                  </a:path>
                </a:pathLst>
              </a:custGeom>
              <a:noFill/>
              <a:ln w="9312" cap="flat">
                <a:solidFill>
                  <a:srgbClr val="2D2B6E"/>
                </a:solidFill>
                <a:prstDash val="solid"/>
                <a:miter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51">
                <a:extLst>
                  <a:ext uri="{FF2B5EF4-FFF2-40B4-BE49-F238E27FC236}">
                    <a16:creationId xmlns:a16="http://schemas.microsoft.com/office/drawing/2014/main" id="{472166E6-CBFE-4594-B89D-0E7D21512F91}"/>
                  </a:ext>
                </a:extLst>
              </p:cNvPr>
              <p:cNvSpPr/>
              <p:nvPr/>
            </p:nvSpPr>
            <p:spPr>
              <a:xfrm>
                <a:off x="2551738" y="210778"/>
                <a:ext cx="309397" cy="411817"/>
              </a:xfrm>
              <a:custGeom>
                <a:avLst/>
                <a:gdLst>
                  <a:gd name="connsiteX0" fmla="*/ 177083 w 309397"/>
                  <a:gd name="connsiteY0" fmla="*/ 413072 h 411817"/>
                  <a:gd name="connsiteX1" fmla="*/ 24466 w 309397"/>
                  <a:gd name="connsiteY1" fmla="*/ 413072 h 411817"/>
                  <a:gd name="connsiteX2" fmla="*/ 5 w 309397"/>
                  <a:gd name="connsiteY2" fmla="*/ 388611 h 411817"/>
                  <a:gd name="connsiteX3" fmla="*/ 5 w 309397"/>
                  <a:gd name="connsiteY3" fmla="*/ 25715 h 411817"/>
                  <a:gd name="connsiteX4" fmla="*/ 24466 w 309397"/>
                  <a:gd name="connsiteY4" fmla="*/ 1255 h 411817"/>
                  <a:gd name="connsiteX5" fmla="*/ 284943 w 309397"/>
                  <a:gd name="connsiteY5" fmla="*/ 1255 h 411817"/>
                  <a:gd name="connsiteX6" fmla="*/ 309403 w 309397"/>
                  <a:gd name="connsiteY6" fmla="*/ 25715 h 411817"/>
                  <a:gd name="connsiteX7" fmla="*/ 309403 w 309397"/>
                  <a:gd name="connsiteY7" fmla="*/ 142054 h 41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9397" h="411817">
                    <a:moveTo>
                      <a:pt x="177083" y="413072"/>
                    </a:moveTo>
                    <a:lnTo>
                      <a:pt x="24466" y="413072"/>
                    </a:lnTo>
                    <a:cubicBezTo>
                      <a:pt x="10956" y="413068"/>
                      <a:pt x="9" y="402121"/>
                      <a:pt x="5" y="388611"/>
                    </a:cubicBezTo>
                    <a:lnTo>
                      <a:pt x="5" y="25715"/>
                    </a:lnTo>
                    <a:cubicBezTo>
                      <a:pt x="9" y="12207"/>
                      <a:pt x="10956" y="1257"/>
                      <a:pt x="24466" y="1255"/>
                    </a:cubicBezTo>
                    <a:lnTo>
                      <a:pt x="284943" y="1255"/>
                    </a:lnTo>
                    <a:cubicBezTo>
                      <a:pt x="298452" y="1257"/>
                      <a:pt x="309399" y="12207"/>
                      <a:pt x="309403" y="25715"/>
                    </a:cubicBezTo>
                    <a:lnTo>
                      <a:pt x="309403" y="142054"/>
                    </a:lnTo>
                  </a:path>
                </a:pathLst>
              </a:custGeom>
              <a:noFill/>
              <a:ln w="9312" cap="rnd">
                <a:solidFill>
                  <a:srgbClr val="2D2B6E"/>
                </a:solidFill>
                <a:prstDash val="solid"/>
                <a:round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52">
                <a:extLst>
                  <a:ext uri="{FF2B5EF4-FFF2-40B4-BE49-F238E27FC236}">
                    <a16:creationId xmlns:a16="http://schemas.microsoft.com/office/drawing/2014/main" id="{1CBDB41C-AFE9-48AB-A3C0-43A38D493377}"/>
                  </a:ext>
                </a:extLst>
              </p:cNvPr>
              <p:cNvSpPr/>
              <p:nvPr/>
            </p:nvSpPr>
            <p:spPr>
              <a:xfrm>
                <a:off x="2686984" y="598023"/>
                <a:ext cx="38904" cy="3751"/>
              </a:xfrm>
              <a:custGeom>
                <a:avLst/>
                <a:gdLst>
                  <a:gd name="connsiteX0" fmla="*/ 570 w 38904"/>
                  <a:gd name="connsiteY0" fmla="*/ 1391 h 3751"/>
                  <a:gd name="connsiteX1" fmla="*/ 39475 w 38904"/>
                  <a:gd name="connsiteY1" fmla="*/ 1391 h 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904" h="3751">
                    <a:moveTo>
                      <a:pt x="570" y="1391"/>
                    </a:moveTo>
                    <a:lnTo>
                      <a:pt x="39475" y="1391"/>
                    </a:lnTo>
                  </a:path>
                </a:pathLst>
              </a:custGeom>
              <a:ln w="9312" cap="rnd">
                <a:solidFill>
                  <a:srgbClr val="2D2B6E"/>
                </a:solidFill>
                <a:prstDash val="solid"/>
                <a:round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53">
                <a:extLst>
                  <a:ext uri="{FF2B5EF4-FFF2-40B4-BE49-F238E27FC236}">
                    <a16:creationId xmlns:a16="http://schemas.microsoft.com/office/drawing/2014/main" id="{92FFEA47-6C04-4582-A71C-9FFC359A9F36}"/>
                  </a:ext>
                </a:extLst>
              </p:cNvPr>
              <p:cNvSpPr/>
              <p:nvPr/>
            </p:nvSpPr>
            <p:spPr>
              <a:xfrm>
                <a:off x="2551738" y="259850"/>
                <a:ext cx="309397" cy="3751"/>
              </a:xfrm>
              <a:custGeom>
                <a:avLst/>
                <a:gdLst>
                  <a:gd name="connsiteX0" fmla="*/ 534 w 309397"/>
                  <a:gd name="connsiteY0" fmla="*/ 1301 h 3751"/>
                  <a:gd name="connsiteX1" fmla="*/ 309932 w 309397"/>
                  <a:gd name="connsiteY1" fmla="*/ 1301 h 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9397" h="3751">
                    <a:moveTo>
                      <a:pt x="534" y="1301"/>
                    </a:moveTo>
                    <a:lnTo>
                      <a:pt x="309932" y="1301"/>
                    </a:lnTo>
                  </a:path>
                </a:pathLst>
              </a:custGeom>
              <a:ln w="9312" cap="rnd">
                <a:solidFill>
                  <a:srgbClr val="2D2B6E"/>
                </a:solidFill>
                <a:prstDash val="solid"/>
                <a:round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54">
                <a:extLst>
                  <a:ext uri="{FF2B5EF4-FFF2-40B4-BE49-F238E27FC236}">
                    <a16:creationId xmlns:a16="http://schemas.microsoft.com/office/drawing/2014/main" id="{44E882C8-3581-46BA-9AC2-F1998109639C}"/>
                  </a:ext>
                </a:extLst>
              </p:cNvPr>
              <p:cNvSpPr/>
              <p:nvPr/>
            </p:nvSpPr>
            <p:spPr>
              <a:xfrm>
                <a:off x="2551738" y="573487"/>
                <a:ext cx="174113" cy="3751"/>
              </a:xfrm>
              <a:custGeom>
                <a:avLst/>
                <a:gdLst>
                  <a:gd name="connsiteX0" fmla="*/ 174648 w 174113"/>
                  <a:gd name="connsiteY0" fmla="*/ 1385 h 3751"/>
                  <a:gd name="connsiteX1" fmla="*/ 534 w 174113"/>
                  <a:gd name="connsiteY1" fmla="*/ 1385 h 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113" h="3751">
                    <a:moveTo>
                      <a:pt x="174648" y="1385"/>
                    </a:moveTo>
                    <a:lnTo>
                      <a:pt x="534" y="1385"/>
                    </a:lnTo>
                  </a:path>
                </a:pathLst>
              </a:custGeom>
              <a:ln w="9312" cap="rnd">
                <a:solidFill>
                  <a:srgbClr val="2D2B6E"/>
                </a:solidFill>
                <a:prstDash val="solid"/>
                <a:round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55">
                <a:extLst>
                  <a:ext uri="{FF2B5EF4-FFF2-40B4-BE49-F238E27FC236}">
                    <a16:creationId xmlns:a16="http://schemas.microsoft.com/office/drawing/2014/main" id="{DAD9C308-0AA6-4E07-ABCF-3CD2FBCC142E}"/>
                  </a:ext>
                </a:extLst>
              </p:cNvPr>
              <p:cNvSpPr/>
              <p:nvPr/>
            </p:nvSpPr>
            <p:spPr>
              <a:xfrm>
                <a:off x="2819492" y="373374"/>
                <a:ext cx="31888" cy="40742"/>
              </a:xfrm>
              <a:custGeom>
                <a:avLst/>
                <a:gdLst>
                  <a:gd name="connsiteX0" fmla="*/ 5 w 31888"/>
                  <a:gd name="connsiteY0" fmla="*/ 41997 h 40742"/>
                  <a:gd name="connsiteX1" fmla="*/ 5 w 31888"/>
                  <a:gd name="connsiteY1" fmla="*/ 1255 h 40742"/>
                  <a:gd name="connsiteX2" fmla="*/ 15950 w 31888"/>
                  <a:gd name="connsiteY2" fmla="*/ 1255 h 40742"/>
                  <a:gd name="connsiteX3" fmla="*/ 31894 w 31888"/>
                  <a:gd name="connsiteY3" fmla="*/ 17169 h 40742"/>
                  <a:gd name="connsiteX4" fmla="*/ 31894 w 31888"/>
                  <a:gd name="connsiteY4" fmla="*/ 17199 h 40742"/>
                  <a:gd name="connsiteX5" fmla="*/ 31894 w 31888"/>
                  <a:gd name="connsiteY5" fmla="*/ 17199 h 4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888" h="40742">
                    <a:moveTo>
                      <a:pt x="5" y="41997"/>
                    </a:moveTo>
                    <a:lnTo>
                      <a:pt x="5" y="1255"/>
                    </a:lnTo>
                    <a:lnTo>
                      <a:pt x="15950" y="1255"/>
                    </a:lnTo>
                    <a:cubicBezTo>
                      <a:pt x="24747" y="1246"/>
                      <a:pt x="31887" y="8371"/>
                      <a:pt x="31894" y="17169"/>
                    </a:cubicBezTo>
                    <a:cubicBezTo>
                      <a:pt x="31894" y="17179"/>
                      <a:pt x="31894" y="17189"/>
                      <a:pt x="31894" y="17199"/>
                    </a:cubicBezTo>
                    <a:lnTo>
                      <a:pt x="31894" y="17199"/>
                    </a:lnTo>
                  </a:path>
                </a:pathLst>
              </a:custGeom>
              <a:noFill/>
              <a:ln w="9312" cap="rnd">
                <a:solidFill>
                  <a:srgbClr val="2D2B6E"/>
                </a:solidFill>
                <a:prstDash val="solid"/>
                <a:round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56">
                <a:extLst>
                  <a:ext uri="{FF2B5EF4-FFF2-40B4-BE49-F238E27FC236}">
                    <a16:creationId xmlns:a16="http://schemas.microsoft.com/office/drawing/2014/main" id="{8A9B40CA-E116-485A-A99C-F1569341A62A}"/>
                  </a:ext>
                </a:extLst>
              </p:cNvPr>
              <p:cNvSpPr/>
              <p:nvPr/>
            </p:nvSpPr>
            <p:spPr>
              <a:xfrm>
                <a:off x="2827033" y="446419"/>
                <a:ext cx="88050" cy="105608"/>
              </a:xfrm>
              <a:custGeom>
                <a:avLst/>
                <a:gdLst>
                  <a:gd name="connsiteX0" fmla="*/ 88056 w 88050"/>
                  <a:gd name="connsiteY0" fmla="*/ 1255 h 105608"/>
                  <a:gd name="connsiteX1" fmla="*/ 72975 w 88050"/>
                  <a:gd name="connsiteY1" fmla="*/ 90243 h 105608"/>
                  <a:gd name="connsiteX2" fmla="*/ 68548 w 88050"/>
                  <a:gd name="connsiteY2" fmla="*/ 106863 h 105608"/>
                  <a:gd name="connsiteX3" fmla="*/ 5 w 88050"/>
                  <a:gd name="connsiteY3" fmla="*/ 106863 h 10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050" h="105608">
                    <a:moveTo>
                      <a:pt x="88056" y="1255"/>
                    </a:moveTo>
                    <a:cubicBezTo>
                      <a:pt x="87313" y="31485"/>
                      <a:pt x="82234" y="61457"/>
                      <a:pt x="72975" y="90243"/>
                    </a:cubicBezTo>
                    <a:cubicBezTo>
                      <a:pt x="71208" y="95702"/>
                      <a:pt x="69729" y="101247"/>
                      <a:pt x="68548" y="106863"/>
                    </a:cubicBezTo>
                    <a:lnTo>
                      <a:pt x="5" y="106863"/>
                    </a:lnTo>
                  </a:path>
                </a:pathLst>
              </a:custGeom>
              <a:noFill/>
              <a:ln w="9312" cap="rnd">
                <a:solidFill>
                  <a:srgbClr val="2D2B6E"/>
                </a:solidFill>
                <a:prstDash val="solid"/>
                <a:round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57">
                <a:extLst>
                  <a:ext uri="{FF2B5EF4-FFF2-40B4-BE49-F238E27FC236}">
                    <a16:creationId xmlns:a16="http://schemas.microsoft.com/office/drawing/2014/main" id="{09E2BA11-4D1B-4F76-BAB4-D69A0FFA1B53}"/>
                  </a:ext>
                </a:extLst>
              </p:cNvPr>
              <p:cNvSpPr/>
              <p:nvPr/>
            </p:nvSpPr>
            <p:spPr>
              <a:xfrm>
                <a:off x="2740069" y="315036"/>
                <a:ext cx="79422" cy="236991"/>
              </a:xfrm>
              <a:custGeom>
                <a:avLst/>
                <a:gdLst>
                  <a:gd name="connsiteX0" fmla="*/ 79428 w 79422"/>
                  <a:gd name="connsiteY0" fmla="*/ 59593 h 236991"/>
                  <a:gd name="connsiteX1" fmla="*/ 79428 w 79422"/>
                  <a:gd name="connsiteY1" fmla="*/ 17199 h 236991"/>
                  <a:gd name="connsiteX2" fmla="*/ 63514 w 79422"/>
                  <a:gd name="connsiteY2" fmla="*/ 1255 h 236991"/>
                  <a:gd name="connsiteX3" fmla="*/ 63484 w 79422"/>
                  <a:gd name="connsiteY3" fmla="*/ 1255 h 236991"/>
                  <a:gd name="connsiteX4" fmla="*/ 63484 w 79422"/>
                  <a:gd name="connsiteY4" fmla="*/ 1255 h 236991"/>
                  <a:gd name="connsiteX5" fmla="*/ 47539 w 79422"/>
                  <a:gd name="connsiteY5" fmla="*/ 17169 h 236991"/>
                  <a:gd name="connsiteX6" fmla="*/ 47539 w 79422"/>
                  <a:gd name="connsiteY6" fmla="*/ 17199 h 236991"/>
                  <a:gd name="connsiteX7" fmla="*/ 47539 w 79422"/>
                  <a:gd name="connsiteY7" fmla="*/ 17199 h 236991"/>
                  <a:gd name="connsiteX8" fmla="*/ 47539 w 79422"/>
                  <a:gd name="connsiteY8" fmla="*/ 135301 h 236991"/>
                  <a:gd name="connsiteX9" fmla="*/ 36547 w 79422"/>
                  <a:gd name="connsiteY9" fmla="*/ 106676 h 236991"/>
                  <a:gd name="connsiteX10" fmla="*/ 18914 w 79422"/>
                  <a:gd name="connsiteY10" fmla="*/ 94558 h 236991"/>
                  <a:gd name="connsiteX11" fmla="*/ 18914 w 79422"/>
                  <a:gd name="connsiteY11" fmla="*/ 94558 h 236991"/>
                  <a:gd name="connsiteX12" fmla="*/ 6 w 79422"/>
                  <a:gd name="connsiteY12" fmla="*/ 113466 h 236991"/>
                  <a:gd name="connsiteX13" fmla="*/ 6 w 79422"/>
                  <a:gd name="connsiteY13" fmla="*/ 113466 h 236991"/>
                  <a:gd name="connsiteX14" fmla="*/ 14862 w 79422"/>
                  <a:gd name="connsiteY14" fmla="*/ 167902 h 236991"/>
                  <a:gd name="connsiteX15" fmla="*/ 28443 w 79422"/>
                  <a:gd name="connsiteY15" fmla="*/ 186623 h 236991"/>
                  <a:gd name="connsiteX16" fmla="*/ 53242 w 79422"/>
                  <a:gd name="connsiteY16" fmla="*/ 238246 h 23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422" h="236991">
                    <a:moveTo>
                      <a:pt x="79428" y="59593"/>
                    </a:moveTo>
                    <a:lnTo>
                      <a:pt x="79428" y="17199"/>
                    </a:lnTo>
                    <a:cubicBezTo>
                      <a:pt x="79436" y="8401"/>
                      <a:pt x="72311" y="1263"/>
                      <a:pt x="63514" y="1255"/>
                    </a:cubicBezTo>
                    <a:cubicBezTo>
                      <a:pt x="63503" y="1255"/>
                      <a:pt x="63495" y="1255"/>
                      <a:pt x="63484" y="1255"/>
                    </a:cubicBezTo>
                    <a:lnTo>
                      <a:pt x="63484" y="1255"/>
                    </a:lnTo>
                    <a:cubicBezTo>
                      <a:pt x="54686" y="1246"/>
                      <a:pt x="47547" y="8371"/>
                      <a:pt x="47539" y="17169"/>
                    </a:cubicBezTo>
                    <a:cubicBezTo>
                      <a:pt x="47539" y="17179"/>
                      <a:pt x="47539" y="17189"/>
                      <a:pt x="47539" y="17199"/>
                    </a:cubicBezTo>
                    <a:lnTo>
                      <a:pt x="47539" y="17199"/>
                    </a:lnTo>
                    <a:lnTo>
                      <a:pt x="47539" y="135301"/>
                    </a:lnTo>
                    <a:lnTo>
                      <a:pt x="36547" y="106676"/>
                    </a:lnTo>
                    <a:cubicBezTo>
                      <a:pt x="33745" y="99376"/>
                      <a:pt x="26733" y="94558"/>
                      <a:pt x="18914" y="94558"/>
                    </a:cubicBezTo>
                    <a:lnTo>
                      <a:pt x="18914" y="94558"/>
                    </a:lnTo>
                    <a:cubicBezTo>
                      <a:pt x="8473" y="94566"/>
                      <a:pt x="13" y="103027"/>
                      <a:pt x="6" y="113466"/>
                    </a:cubicBezTo>
                    <a:lnTo>
                      <a:pt x="6" y="113466"/>
                    </a:lnTo>
                    <a:cubicBezTo>
                      <a:pt x="-69" y="132623"/>
                      <a:pt x="5067" y="151440"/>
                      <a:pt x="14862" y="167902"/>
                    </a:cubicBezTo>
                    <a:cubicBezTo>
                      <a:pt x="18802" y="174547"/>
                      <a:pt x="23349" y="180816"/>
                      <a:pt x="28443" y="186623"/>
                    </a:cubicBezTo>
                    <a:cubicBezTo>
                      <a:pt x="48065" y="208533"/>
                      <a:pt x="53242" y="238246"/>
                      <a:pt x="53242" y="238246"/>
                    </a:cubicBezTo>
                  </a:path>
                </a:pathLst>
              </a:custGeom>
              <a:noFill/>
              <a:ln w="9312" cap="rnd">
                <a:solidFill>
                  <a:srgbClr val="2D2B6E"/>
                </a:solidFill>
                <a:prstDash val="solid"/>
                <a:round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58">
                <a:extLst>
                  <a:ext uri="{FF2B5EF4-FFF2-40B4-BE49-F238E27FC236}">
                    <a16:creationId xmlns:a16="http://schemas.microsoft.com/office/drawing/2014/main" id="{A8374884-E29A-4C3E-8412-299F2675304E}"/>
                  </a:ext>
                </a:extLst>
              </p:cNvPr>
              <p:cNvSpPr/>
              <p:nvPr/>
            </p:nvSpPr>
            <p:spPr>
              <a:xfrm>
                <a:off x="2851381" y="385305"/>
                <a:ext cx="31888" cy="54586"/>
              </a:xfrm>
              <a:custGeom>
                <a:avLst/>
                <a:gdLst>
                  <a:gd name="connsiteX0" fmla="*/ 5 w 31888"/>
                  <a:gd name="connsiteY0" fmla="*/ 41997 h 54586"/>
                  <a:gd name="connsiteX1" fmla="*/ 5 w 31888"/>
                  <a:gd name="connsiteY1" fmla="*/ 1255 h 54586"/>
                  <a:gd name="connsiteX2" fmla="*/ 15950 w 31888"/>
                  <a:gd name="connsiteY2" fmla="*/ 1255 h 54586"/>
                  <a:gd name="connsiteX3" fmla="*/ 31894 w 31888"/>
                  <a:gd name="connsiteY3" fmla="*/ 17169 h 54586"/>
                  <a:gd name="connsiteX4" fmla="*/ 31894 w 31888"/>
                  <a:gd name="connsiteY4" fmla="*/ 17199 h 54586"/>
                  <a:gd name="connsiteX5" fmla="*/ 31894 w 31888"/>
                  <a:gd name="connsiteY5" fmla="*/ 17199 h 54586"/>
                  <a:gd name="connsiteX6" fmla="*/ 31894 w 31888"/>
                  <a:gd name="connsiteY6" fmla="*/ 55841 h 54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888" h="54586">
                    <a:moveTo>
                      <a:pt x="5" y="41997"/>
                    </a:moveTo>
                    <a:lnTo>
                      <a:pt x="5" y="1255"/>
                    </a:lnTo>
                    <a:lnTo>
                      <a:pt x="15950" y="1255"/>
                    </a:lnTo>
                    <a:cubicBezTo>
                      <a:pt x="24747" y="1246"/>
                      <a:pt x="31887" y="8371"/>
                      <a:pt x="31894" y="17169"/>
                    </a:cubicBezTo>
                    <a:cubicBezTo>
                      <a:pt x="31894" y="17179"/>
                      <a:pt x="31894" y="17189"/>
                      <a:pt x="31894" y="17199"/>
                    </a:cubicBezTo>
                    <a:lnTo>
                      <a:pt x="31894" y="17199"/>
                    </a:lnTo>
                    <a:lnTo>
                      <a:pt x="31894" y="55841"/>
                    </a:lnTo>
                  </a:path>
                </a:pathLst>
              </a:custGeom>
              <a:noFill/>
              <a:ln w="9312" cap="rnd">
                <a:solidFill>
                  <a:srgbClr val="2D2B6E"/>
                </a:solidFill>
                <a:prstDash val="solid"/>
                <a:round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59">
                <a:extLst>
                  <a:ext uri="{FF2B5EF4-FFF2-40B4-BE49-F238E27FC236}">
                    <a16:creationId xmlns:a16="http://schemas.microsoft.com/office/drawing/2014/main" id="{F8D7F7FF-A354-4B25-8A75-EA2807FC1FB4}"/>
                  </a:ext>
                </a:extLst>
              </p:cNvPr>
              <p:cNvSpPr/>
              <p:nvPr/>
            </p:nvSpPr>
            <p:spPr>
              <a:xfrm>
                <a:off x="2883308" y="405639"/>
                <a:ext cx="31888" cy="40742"/>
              </a:xfrm>
              <a:custGeom>
                <a:avLst/>
                <a:gdLst>
                  <a:gd name="connsiteX0" fmla="*/ 5 w 31888"/>
                  <a:gd name="connsiteY0" fmla="*/ 1255 h 40742"/>
                  <a:gd name="connsiteX1" fmla="*/ 15950 w 31888"/>
                  <a:gd name="connsiteY1" fmla="*/ 1255 h 40742"/>
                  <a:gd name="connsiteX2" fmla="*/ 31894 w 31888"/>
                  <a:gd name="connsiteY2" fmla="*/ 17169 h 40742"/>
                  <a:gd name="connsiteX3" fmla="*/ 31894 w 31888"/>
                  <a:gd name="connsiteY3" fmla="*/ 17199 h 40742"/>
                  <a:gd name="connsiteX4" fmla="*/ 31894 w 31888"/>
                  <a:gd name="connsiteY4" fmla="*/ 17199 h 40742"/>
                  <a:gd name="connsiteX5" fmla="*/ 31894 w 31888"/>
                  <a:gd name="connsiteY5" fmla="*/ 41997 h 4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888" h="40742">
                    <a:moveTo>
                      <a:pt x="5" y="1255"/>
                    </a:moveTo>
                    <a:lnTo>
                      <a:pt x="15950" y="1255"/>
                    </a:lnTo>
                    <a:cubicBezTo>
                      <a:pt x="24747" y="1246"/>
                      <a:pt x="31887" y="8371"/>
                      <a:pt x="31894" y="17169"/>
                    </a:cubicBezTo>
                    <a:cubicBezTo>
                      <a:pt x="31894" y="17179"/>
                      <a:pt x="31894" y="17189"/>
                      <a:pt x="31894" y="17199"/>
                    </a:cubicBezTo>
                    <a:lnTo>
                      <a:pt x="31894" y="17199"/>
                    </a:lnTo>
                    <a:lnTo>
                      <a:pt x="31894" y="41997"/>
                    </a:lnTo>
                  </a:path>
                </a:pathLst>
              </a:custGeom>
              <a:noFill/>
              <a:ln w="9312" cap="rnd">
                <a:solidFill>
                  <a:srgbClr val="2D2B6E"/>
                </a:solidFill>
                <a:prstDash val="solid"/>
                <a:round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60">
                <a:extLst>
                  <a:ext uri="{FF2B5EF4-FFF2-40B4-BE49-F238E27FC236}">
                    <a16:creationId xmlns:a16="http://schemas.microsoft.com/office/drawing/2014/main" id="{F05F55E7-516D-45E2-ABA2-A2CC3464E2D3}"/>
                  </a:ext>
                </a:extLst>
              </p:cNvPr>
              <p:cNvSpPr/>
              <p:nvPr/>
            </p:nvSpPr>
            <p:spPr>
              <a:xfrm>
                <a:off x="2780700" y="573487"/>
                <a:ext cx="123691" cy="49108"/>
              </a:xfrm>
              <a:custGeom>
                <a:avLst/>
                <a:gdLst>
                  <a:gd name="connsiteX0" fmla="*/ 595 w 123691"/>
                  <a:gd name="connsiteY0" fmla="*/ 1385 h 49108"/>
                  <a:gd name="connsiteX1" fmla="*/ 124287 w 123691"/>
                  <a:gd name="connsiteY1" fmla="*/ 1385 h 49108"/>
                  <a:gd name="connsiteX2" fmla="*/ 124287 w 123691"/>
                  <a:gd name="connsiteY2" fmla="*/ 50494 h 49108"/>
                  <a:gd name="connsiteX3" fmla="*/ 595 w 123691"/>
                  <a:gd name="connsiteY3" fmla="*/ 50494 h 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691" h="49108">
                    <a:moveTo>
                      <a:pt x="595" y="1385"/>
                    </a:moveTo>
                    <a:lnTo>
                      <a:pt x="124287" y="1385"/>
                    </a:lnTo>
                    <a:lnTo>
                      <a:pt x="124287" y="50494"/>
                    </a:lnTo>
                    <a:lnTo>
                      <a:pt x="595" y="50494"/>
                    </a:lnTo>
                    <a:close/>
                  </a:path>
                </a:pathLst>
              </a:custGeom>
              <a:noFill/>
              <a:ln w="9312" cap="rnd">
                <a:solidFill>
                  <a:srgbClr val="2D2B6E"/>
                </a:solidFill>
                <a:prstDash val="solid"/>
                <a:round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61">
                <a:extLst>
                  <a:ext uri="{FF2B5EF4-FFF2-40B4-BE49-F238E27FC236}">
                    <a16:creationId xmlns:a16="http://schemas.microsoft.com/office/drawing/2014/main" id="{2CABEBD8-92CD-4E23-B905-9D0FC9FE59E5}"/>
                  </a:ext>
                </a:extLst>
              </p:cNvPr>
              <p:cNvSpPr/>
              <p:nvPr/>
            </p:nvSpPr>
            <p:spPr>
              <a:xfrm>
                <a:off x="2873891" y="594984"/>
                <a:ext cx="6077" cy="6077"/>
              </a:xfrm>
              <a:custGeom>
                <a:avLst/>
                <a:gdLst>
                  <a:gd name="connsiteX0" fmla="*/ 6697 w 6077"/>
                  <a:gd name="connsiteY0" fmla="*/ 4429 h 6077"/>
                  <a:gd name="connsiteX1" fmla="*/ 3659 w 6077"/>
                  <a:gd name="connsiteY1" fmla="*/ 7468 h 6077"/>
                  <a:gd name="connsiteX2" fmla="*/ 620 w 6077"/>
                  <a:gd name="connsiteY2" fmla="*/ 4429 h 6077"/>
                  <a:gd name="connsiteX3" fmla="*/ 3659 w 6077"/>
                  <a:gd name="connsiteY3" fmla="*/ 1390 h 6077"/>
                  <a:gd name="connsiteX4" fmla="*/ 6697 w 6077"/>
                  <a:gd name="connsiteY4" fmla="*/ 4429 h 6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7" h="6077">
                    <a:moveTo>
                      <a:pt x="6697" y="4429"/>
                    </a:moveTo>
                    <a:cubicBezTo>
                      <a:pt x="6697" y="6108"/>
                      <a:pt x="5337" y="7468"/>
                      <a:pt x="3659" y="7468"/>
                    </a:cubicBezTo>
                    <a:cubicBezTo>
                      <a:pt x="1980" y="7468"/>
                      <a:pt x="620" y="6108"/>
                      <a:pt x="620" y="4429"/>
                    </a:cubicBezTo>
                    <a:cubicBezTo>
                      <a:pt x="620" y="2751"/>
                      <a:pt x="1980" y="1390"/>
                      <a:pt x="3659" y="1390"/>
                    </a:cubicBezTo>
                    <a:cubicBezTo>
                      <a:pt x="5337" y="1390"/>
                      <a:pt x="6697" y="2751"/>
                      <a:pt x="6697" y="4429"/>
                    </a:cubicBezTo>
                    <a:close/>
                  </a:path>
                </a:pathLst>
              </a:custGeom>
              <a:noFill/>
              <a:ln w="9312" cap="rnd">
                <a:solidFill>
                  <a:srgbClr val="2D2B6E"/>
                </a:solidFill>
                <a:prstDash val="solid"/>
                <a:round/>
              </a:ln>
            </p:spPr>
            <p:txBody>
              <a:bodyPr wrap="square"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0ECC6FE-898A-4353-922F-9673158D1673}"/>
              </a:ext>
            </a:extLst>
          </p:cNvPr>
          <p:cNvGrpSpPr/>
          <p:nvPr/>
        </p:nvGrpSpPr>
        <p:grpSpPr>
          <a:xfrm>
            <a:off x="2871103" y="3046565"/>
            <a:ext cx="1280161" cy="979379"/>
            <a:chOff x="3583771" y="1564219"/>
            <a:chExt cx="1417984" cy="1080161"/>
          </a:xfrm>
        </p:grpSpPr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C726EF8E-63C0-4876-9974-A21233C17AE1}"/>
                </a:ext>
              </a:extLst>
            </p:cNvPr>
            <p:cNvGrpSpPr/>
            <p:nvPr/>
          </p:nvGrpSpPr>
          <p:grpSpPr>
            <a:xfrm>
              <a:off x="3658862" y="1673460"/>
              <a:ext cx="1025811" cy="912358"/>
              <a:chOff x="907763" y="1340020"/>
              <a:chExt cx="765042" cy="611205"/>
            </a:xfrm>
          </p:grpSpPr>
          <p:sp>
            <p:nvSpPr>
              <p:cNvPr id="145" name="Прямоугольник: скругленные углы 144">
                <a:extLst>
                  <a:ext uri="{FF2B5EF4-FFF2-40B4-BE49-F238E27FC236}">
                    <a16:creationId xmlns:a16="http://schemas.microsoft.com/office/drawing/2014/main" id="{DA86E785-0F3F-4411-97D6-30FE10D6E54C}"/>
                  </a:ext>
                </a:extLst>
              </p:cNvPr>
              <p:cNvSpPr/>
              <p:nvPr/>
            </p:nvSpPr>
            <p:spPr>
              <a:xfrm>
                <a:off x="922648" y="1340020"/>
                <a:ext cx="663241" cy="4406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>
                    <a:solidFill>
                      <a:srgbClr val="002060"/>
                    </a:solidFill>
                  </a:rPr>
                  <a:t>SFMC Cloud Page with pre populated form</a:t>
                </a:r>
              </a:p>
            </p:txBody>
          </p:sp>
          <p:grpSp>
            <p:nvGrpSpPr>
              <p:cNvPr id="147" name="Graphic 1430">
                <a:extLst>
                  <a:ext uri="{FF2B5EF4-FFF2-40B4-BE49-F238E27FC236}">
                    <a16:creationId xmlns:a16="http://schemas.microsoft.com/office/drawing/2014/main" id="{E85239AA-13A1-472C-87AE-0659BFE68B82}"/>
                  </a:ext>
                </a:extLst>
              </p:cNvPr>
              <p:cNvGrpSpPr/>
              <p:nvPr/>
            </p:nvGrpSpPr>
            <p:grpSpPr>
              <a:xfrm>
                <a:off x="907763" y="1340224"/>
                <a:ext cx="765042" cy="611001"/>
                <a:chOff x="3189527" y="6195309"/>
                <a:chExt cx="412755" cy="346540"/>
              </a:xfrm>
            </p:grpSpPr>
            <p:sp>
              <p:nvSpPr>
                <p:cNvPr id="149" name="Freeform: Shape 51">
                  <a:extLst>
                    <a:ext uri="{FF2B5EF4-FFF2-40B4-BE49-F238E27FC236}">
                      <a16:creationId xmlns:a16="http://schemas.microsoft.com/office/drawing/2014/main" id="{FDEE6FC3-46E9-4177-A31F-7CD35AACF7BC}"/>
                    </a:ext>
                  </a:extLst>
                </p:cNvPr>
                <p:cNvSpPr/>
                <p:nvPr/>
              </p:nvSpPr>
              <p:spPr>
                <a:xfrm>
                  <a:off x="3308803" y="6477021"/>
                  <a:ext cx="174334" cy="64828"/>
                </a:xfrm>
                <a:custGeom>
                  <a:avLst/>
                  <a:gdLst>
                    <a:gd name="connsiteX0" fmla="*/ 81547 w 174334"/>
                    <a:gd name="connsiteY0" fmla="*/ 5648 h 64828"/>
                    <a:gd name="connsiteX1" fmla="*/ 141761 w 174334"/>
                    <a:gd name="connsiteY1" fmla="*/ 5648 h 64828"/>
                    <a:gd name="connsiteX2" fmla="*/ 143373 w 174334"/>
                    <a:gd name="connsiteY2" fmla="*/ 36111 h 64828"/>
                    <a:gd name="connsiteX3" fmla="*/ 166821 w 174334"/>
                    <a:gd name="connsiteY3" fmla="*/ 64399 h 64828"/>
                    <a:gd name="connsiteX4" fmla="*/ 166821 w 174334"/>
                    <a:gd name="connsiteY4" fmla="*/ 64399 h 64828"/>
                    <a:gd name="connsiteX5" fmla="*/ 164458 w 174334"/>
                    <a:gd name="connsiteY5" fmla="*/ 70477 h 64828"/>
                    <a:gd name="connsiteX6" fmla="*/ -1327 w 174334"/>
                    <a:gd name="connsiteY6" fmla="*/ 70477 h 64828"/>
                    <a:gd name="connsiteX7" fmla="*/ -3690 w 174334"/>
                    <a:gd name="connsiteY7" fmla="*/ 64399 h 64828"/>
                    <a:gd name="connsiteX8" fmla="*/ -3690 w 174334"/>
                    <a:gd name="connsiteY8" fmla="*/ 64399 h 64828"/>
                    <a:gd name="connsiteX9" fmla="*/ 19758 w 174334"/>
                    <a:gd name="connsiteY9" fmla="*/ 36111 h 64828"/>
                    <a:gd name="connsiteX10" fmla="*/ 21370 w 174334"/>
                    <a:gd name="connsiteY10" fmla="*/ 5648 h 64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4334" h="64828">
                      <a:moveTo>
                        <a:pt x="81547" y="5648"/>
                      </a:moveTo>
                      <a:lnTo>
                        <a:pt x="141761" y="5648"/>
                      </a:lnTo>
                      <a:cubicBezTo>
                        <a:pt x="141010" y="15815"/>
                        <a:pt x="141536" y="26057"/>
                        <a:pt x="143373" y="36111"/>
                      </a:cubicBezTo>
                      <a:cubicBezTo>
                        <a:pt x="146451" y="48642"/>
                        <a:pt x="155079" y="59072"/>
                        <a:pt x="166821" y="64399"/>
                      </a:cubicBezTo>
                      <a:lnTo>
                        <a:pt x="166821" y="64399"/>
                      </a:lnTo>
                      <a:cubicBezTo>
                        <a:pt x="170348" y="66199"/>
                        <a:pt x="168697" y="70477"/>
                        <a:pt x="164458" y="70477"/>
                      </a:cubicBezTo>
                      <a:lnTo>
                        <a:pt x="-1327" y="70477"/>
                      </a:lnTo>
                      <a:cubicBezTo>
                        <a:pt x="-5566" y="70477"/>
                        <a:pt x="-7179" y="66199"/>
                        <a:pt x="-3690" y="64399"/>
                      </a:cubicBezTo>
                      <a:lnTo>
                        <a:pt x="-3690" y="64399"/>
                      </a:lnTo>
                      <a:cubicBezTo>
                        <a:pt x="8014" y="59034"/>
                        <a:pt x="16644" y="48605"/>
                        <a:pt x="19758" y="36111"/>
                      </a:cubicBezTo>
                      <a:cubicBezTo>
                        <a:pt x="21595" y="26057"/>
                        <a:pt x="22121" y="15815"/>
                        <a:pt x="21370" y="5648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baseline="-25000"/>
                </a:p>
              </p:txBody>
            </p:sp>
            <p:sp>
              <p:nvSpPr>
                <p:cNvPr id="150" name="Freeform: Shape 52">
                  <a:extLst>
                    <a:ext uri="{FF2B5EF4-FFF2-40B4-BE49-F238E27FC236}">
                      <a16:creationId xmlns:a16="http://schemas.microsoft.com/office/drawing/2014/main" id="{1D10FE9B-9E63-40FA-BD04-3E921C8E1B0F}"/>
                    </a:ext>
                  </a:extLst>
                </p:cNvPr>
                <p:cNvSpPr/>
                <p:nvPr/>
              </p:nvSpPr>
              <p:spPr>
                <a:xfrm>
                  <a:off x="3391929" y="6448244"/>
                  <a:ext cx="8029" cy="8029"/>
                </a:xfrm>
                <a:custGeom>
                  <a:avLst/>
                  <a:gdLst>
                    <a:gd name="connsiteX0" fmla="*/ 2436 w 8029"/>
                    <a:gd name="connsiteY0" fmla="*/ 9663 h 8029"/>
                    <a:gd name="connsiteX1" fmla="*/ -1580 w 8029"/>
                    <a:gd name="connsiteY1" fmla="*/ 13678 h 8029"/>
                    <a:gd name="connsiteX2" fmla="*/ -5593 w 8029"/>
                    <a:gd name="connsiteY2" fmla="*/ 9663 h 8029"/>
                    <a:gd name="connsiteX3" fmla="*/ -1580 w 8029"/>
                    <a:gd name="connsiteY3" fmla="*/ 5649 h 8029"/>
                    <a:gd name="connsiteX4" fmla="*/ -1580 w 8029"/>
                    <a:gd name="connsiteY4" fmla="*/ 5649 h 8029"/>
                    <a:gd name="connsiteX5" fmla="*/ 2436 w 8029"/>
                    <a:gd name="connsiteY5" fmla="*/ 9588 h 8029"/>
                    <a:gd name="connsiteX6" fmla="*/ 2436 w 8029"/>
                    <a:gd name="connsiteY6" fmla="*/ 9663 h 8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029" h="8029">
                      <a:moveTo>
                        <a:pt x="2436" y="9663"/>
                      </a:moveTo>
                      <a:cubicBezTo>
                        <a:pt x="2436" y="11877"/>
                        <a:pt x="635" y="13678"/>
                        <a:pt x="-1580" y="13678"/>
                      </a:cubicBezTo>
                      <a:cubicBezTo>
                        <a:pt x="-3793" y="13678"/>
                        <a:pt x="-5593" y="11877"/>
                        <a:pt x="-5593" y="9663"/>
                      </a:cubicBezTo>
                      <a:cubicBezTo>
                        <a:pt x="-5593" y="7451"/>
                        <a:pt x="-3793" y="5649"/>
                        <a:pt x="-1580" y="5649"/>
                      </a:cubicBezTo>
                      <a:lnTo>
                        <a:pt x="-1580" y="5649"/>
                      </a:lnTo>
                      <a:cubicBezTo>
                        <a:pt x="597" y="5612"/>
                        <a:pt x="2397" y="7375"/>
                        <a:pt x="2436" y="9588"/>
                      </a:cubicBezTo>
                      <a:cubicBezTo>
                        <a:pt x="2436" y="9626"/>
                        <a:pt x="2436" y="9626"/>
                        <a:pt x="2436" y="9663"/>
                      </a:cubicBezTo>
                      <a:close/>
                    </a:path>
                  </a:pathLst>
                </a:custGeom>
                <a:noFill/>
                <a:ln w="11251" cap="rnd">
                  <a:solidFill>
                    <a:srgbClr val="2D2B6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baseline="-25000"/>
                </a:p>
              </p:txBody>
            </p:sp>
            <p:sp>
              <p:nvSpPr>
                <p:cNvPr id="151" name="Freeform: Shape 53">
                  <a:extLst>
                    <a:ext uri="{FF2B5EF4-FFF2-40B4-BE49-F238E27FC236}">
                      <a16:creationId xmlns:a16="http://schemas.microsoft.com/office/drawing/2014/main" id="{3265BAC4-453B-4686-8507-9C529A49BC21}"/>
                    </a:ext>
                  </a:extLst>
                </p:cNvPr>
                <p:cNvSpPr/>
                <p:nvPr/>
              </p:nvSpPr>
              <p:spPr>
                <a:xfrm>
                  <a:off x="3189527" y="6427499"/>
                  <a:ext cx="345376" cy="49521"/>
                </a:xfrm>
                <a:custGeom>
                  <a:avLst/>
                  <a:gdLst>
                    <a:gd name="connsiteX0" fmla="*/ 339783 w 345376"/>
                    <a:gd name="connsiteY0" fmla="*/ 55170 h 49521"/>
                    <a:gd name="connsiteX1" fmla="*/ 14779 w 345376"/>
                    <a:gd name="connsiteY1" fmla="*/ 55170 h 49521"/>
                    <a:gd name="connsiteX2" fmla="*/ -5593 w 345376"/>
                    <a:gd name="connsiteY2" fmla="*/ 34835 h 49521"/>
                    <a:gd name="connsiteX3" fmla="*/ -5593 w 345376"/>
                    <a:gd name="connsiteY3" fmla="*/ 5648 h 49521"/>
                    <a:gd name="connsiteX4" fmla="*/ 74243 w 345376"/>
                    <a:gd name="connsiteY4" fmla="*/ 5648 h 49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376" h="49521">
                      <a:moveTo>
                        <a:pt x="339783" y="55170"/>
                      </a:moveTo>
                      <a:lnTo>
                        <a:pt x="14779" y="55170"/>
                      </a:lnTo>
                      <a:cubicBezTo>
                        <a:pt x="3560" y="55170"/>
                        <a:pt x="-5555" y="46054"/>
                        <a:pt x="-5593" y="34835"/>
                      </a:cubicBezTo>
                      <a:lnTo>
                        <a:pt x="-5593" y="5648"/>
                      </a:lnTo>
                      <a:lnTo>
                        <a:pt x="74243" y="5648"/>
                      </a:ln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baseline="-25000"/>
                </a:p>
              </p:txBody>
            </p:sp>
            <p:sp>
              <p:nvSpPr>
                <p:cNvPr id="152" name="Freeform: Shape 54">
                  <a:extLst>
                    <a:ext uri="{FF2B5EF4-FFF2-40B4-BE49-F238E27FC236}">
                      <a16:creationId xmlns:a16="http://schemas.microsoft.com/office/drawing/2014/main" id="{6175FFB4-1A75-4159-A643-F457BE255CCD}"/>
                    </a:ext>
                  </a:extLst>
                </p:cNvPr>
                <p:cNvSpPr/>
                <p:nvPr/>
              </p:nvSpPr>
              <p:spPr>
                <a:xfrm>
                  <a:off x="3189527" y="6195309"/>
                  <a:ext cx="412755" cy="232189"/>
                </a:xfrm>
                <a:custGeom>
                  <a:avLst/>
                  <a:gdLst>
                    <a:gd name="connsiteX0" fmla="*/ 339483 w 412755"/>
                    <a:gd name="connsiteY0" fmla="*/ 237838 h 232189"/>
                    <a:gd name="connsiteX1" fmla="*/ -5593 w 412755"/>
                    <a:gd name="connsiteY1" fmla="*/ 237838 h 232189"/>
                    <a:gd name="connsiteX2" fmla="*/ -5593 w 412755"/>
                    <a:gd name="connsiteY2" fmla="*/ 27709 h 232189"/>
                    <a:gd name="connsiteX3" fmla="*/ 16429 w 412755"/>
                    <a:gd name="connsiteY3" fmla="*/ 5648 h 232189"/>
                    <a:gd name="connsiteX4" fmla="*/ 16468 w 412755"/>
                    <a:gd name="connsiteY4" fmla="*/ 5648 h 232189"/>
                    <a:gd name="connsiteX5" fmla="*/ 385103 w 412755"/>
                    <a:gd name="connsiteY5" fmla="*/ 5648 h 232189"/>
                    <a:gd name="connsiteX6" fmla="*/ 407162 w 412755"/>
                    <a:gd name="connsiteY6" fmla="*/ 27671 h 232189"/>
                    <a:gd name="connsiteX7" fmla="*/ 407162 w 412755"/>
                    <a:gd name="connsiteY7" fmla="*/ 27709 h 232189"/>
                    <a:gd name="connsiteX8" fmla="*/ 407162 w 412755"/>
                    <a:gd name="connsiteY8" fmla="*/ 27709 h 232189"/>
                    <a:gd name="connsiteX9" fmla="*/ 407162 w 412755"/>
                    <a:gd name="connsiteY9" fmla="*/ 130203 h 232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2755" h="232189">
                      <a:moveTo>
                        <a:pt x="339483" y="237838"/>
                      </a:moveTo>
                      <a:lnTo>
                        <a:pt x="-5593" y="237838"/>
                      </a:lnTo>
                      <a:lnTo>
                        <a:pt x="-5593" y="27709"/>
                      </a:lnTo>
                      <a:cubicBezTo>
                        <a:pt x="-5593" y="15516"/>
                        <a:pt x="4275" y="5648"/>
                        <a:pt x="16429" y="5648"/>
                      </a:cubicBezTo>
                      <a:cubicBezTo>
                        <a:pt x="16468" y="5648"/>
                        <a:pt x="16468" y="5648"/>
                        <a:pt x="16468" y="5648"/>
                      </a:cubicBezTo>
                      <a:lnTo>
                        <a:pt x="385103" y="5648"/>
                      </a:lnTo>
                      <a:cubicBezTo>
                        <a:pt x="397296" y="5648"/>
                        <a:pt x="407162" y="15516"/>
                        <a:pt x="407162" y="27671"/>
                      </a:cubicBezTo>
                      <a:cubicBezTo>
                        <a:pt x="407162" y="27709"/>
                        <a:pt x="407162" y="27709"/>
                        <a:pt x="407162" y="27709"/>
                      </a:cubicBezTo>
                      <a:lnTo>
                        <a:pt x="407162" y="27709"/>
                      </a:lnTo>
                      <a:lnTo>
                        <a:pt x="407162" y="130203"/>
                      </a:ln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baseline="-25000"/>
                </a:p>
              </p:txBody>
            </p:sp>
          </p:grpSp>
        </p:grpSp>
        <p:sp>
          <p:nvSpPr>
            <p:cNvPr id="99" name="Rectangle: Rounded Corners 89">
              <a:extLst>
                <a:ext uri="{FF2B5EF4-FFF2-40B4-BE49-F238E27FC236}">
                  <a16:creationId xmlns:a16="http://schemas.microsoft.com/office/drawing/2014/main" id="{A788F0CA-146B-4FF3-84E6-7F69E8E71056}"/>
                </a:ext>
              </a:extLst>
            </p:cNvPr>
            <p:cNvSpPr/>
            <p:nvPr/>
          </p:nvSpPr>
          <p:spPr>
            <a:xfrm>
              <a:off x="3583771" y="1564219"/>
              <a:ext cx="1132494" cy="1080161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lang="en-US" sz="1000" dirty="0"/>
            </a:p>
          </p:txBody>
        </p:sp>
        <p:cxnSp>
          <p:nvCxnSpPr>
            <p:cNvPr id="100" name="Straight Arrow Connector 54">
              <a:extLst>
                <a:ext uri="{FF2B5EF4-FFF2-40B4-BE49-F238E27FC236}">
                  <a16:creationId xmlns:a16="http://schemas.microsoft.com/office/drawing/2014/main" id="{E9758A1C-8CE9-4858-AE7D-BD4DA3B20DBB}"/>
                </a:ext>
              </a:extLst>
            </p:cNvPr>
            <p:cNvCxnSpPr>
              <a:cxnSpLocks/>
            </p:cNvCxnSpPr>
            <p:nvPr/>
          </p:nvCxnSpPr>
          <p:spPr>
            <a:xfrm>
              <a:off x="4716265" y="2077221"/>
              <a:ext cx="28549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196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1" name="Freeform: Shape 54">
              <a:extLst>
                <a:ext uri="{FF2B5EF4-FFF2-40B4-BE49-F238E27FC236}">
                  <a16:creationId xmlns:a16="http://schemas.microsoft.com/office/drawing/2014/main" id="{547772AD-CF3C-4E6E-8BE3-68AC7B01FD63}"/>
                </a:ext>
              </a:extLst>
            </p:cNvPr>
            <p:cNvSpPr/>
            <p:nvPr/>
          </p:nvSpPr>
          <p:spPr>
            <a:xfrm flipH="1">
              <a:off x="3634281" y="1673627"/>
              <a:ext cx="1019051" cy="607272"/>
            </a:xfrm>
            <a:custGeom>
              <a:avLst/>
              <a:gdLst>
                <a:gd name="connsiteX0" fmla="*/ 339483 w 412755"/>
                <a:gd name="connsiteY0" fmla="*/ 237838 h 232189"/>
                <a:gd name="connsiteX1" fmla="*/ -5593 w 412755"/>
                <a:gd name="connsiteY1" fmla="*/ 237838 h 232189"/>
                <a:gd name="connsiteX2" fmla="*/ -5593 w 412755"/>
                <a:gd name="connsiteY2" fmla="*/ 27709 h 232189"/>
                <a:gd name="connsiteX3" fmla="*/ 16429 w 412755"/>
                <a:gd name="connsiteY3" fmla="*/ 5648 h 232189"/>
                <a:gd name="connsiteX4" fmla="*/ 16468 w 412755"/>
                <a:gd name="connsiteY4" fmla="*/ 5648 h 232189"/>
                <a:gd name="connsiteX5" fmla="*/ 385103 w 412755"/>
                <a:gd name="connsiteY5" fmla="*/ 5648 h 232189"/>
                <a:gd name="connsiteX6" fmla="*/ 407162 w 412755"/>
                <a:gd name="connsiteY6" fmla="*/ 27671 h 232189"/>
                <a:gd name="connsiteX7" fmla="*/ 407162 w 412755"/>
                <a:gd name="connsiteY7" fmla="*/ 27709 h 232189"/>
                <a:gd name="connsiteX8" fmla="*/ 407162 w 412755"/>
                <a:gd name="connsiteY8" fmla="*/ 27709 h 232189"/>
                <a:gd name="connsiteX9" fmla="*/ 407162 w 412755"/>
                <a:gd name="connsiteY9" fmla="*/ 130203 h 232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755" h="232189">
                  <a:moveTo>
                    <a:pt x="339483" y="237838"/>
                  </a:moveTo>
                  <a:lnTo>
                    <a:pt x="-5593" y="237838"/>
                  </a:lnTo>
                  <a:lnTo>
                    <a:pt x="-5593" y="27709"/>
                  </a:lnTo>
                  <a:cubicBezTo>
                    <a:pt x="-5593" y="15516"/>
                    <a:pt x="4275" y="5648"/>
                    <a:pt x="16429" y="5648"/>
                  </a:cubicBezTo>
                  <a:cubicBezTo>
                    <a:pt x="16468" y="5648"/>
                    <a:pt x="16468" y="5648"/>
                    <a:pt x="16468" y="5648"/>
                  </a:cubicBezTo>
                  <a:lnTo>
                    <a:pt x="385103" y="5648"/>
                  </a:lnTo>
                  <a:cubicBezTo>
                    <a:pt x="397296" y="5648"/>
                    <a:pt x="407162" y="15516"/>
                    <a:pt x="407162" y="27671"/>
                  </a:cubicBezTo>
                  <a:cubicBezTo>
                    <a:pt x="407162" y="27709"/>
                    <a:pt x="407162" y="27709"/>
                    <a:pt x="407162" y="27709"/>
                  </a:cubicBezTo>
                  <a:lnTo>
                    <a:pt x="407162" y="27709"/>
                  </a:lnTo>
                  <a:lnTo>
                    <a:pt x="407162" y="130203"/>
                  </a:lnTo>
                </a:path>
              </a:pathLst>
            </a:custGeom>
            <a:noFill/>
            <a:ln w="1905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baseline="-25000"/>
            </a:p>
          </p:txBody>
        </p:sp>
      </p:grpSp>
      <p:cxnSp>
        <p:nvCxnSpPr>
          <p:cNvPr id="132" name="Connector: Elbow 72">
            <a:extLst>
              <a:ext uri="{FF2B5EF4-FFF2-40B4-BE49-F238E27FC236}">
                <a16:creationId xmlns:a16="http://schemas.microsoft.com/office/drawing/2014/main" id="{054A92C1-B0DB-4332-A62B-DB4D706ADAA9}"/>
              </a:ext>
            </a:extLst>
          </p:cNvPr>
          <p:cNvCxnSpPr>
            <a:cxnSpLocks/>
            <a:stCxn id="341" idx="0"/>
            <a:endCxn id="102" idx="1"/>
          </p:cNvCxnSpPr>
          <p:nvPr/>
        </p:nvCxnSpPr>
        <p:spPr>
          <a:xfrm rot="5400000" flipH="1" flipV="1">
            <a:off x="5009506" y="1164874"/>
            <a:ext cx="203150" cy="1018750"/>
          </a:xfrm>
          <a:prstGeom prst="bentConnector2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4" name="Straight Arrow Connector 35">
            <a:extLst>
              <a:ext uri="{FF2B5EF4-FFF2-40B4-BE49-F238E27FC236}">
                <a16:creationId xmlns:a16="http://schemas.microsoft.com/office/drawing/2014/main" id="{6325083F-31F7-4CA9-B6BC-190ADEDC6728}"/>
              </a:ext>
            </a:extLst>
          </p:cNvPr>
          <p:cNvCxnSpPr>
            <a:cxnSpLocks/>
          </p:cNvCxnSpPr>
          <p:nvPr/>
        </p:nvCxnSpPr>
        <p:spPr>
          <a:xfrm>
            <a:off x="2135492" y="3692222"/>
            <a:ext cx="0" cy="215732"/>
          </a:xfrm>
          <a:prstGeom prst="straightConnector1">
            <a:avLst/>
          </a:prstGeom>
          <a:noFill/>
          <a:ln w="9525" cap="flat" cmpd="sng" algn="ctr">
            <a:solidFill>
              <a:srgbClr val="EEA7B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77" name="Rectangle: Rounded Corners 89">
            <a:extLst>
              <a:ext uri="{FF2B5EF4-FFF2-40B4-BE49-F238E27FC236}">
                <a16:creationId xmlns:a16="http://schemas.microsoft.com/office/drawing/2014/main" id="{9FD08465-58F7-4F48-A759-DDC4CE3DFD39}"/>
              </a:ext>
            </a:extLst>
          </p:cNvPr>
          <p:cNvSpPr/>
          <p:nvPr/>
        </p:nvSpPr>
        <p:spPr>
          <a:xfrm>
            <a:off x="6271812" y="3220230"/>
            <a:ext cx="1022419" cy="614792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/>
            <a:endParaRPr lang="en-US" sz="1000" dirty="0"/>
          </a:p>
        </p:txBody>
      </p:sp>
      <p:sp>
        <p:nvSpPr>
          <p:cNvPr id="178" name="Прямоугольник: скругленные углы 177">
            <a:extLst>
              <a:ext uri="{FF2B5EF4-FFF2-40B4-BE49-F238E27FC236}">
                <a16:creationId xmlns:a16="http://schemas.microsoft.com/office/drawing/2014/main" id="{EE14F05C-79E5-4BEE-8BE5-F6BF5A767C14}"/>
              </a:ext>
            </a:extLst>
          </p:cNvPr>
          <p:cNvSpPr/>
          <p:nvPr/>
        </p:nvSpPr>
        <p:spPr>
          <a:xfrm>
            <a:off x="6299210" y="3187893"/>
            <a:ext cx="989603" cy="6748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API Registration request to ON24 Webinar Platform</a:t>
            </a: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6128FF81-BC86-4CCD-8380-6A07C092AF10}"/>
              </a:ext>
            </a:extLst>
          </p:cNvPr>
          <p:cNvGrpSpPr/>
          <p:nvPr/>
        </p:nvGrpSpPr>
        <p:grpSpPr>
          <a:xfrm>
            <a:off x="6499669" y="2777157"/>
            <a:ext cx="566704" cy="528461"/>
            <a:chOff x="8107927" y="2016320"/>
            <a:chExt cx="627716" cy="582842"/>
          </a:xfrm>
        </p:grpSpPr>
        <p:sp>
          <p:nvSpPr>
            <p:cNvPr id="36" name="Блок-схема: узел 35">
              <a:extLst>
                <a:ext uri="{FF2B5EF4-FFF2-40B4-BE49-F238E27FC236}">
                  <a16:creationId xmlns:a16="http://schemas.microsoft.com/office/drawing/2014/main" id="{C0FF0613-A418-4E31-A5E3-FD04EADE23BD}"/>
                </a:ext>
              </a:extLst>
            </p:cNvPr>
            <p:cNvSpPr/>
            <p:nvPr/>
          </p:nvSpPr>
          <p:spPr>
            <a:xfrm>
              <a:off x="8107927" y="2016320"/>
              <a:ext cx="627716" cy="58284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9" name="Graphic 2264">
              <a:extLst>
                <a:ext uri="{FF2B5EF4-FFF2-40B4-BE49-F238E27FC236}">
                  <a16:creationId xmlns:a16="http://schemas.microsoft.com/office/drawing/2014/main" id="{04A68C2C-3EF9-47A4-B362-1FA40E0EC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206970" y="2098988"/>
              <a:ext cx="430203" cy="430203"/>
            </a:xfrm>
            <a:prstGeom prst="rect">
              <a:avLst/>
            </a:prstGeom>
          </p:spPr>
        </p:pic>
      </p:grpSp>
      <p:cxnSp>
        <p:nvCxnSpPr>
          <p:cNvPr id="180" name="Straight Arrow Connector 54">
            <a:extLst>
              <a:ext uri="{FF2B5EF4-FFF2-40B4-BE49-F238E27FC236}">
                <a16:creationId xmlns:a16="http://schemas.microsoft.com/office/drawing/2014/main" id="{DFC9CE6F-C8F6-4F67-87F1-7BFA8C998421}"/>
              </a:ext>
            </a:extLst>
          </p:cNvPr>
          <p:cNvCxnSpPr>
            <a:cxnSpLocks/>
          </p:cNvCxnSpPr>
          <p:nvPr/>
        </p:nvCxnSpPr>
        <p:spPr>
          <a:xfrm>
            <a:off x="7288813" y="3509683"/>
            <a:ext cx="300081" cy="0"/>
          </a:xfrm>
          <a:prstGeom prst="straightConnector1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1" name="Rectangle: Rounded Corners 89">
            <a:extLst>
              <a:ext uri="{FF2B5EF4-FFF2-40B4-BE49-F238E27FC236}">
                <a16:creationId xmlns:a16="http://schemas.microsoft.com/office/drawing/2014/main" id="{C97963BC-163B-4234-851C-EE51B61AECE0}"/>
              </a:ext>
            </a:extLst>
          </p:cNvPr>
          <p:cNvSpPr/>
          <p:nvPr/>
        </p:nvSpPr>
        <p:spPr>
          <a:xfrm>
            <a:off x="7601982" y="3230383"/>
            <a:ext cx="1022419" cy="621145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/>
            <a:endParaRPr lang="en-US" sz="1000" dirty="0"/>
          </a:p>
        </p:txBody>
      </p:sp>
      <p:sp>
        <p:nvSpPr>
          <p:cNvPr id="182" name="Прямоугольник: скругленные углы 181">
            <a:extLst>
              <a:ext uri="{FF2B5EF4-FFF2-40B4-BE49-F238E27FC236}">
                <a16:creationId xmlns:a16="http://schemas.microsoft.com/office/drawing/2014/main" id="{E4D1F732-3A4D-4373-918E-ADA22C4C1DFF}"/>
              </a:ext>
            </a:extLst>
          </p:cNvPr>
          <p:cNvSpPr/>
          <p:nvPr/>
        </p:nvSpPr>
        <p:spPr>
          <a:xfrm>
            <a:off x="7616891" y="3232512"/>
            <a:ext cx="989603" cy="5964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ON24 sending back to SFMC the </a:t>
            </a:r>
          </a:p>
          <a:p>
            <a:pPr algn="ctr"/>
            <a:r>
              <a:rPr lang="en-US" sz="900" b="1" dirty="0">
                <a:solidFill>
                  <a:srgbClr val="002060"/>
                </a:solidFill>
              </a:rPr>
              <a:t>Event Joint personalized link 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66F0616-1032-462A-A3BE-686734530A3A}"/>
              </a:ext>
            </a:extLst>
          </p:cNvPr>
          <p:cNvSpPr txBox="1"/>
          <p:nvPr/>
        </p:nvSpPr>
        <p:spPr>
          <a:xfrm>
            <a:off x="7097271" y="2878133"/>
            <a:ext cx="695183" cy="2859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i="1" kern="0">
                <a:solidFill>
                  <a:srgbClr val="002060"/>
                </a:solidFill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dirty="0"/>
              <a:t>User is registered </a:t>
            </a:r>
          </a:p>
        </p:txBody>
      </p:sp>
      <p:grpSp>
        <p:nvGrpSpPr>
          <p:cNvPr id="184" name="Группа 183">
            <a:extLst>
              <a:ext uri="{FF2B5EF4-FFF2-40B4-BE49-F238E27FC236}">
                <a16:creationId xmlns:a16="http://schemas.microsoft.com/office/drawing/2014/main" id="{F9613F36-69AE-44F9-BF9C-83B3317D8B1C}"/>
              </a:ext>
            </a:extLst>
          </p:cNvPr>
          <p:cNvGrpSpPr/>
          <p:nvPr/>
        </p:nvGrpSpPr>
        <p:grpSpPr>
          <a:xfrm>
            <a:off x="7836280" y="2767712"/>
            <a:ext cx="566704" cy="528461"/>
            <a:chOff x="8107927" y="2016320"/>
            <a:chExt cx="627716" cy="582842"/>
          </a:xfrm>
        </p:grpSpPr>
        <p:sp>
          <p:nvSpPr>
            <p:cNvPr id="185" name="Блок-схема: узел 184">
              <a:extLst>
                <a:ext uri="{FF2B5EF4-FFF2-40B4-BE49-F238E27FC236}">
                  <a16:creationId xmlns:a16="http://schemas.microsoft.com/office/drawing/2014/main" id="{BFB44A0C-0F87-4F46-907D-CF69B42F523A}"/>
                </a:ext>
              </a:extLst>
            </p:cNvPr>
            <p:cNvSpPr/>
            <p:nvPr/>
          </p:nvSpPr>
          <p:spPr>
            <a:xfrm>
              <a:off x="8107927" y="2016320"/>
              <a:ext cx="627716" cy="58284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6" name="Graphic 2264">
              <a:extLst>
                <a:ext uri="{FF2B5EF4-FFF2-40B4-BE49-F238E27FC236}">
                  <a16:creationId xmlns:a16="http://schemas.microsoft.com/office/drawing/2014/main" id="{509FF899-4D00-4595-B193-73541C5CA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206970" y="2098988"/>
              <a:ext cx="430203" cy="430203"/>
            </a:xfrm>
            <a:prstGeom prst="rect">
              <a:avLst/>
            </a:prstGeom>
          </p:spPr>
        </p:pic>
      </p:grpSp>
      <p:sp>
        <p:nvSpPr>
          <p:cNvPr id="191" name="TextBox 41">
            <a:extLst>
              <a:ext uri="{FF2B5EF4-FFF2-40B4-BE49-F238E27FC236}">
                <a16:creationId xmlns:a16="http://schemas.microsoft.com/office/drawing/2014/main" id="{7B3B00A5-B3EB-4A21-AFD5-FE256B8D1A87}"/>
              </a:ext>
            </a:extLst>
          </p:cNvPr>
          <p:cNvSpPr txBox="1"/>
          <p:nvPr/>
        </p:nvSpPr>
        <p:spPr>
          <a:xfrm>
            <a:off x="4929525" y="1891911"/>
            <a:ext cx="1069830" cy="2122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i="1" kern="0">
                <a:solidFill>
                  <a:srgbClr val="002060"/>
                </a:solidFill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/>
              <a:t>in 2 weeks before event </a:t>
            </a:r>
            <a:r>
              <a:rPr lang="ru-RU" dirty="0"/>
              <a:t>№1 </a:t>
            </a:r>
            <a:endParaRPr lang="en-US" dirty="0"/>
          </a:p>
        </p:txBody>
      </p:sp>
      <p:sp>
        <p:nvSpPr>
          <p:cNvPr id="193" name="TextBox 41">
            <a:extLst>
              <a:ext uri="{FF2B5EF4-FFF2-40B4-BE49-F238E27FC236}">
                <a16:creationId xmlns:a16="http://schemas.microsoft.com/office/drawing/2014/main" id="{FEBCDDBE-9EFD-453A-88CD-091DDF629A79}"/>
              </a:ext>
            </a:extLst>
          </p:cNvPr>
          <p:cNvSpPr txBox="1"/>
          <p:nvPr/>
        </p:nvSpPr>
        <p:spPr>
          <a:xfrm>
            <a:off x="5333431" y="3692222"/>
            <a:ext cx="483694" cy="158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1" u="none" strike="noStrike" kern="0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/>
              <a:t>NO</a:t>
            </a:r>
            <a:endParaRPr lang="en-US" dirty="0"/>
          </a:p>
        </p:txBody>
      </p:sp>
      <p:sp>
        <p:nvSpPr>
          <p:cNvPr id="194" name="Oval 127">
            <a:extLst>
              <a:ext uri="{FF2B5EF4-FFF2-40B4-BE49-F238E27FC236}">
                <a16:creationId xmlns:a16="http://schemas.microsoft.com/office/drawing/2014/main" id="{8B37A77D-F982-433C-A66A-67BE25ACA46D}"/>
              </a:ext>
            </a:extLst>
          </p:cNvPr>
          <p:cNvSpPr/>
          <p:nvPr/>
        </p:nvSpPr>
        <p:spPr>
          <a:xfrm>
            <a:off x="5069305" y="3364563"/>
            <a:ext cx="701263" cy="31219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sz="800" b="1" dirty="0">
                <a:solidFill>
                  <a:schemeClr val="bg1"/>
                </a:solidFill>
              </a:rPr>
              <a:t>Check if </a:t>
            </a:r>
            <a:endParaRPr kumimoji="1" lang="ru-RU" sz="800" b="1" dirty="0">
              <a:solidFill>
                <a:schemeClr val="bg1"/>
              </a:solidFill>
            </a:endParaRPr>
          </a:p>
          <a:p>
            <a:pPr algn="ctr"/>
            <a:r>
              <a:rPr kumimoji="1" lang="en-US" sz="800" b="1" dirty="0">
                <a:solidFill>
                  <a:schemeClr val="bg1"/>
                </a:solidFill>
              </a:rPr>
              <a:t>registered</a:t>
            </a:r>
            <a:r>
              <a:rPr kumimoji="1" lang="ru-RU" sz="800" b="1" dirty="0">
                <a:solidFill>
                  <a:schemeClr val="bg1"/>
                </a:solidFill>
              </a:rPr>
              <a:t>?</a:t>
            </a:r>
            <a:endParaRPr kumimoji="1" lang="en-GB" sz="800" b="1" dirty="0">
              <a:solidFill>
                <a:schemeClr val="bg1"/>
              </a:solidFill>
            </a:endParaRPr>
          </a:p>
        </p:txBody>
      </p:sp>
      <p:cxnSp>
        <p:nvCxnSpPr>
          <p:cNvPr id="195" name="Straight Arrow Connector 35">
            <a:extLst>
              <a:ext uri="{FF2B5EF4-FFF2-40B4-BE49-F238E27FC236}">
                <a16:creationId xmlns:a16="http://schemas.microsoft.com/office/drawing/2014/main" id="{94C7C831-27BC-472B-806A-DC6E77749BE7}"/>
              </a:ext>
            </a:extLst>
          </p:cNvPr>
          <p:cNvCxnSpPr>
            <a:cxnSpLocks/>
          </p:cNvCxnSpPr>
          <p:nvPr/>
        </p:nvCxnSpPr>
        <p:spPr>
          <a:xfrm>
            <a:off x="5444017" y="3705641"/>
            <a:ext cx="0" cy="215732"/>
          </a:xfrm>
          <a:prstGeom prst="straightConnector1">
            <a:avLst/>
          </a:prstGeom>
          <a:noFill/>
          <a:ln w="9525" cap="flat" cmpd="sng" algn="ctr">
            <a:solidFill>
              <a:srgbClr val="EEA7B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6" name="Straight Arrow Connector 54">
            <a:extLst>
              <a:ext uri="{FF2B5EF4-FFF2-40B4-BE49-F238E27FC236}">
                <a16:creationId xmlns:a16="http://schemas.microsoft.com/office/drawing/2014/main" id="{C59BAF8E-B916-4B45-86A0-7EC50344160B}"/>
              </a:ext>
            </a:extLst>
          </p:cNvPr>
          <p:cNvCxnSpPr>
            <a:cxnSpLocks/>
          </p:cNvCxnSpPr>
          <p:nvPr/>
        </p:nvCxnSpPr>
        <p:spPr>
          <a:xfrm>
            <a:off x="4828877" y="3522947"/>
            <a:ext cx="257741" cy="0"/>
          </a:xfrm>
          <a:prstGeom prst="straightConnector1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7" name="TextBox 41">
            <a:extLst>
              <a:ext uri="{FF2B5EF4-FFF2-40B4-BE49-F238E27FC236}">
                <a16:creationId xmlns:a16="http://schemas.microsoft.com/office/drawing/2014/main" id="{37409286-2DB3-41F1-8F4F-CA5CEC45E211}"/>
              </a:ext>
            </a:extLst>
          </p:cNvPr>
          <p:cNvSpPr txBox="1"/>
          <p:nvPr/>
        </p:nvSpPr>
        <p:spPr>
          <a:xfrm>
            <a:off x="4042005" y="3038821"/>
            <a:ext cx="914296" cy="19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i="1" kern="0">
                <a:solidFill>
                  <a:srgbClr val="002060"/>
                </a:solidFill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/>
              <a:t>in 2 weeks before event </a:t>
            </a:r>
            <a:r>
              <a:rPr lang="ru-RU" dirty="0"/>
              <a:t>№1 </a:t>
            </a:r>
            <a:endParaRPr lang="en-US" dirty="0"/>
          </a:p>
        </p:txBody>
      </p:sp>
      <p:cxnSp>
        <p:nvCxnSpPr>
          <p:cNvPr id="198" name="Connector: Elbow 75">
            <a:extLst>
              <a:ext uri="{FF2B5EF4-FFF2-40B4-BE49-F238E27FC236}">
                <a16:creationId xmlns:a16="http://schemas.microsoft.com/office/drawing/2014/main" id="{891529EB-D2F9-4B34-B088-363626937676}"/>
              </a:ext>
            </a:extLst>
          </p:cNvPr>
          <p:cNvCxnSpPr>
            <a:cxnSpLocks/>
            <a:endCxn id="178" idx="2"/>
          </p:cNvCxnSpPr>
          <p:nvPr/>
        </p:nvCxnSpPr>
        <p:spPr>
          <a:xfrm rot="5400000" flipH="1" flipV="1">
            <a:off x="5899429" y="4131862"/>
            <a:ext cx="1163703" cy="62546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2" name="Straight Arrow Connector 54">
            <a:extLst>
              <a:ext uri="{FF2B5EF4-FFF2-40B4-BE49-F238E27FC236}">
                <a16:creationId xmlns:a16="http://schemas.microsoft.com/office/drawing/2014/main" id="{319498F6-7EBF-4EFB-B436-5EE63A4AA24E}"/>
              </a:ext>
            </a:extLst>
          </p:cNvPr>
          <p:cNvCxnSpPr>
            <a:cxnSpLocks/>
          </p:cNvCxnSpPr>
          <p:nvPr/>
        </p:nvCxnSpPr>
        <p:spPr>
          <a:xfrm>
            <a:off x="8624401" y="3499470"/>
            <a:ext cx="300081" cy="0"/>
          </a:xfrm>
          <a:prstGeom prst="straightConnector1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5" name="Rectangle: Rounded Corners 184">
            <a:extLst>
              <a:ext uri="{FF2B5EF4-FFF2-40B4-BE49-F238E27FC236}">
                <a16:creationId xmlns:a16="http://schemas.microsoft.com/office/drawing/2014/main" id="{B6409F43-1518-4DC1-93DC-2D4A4844282F}"/>
              </a:ext>
            </a:extLst>
          </p:cNvPr>
          <p:cNvSpPr/>
          <p:nvPr/>
        </p:nvSpPr>
        <p:spPr>
          <a:xfrm>
            <a:off x="10065841" y="3209827"/>
            <a:ext cx="936588" cy="614792"/>
          </a:xfrm>
          <a:prstGeom prst="roundRect">
            <a:avLst/>
          </a:prstGeom>
          <a:solidFill>
            <a:srgbClr val="08247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/>
            <a:r>
              <a:rPr lang="en-US" sz="1000" dirty="0"/>
              <a:t>Mass Mail</a:t>
            </a:r>
            <a:r>
              <a:rPr lang="ru-RU" sz="1000" dirty="0"/>
              <a:t> </a:t>
            </a:r>
            <a:r>
              <a:rPr lang="uk-UA" sz="1000" dirty="0"/>
              <a:t>4</a:t>
            </a:r>
            <a:endParaRPr lang="ru-RU" sz="1000" dirty="0"/>
          </a:p>
          <a:p>
            <a:pPr algn="ctr" defTabSz="1219170"/>
            <a:r>
              <a:rPr lang="ru-RU" sz="1000" dirty="0"/>
              <a:t>  </a:t>
            </a:r>
            <a:r>
              <a:rPr lang="en-US" sz="1000" dirty="0"/>
              <a:t>Reminder </a:t>
            </a:r>
          </a:p>
          <a:p>
            <a:pPr algn="ctr" defTabSz="1219170"/>
            <a:r>
              <a:rPr lang="en-US" sz="1000" dirty="0"/>
              <a:t>1 day before</a:t>
            </a:r>
          </a:p>
          <a:p>
            <a:pPr algn="ctr" defTabSz="1219170"/>
            <a:r>
              <a:rPr lang="en-US" sz="1000" dirty="0"/>
              <a:t>+ Event joint link</a:t>
            </a:r>
          </a:p>
        </p:txBody>
      </p:sp>
      <p:pic>
        <p:nvPicPr>
          <p:cNvPr id="206" name="Graphic 2058">
            <a:extLst>
              <a:ext uri="{FF2B5EF4-FFF2-40B4-BE49-F238E27FC236}">
                <a16:creationId xmlns:a16="http://schemas.microsoft.com/office/drawing/2014/main" id="{48BEAAE7-D559-432D-853D-9E828D63E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2392" y="2888455"/>
            <a:ext cx="303353" cy="305862"/>
          </a:xfrm>
          <a:prstGeom prst="rect">
            <a:avLst/>
          </a:prstGeom>
        </p:spPr>
      </p:pic>
      <p:sp>
        <p:nvSpPr>
          <p:cNvPr id="207" name="Rectangle: Rounded Corners 184">
            <a:extLst>
              <a:ext uri="{FF2B5EF4-FFF2-40B4-BE49-F238E27FC236}">
                <a16:creationId xmlns:a16="http://schemas.microsoft.com/office/drawing/2014/main" id="{C4DFA75C-AFA1-42BC-9FC0-C439DD4987A8}"/>
              </a:ext>
            </a:extLst>
          </p:cNvPr>
          <p:cNvSpPr/>
          <p:nvPr/>
        </p:nvSpPr>
        <p:spPr>
          <a:xfrm>
            <a:off x="11194645" y="3220230"/>
            <a:ext cx="936588" cy="614792"/>
          </a:xfrm>
          <a:prstGeom prst="roundRect">
            <a:avLst/>
          </a:prstGeom>
          <a:solidFill>
            <a:srgbClr val="08247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/>
            <a:r>
              <a:rPr lang="en-US" sz="1000" dirty="0"/>
              <a:t>Mass Mail</a:t>
            </a:r>
            <a:r>
              <a:rPr lang="ru-RU" sz="1000" dirty="0"/>
              <a:t> </a:t>
            </a:r>
            <a:r>
              <a:rPr lang="uk-UA" sz="1000" dirty="0"/>
              <a:t>5</a:t>
            </a:r>
            <a:endParaRPr lang="ru-RU" sz="1000" dirty="0"/>
          </a:p>
          <a:p>
            <a:pPr algn="ctr" defTabSz="1219170"/>
            <a:r>
              <a:rPr lang="en-US" sz="1000" dirty="0"/>
              <a:t>Reminder </a:t>
            </a:r>
          </a:p>
          <a:p>
            <a:pPr algn="ctr" defTabSz="1219170"/>
            <a:r>
              <a:rPr lang="en-US" sz="1000" dirty="0"/>
              <a:t>2 hours before  </a:t>
            </a:r>
          </a:p>
          <a:p>
            <a:pPr algn="ctr" defTabSz="1219170"/>
            <a:r>
              <a:rPr lang="en-US" sz="1000" dirty="0"/>
              <a:t>+ Event joint link</a:t>
            </a:r>
          </a:p>
        </p:txBody>
      </p:sp>
      <p:pic>
        <p:nvPicPr>
          <p:cNvPr id="208" name="Graphic 2058">
            <a:extLst>
              <a:ext uri="{FF2B5EF4-FFF2-40B4-BE49-F238E27FC236}">
                <a16:creationId xmlns:a16="http://schemas.microsoft.com/office/drawing/2014/main" id="{7A2FCCE4-5D75-473E-A57F-1CAE39325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8905" y="2888455"/>
            <a:ext cx="303353" cy="305862"/>
          </a:xfrm>
          <a:prstGeom prst="rect">
            <a:avLst/>
          </a:prstGeom>
        </p:spPr>
      </p:pic>
      <p:cxnSp>
        <p:nvCxnSpPr>
          <p:cNvPr id="209" name="Straight Arrow Connector 54">
            <a:extLst>
              <a:ext uri="{FF2B5EF4-FFF2-40B4-BE49-F238E27FC236}">
                <a16:creationId xmlns:a16="http://schemas.microsoft.com/office/drawing/2014/main" id="{2D5A620D-25E1-4ED8-BDFA-45DCBB8F28FD}"/>
              </a:ext>
            </a:extLst>
          </p:cNvPr>
          <p:cNvCxnSpPr>
            <a:cxnSpLocks/>
          </p:cNvCxnSpPr>
          <p:nvPr/>
        </p:nvCxnSpPr>
        <p:spPr>
          <a:xfrm>
            <a:off x="9765760" y="3509683"/>
            <a:ext cx="300081" cy="0"/>
          </a:xfrm>
          <a:prstGeom prst="straightConnector1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0" name="Straight Arrow Connector 54">
            <a:extLst>
              <a:ext uri="{FF2B5EF4-FFF2-40B4-BE49-F238E27FC236}">
                <a16:creationId xmlns:a16="http://schemas.microsoft.com/office/drawing/2014/main" id="{9143B106-AB92-4C2C-941A-397DD4270B82}"/>
              </a:ext>
            </a:extLst>
          </p:cNvPr>
          <p:cNvCxnSpPr>
            <a:cxnSpLocks/>
          </p:cNvCxnSpPr>
          <p:nvPr/>
        </p:nvCxnSpPr>
        <p:spPr>
          <a:xfrm>
            <a:off x="10923139" y="3517223"/>
            <a:ext cx="300081" cy="0"/>
          </a:xfrm>
          <a:prstGeom prst="straightConnector1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3" name="Oval 130">
            <a:extLst>
              <a:ext uri="{FF2B5EF4-FFF2-40B4-BE49-F238E27FC236}">
                <a16:creationId xmlns:a16="http://schemas.microsoft.com/office/drawing/2014/main" id="{3EA97BEC-B71C-48E0-ABE2-FD12A5288330}"/>
              </a:ext>
            </a:extLst>
          </p:cNvPr>
          <p:cNvSpPr/>
          <p:nvPr/>
        </p:nvSpPr>
        <p:spPr>
          <a:xfrm>
            <a:off x="6803830" y="1324722"/>
            <a:ext cx="988624" cy="35489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sz="800" b="1" dirty="0">
                <a:solidFill>
                  <a:schemeClr val="bg1"/>
                </a:solidFill>
              </a:rPr>
              <a:t>Check </a:t>
            </a:r>
            <a:r>
              <a:rPr kumimoji="1" lang="en-US" sz="800" b="1">
                <a:solidFill>
                  <a:schemeClr val="bg1"/>
                </a:solidFill>
              </a:rPr>
              <a:t>if </a:t>
            </a:r>
            <a:endParaRPr kumimoji="1" lang="ru-RU" sz="800" b="1" dirty="0">
              <a:solidFill>
                <a:schemeClr val="bg1"/>
              </a:solidFill>
            </a:endParaRPr>
          </a:p>
          <a:p>
            <a:pPr algn="ctr"/>
            <a:r>
              <a:rPr kumimoji="1" lang="en-US" sz="800" b="1">
                <a:solidFill>
                  <a:schemeClr val="bg1"/>
                </a:solidFill>
              </a:rPr>
              <a:t>registered</a:t>
            </a:r>
            <a:r>
              <a:rPr kumimoji="1" lang="ru-RU" sz="800" b="1">
                <a:solidFill>
                  <a:schemeClr val="bg1"/>
                </a:solidFill>
              </a:rPr>
              <a:t>?</a:t>
            </a:r>
            <a:endParaRPr kumimoji="1" lang="en-GB" sz="800" b="1" dirty="0">
              <a:solidFill>
                <a:schemeClr val="bg1"/>
              </a:solidFill>
            </a:endParaRPr>
          </a:p>
        </p:txBody>
      </p:sp>
      <p:cxnSp>
        <p:nvCxnSpPr>
          <p:cNvPr id="135" name="Straight Arrow Connector 35">
            <a:extLst>
              <a:ext uri="{FF2B5EF4-FFF2-40B4-BE49-F238E27FC236}">
                <a16:creationId xmlns:a16="http://schemas.microsoft.com/office/drawing/2014/main" id="{1AEB71F9-0DFC-46DA-83B4-5BBD29B54D4D}"/>
              </a:ext>
            </a:extLst>
          </p:cNvPr>
          <p:cNvCxnSpPr>
            <a:cxnSpLocks/>
          </p:cNvCxnSpPr>
          <p:nvPr/>
        </p:nvCxnSpPr>
        <p:spPr>
          <a:xfrm flipV="1">
            <a:off x="7298142" y="1112208"/>
            <a:ext cx="0" cy="193718"/>
          </a:xfrm>
          <a:prstGeom prst="straightConnector1">
            <a:avLst/>
          </a:prstGeom>
          <a:noFill/>
          <a:ln w="9525" cap="flat" cmpd="sng" algn="ctr">
            <a:solidFill>
              <a:srgbClr val="EEA7B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6" name="Блок-схема: узел 135">
            <a:extLst>
              <a:ext uri="{FF2B5EF4-FFF2-40B4-BE49-F238E27FC236}">
                <a16:creationId xmlns:a16="http://schemas.microsoft.com/office/drawing/2014/main" id="{F4255B84-3457-4394-9549-2DF69113744D}"/>
              </a:ext>
            </a:extLst>
          </p:cNvPr>
          <p:cNvSpPr/>
          <p:nvPr/>
        </p:nvSpPr>
        <p:spPr>
          <a:xfrm>
            <a:off x="7199692" y="906193"/>
            <a:ext cx="213657" cy="212673"/>
          </a:xfrm>
          <a:prstGeom prst="flowChartConnector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F55BCCD7-5380-4D13-A5DA-70B0FF5C4113}"/>
              </a:ext>
            </a:extLst>
          </p:cNvPr>
          <p:cNvSpPr txBox="1"/>
          <p:nvPr/>
        </p:nvSpPr>
        <p:spPr>
          <a:xfrm>
            <a:off x="7214323" y="1157570"/>
            <a:ext cx="483694" cy="158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1" u="none" strike="noStrike" kern="0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/>
              <a:t>NO</a:t>
            </a:r>
            <a:endParaRPr lang="en-US" dirty="0"/>
          </a:p>
        </p:txBody>
      </p:sp>
      <p:cxnSp>
        <p:nvCxnSpPr>
          <p:cNvPr id="138" name="Straight Arrow Connector 54">
            <a:extLst>
              <a:ext uri="{FF2B5EF4-FFF2-40B4-BE49-F238E27FC236}">
                <a16:creationId xmlns:a16="http://schemas.microsoft.com/office/drawing/2014/main" id="{50640FAB-EFE0-4612-B0B1-A7D297DF355B}"/>
              </a:ext>
            </a:extLst>
          </p:cNvPr>
          <p:cNvCxnSpPr>
            <a:cxnSpLocks/>
          </p:cNvCxnSpPr>
          <p:nvPr/>
        </p:nvCxnSpPr>
        <p:spPr>
          <a:xfrm>
            <a:off x="6525280" y="1540478"/>
            <a:ext cx="257741" cy="0"/>
          </a:xfrm>
          <a:prstGeom prst="straightConnector1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9" name="Connector: Elbow 75">
            <a:extLst>
              <a:ext uri="{FF2B5EF4-FFF2-40B4-BE49-F238E27FC236}">
                <a16:creationId xmlns:a16="http://schemas.microsoft.com/office/drawing/2014/main" id="{8BBB00FE-82BA-4A01-B626-953475E616A2}"/>
              </a:ext>
            </a:extLst>
          </p:cNvPr>
          <p:cNvCxnSpPr>
            <a:cxnSpLocks/>
            <a:endCxn id="36" idx="0"/>
          </p:cNvCxnSpPr>
          <p:nvPr/>
        </p:nvCxnSpPr>
        <p:spPr>
          <a:xfrm rot="5400000">
            <a:off x="6519533" y="2003256"/>
            <a:ext cx="1037390" cy="51041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TextBox 41">
            <a:extLst>
              <a:ext uri="{FF2B5EF4-FFF2-40B4-BE49-F238E27FC236}">
                <a16:creationId xmlns:a16="http://schemas.microsoft.com/office/drawing/2014/main" id="{37A40FD2-A54E-4CEE-B024-ABAD4F866551}"/>
              </a:ext>
            </a:extLst>
          </p:cNvPr>
          <p:cNvSpPr txBox="1"/>
          <p:nvPr/>
        </p:nvSpPr>
        <p:spPr>
          <a:xfrm>
            <a:off x="7247653" y="1745460"/>
            <a:ext cx="417034" cy="1788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1" u="none" strike="noStrike" kern="0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4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349AF-B1B7-41BB-95F6-C38FD2F5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944" y="322136"/>
            <a:ext cx="3130793" cy="276999"/>
          </a:xfr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FOLLOW-UP journey  </a:t>
            </a:r>
          </a:p>
        </p:txBody>
      </p:sp>
      <p:sp>
        <p:nvSpPr>
          <p:cNvPr id="3" name="TextBox 41">
            <a:extLst>
              <a:ext uri="{FF2B5EF4-FFF2-40B4-BE49-F238E27FC236}">
                <a16:creationId xmlns:a16="http://schemas.microsoft.com/office/drawing/2014/main" id="{64FA8441-B238-4591-BDA4-5B0BE6110D1F}"/>
              </a:ext>
            </a:extLst>
          </p:cNvPr>
          <p:cNvSpPr txBox="1"/>
          <p:nvPr/>
        </p:nvSpPr>
        <p:spPr>
          <a:xfrm>
            <a:off x="2359740" y="3886056"/>
            <a:ext cx="850686" cy="2336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1" kern="0" dirty="0">
                <a:solidFill>
                  <a:srgbClr val="002060"/>
                </a:solidFill>
                <a:latin typeface="Apis For Office"/>
              </a:rPr>
              <a:t>Attended the Event </a:t>
            </a:r>
            <a:r>
              <a:rPr lang="uk-UA" sz="1000" b="1" i="1" kern="0" dirty="0">
                <a:solidFill>
                  <a:srgbClr val="002060"/>
                </a:solidFill>
                <a:latin typeface="Apis For Office"/>
              </a:rPr>
              <a:t>?</a:t>
            </a:r>
            <a:endParaRPr kumimoji="0" lang="en-US" sz="1000" b="1" i="1" u="none" strike="noStrike" kern="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is For Office"/>
            </a:endParaRPr>
          </a:p>
        </p:txBody>
      </p:sp>
      <p:cxnSp>
        <p:nvCxnSpPr>
          <p:cNvPr id="4" name="Connector: Elbow 23">
            <a:extLst>
              <a:ext uri="{FF2B5EF4-FFF2-40B4-BE49-F238E27FC236}">
                <a16:creationId xmlns:a16="http://schemas.microsoft.com/office/drawing/2014/main" id="{23E3D7E4-C351-4BE5-B4B9-82706561A895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3990413" y="2275370"/>
            <a:ext cx="1249366" cy="5152562"/>
          </a:xfrm>
          <a:prstGeom prst="bentConnector2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" name="TextBox 41">
            <a:extLst>
              <a:ext uri="{FF2B5EF4-FFF2-40B4-BE49-F238E27FC236}">
                <a16:creationId xmlns:a16="http://schemas.microsoft.com/office/drawing/2014/main" id="{0634DF6B-BDAA-4648-BF6F-417B465D94E9}"/>
              </a:ext>
            </a:extLst>
          </p:cNvPr>
          <p:cNvSpPr txBox="1"/>
          <p:nvPr/>
        </p:nvSpPr>
        <p:spPr>
          <a:xfrm>
            <a:off x="1956334" y="3483845"/>
            <a:ext cx="464525" cy="1229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1" u="none" strike="noStrike" kern="0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sz="800" dirty="0"/>
              <a:t>YES</a:t>
            </a: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1005D2F1-610D-429F-90B8-B860966A1103}"/>
              </a:ext>
            </a:extLst>
          </p:cNvPr>
          <p:cNvSpPr txBox="1"/>
          <p:nvPr/>
        </p:nvSpPr>
        <p:spPr>
          <a:xfrm>
            <a:off x="1935736" y="4302578"/>
            <a:ext cx="464525" cy="1229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is For Office"/>
              </a:rPr>
              <a:t>NO</a:t>
            </a:r>
          </a:p>
        </p:txBody>
      </p:sp>
      <p:pic>
        <p:nvPicPr>
          <p:cNvPr id="9" name="Graphic 2264">
            <a:extLst>
              <a:ext uri="{FF2B5EF4-FFF2-40B4-BE49-F238E27FC236}">
                <a16:creationId xmlns:a16="http://schemas.microsoft.com/office/drawing/2014/main" id="{E9B52379-D5BF-4FE7-A5D5-94CCF86C7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7650" y="3779395"/>
            <a:ext cx="422330" cy="447573"/>
          </a:xfrm>
          <a:prstGeom prst="rect">
            <a:avLst/>
          </a:prstGeom>
        </p:spPr>
      </p:pic>
      <p:cxnSp>
        <p:nvCxnSpPr>
          <p:cNvPr id="11" name="Connector: Elbow 23">
            <a:extLst>
              <a:ext uri="{FF2B5EF4-FFF2-40B4-BE49-F238E27FC236}">
                <a16:creationId xmlns:a16="http://schemas.microsoft.com/office/drawing/2014/main" id="{6306C90A-ED42-4268-8F67-5641C65036E9}"/>
              </a:ext>
            </a:extLst>
          </p:cNvPr>
          <p:cNvCxnSpPr>
            <a:cxnSpLocks/>
          </p:cNvCxnSpPr>
          <p:nvPr/>
        </p:nvCxnSpPr>
        <p:spPr>
          <a:xfrm flipV="1">
            <a:off x="2058553" y="2827247"/>
            <a:ext cx="2282079" cy="951514"/>
          </a:xfrm>
          <a:prstGeom prst="bentConnector3">
            <a:avLst>
              <a:gd name="adj1" fmla="val -1926"/>
            </a:avLst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Rectangle: Rounded Corners 184">
            <a:extLst>
              <a:ext uri="{FF2B5EF4-FFF2-40B4-BE49-F238E27FC236}">
                <a16:creationId xmlns:a16="http://schemas.microsoft.com/office/drawing/2014/main" id="{A7F524A6-B435-4238-8CD6-EDDBA82228C2}"/>
              </a:ext>
            </a:extLst>
          </p:cNvPr>
          <p:cNvSpPr/>
          <p:nvPr/>
        </p:nvSpPr>
        <p:spPr>
          <a:xfrm>
            <a:off x="3898832" y="2939739"/>
            <a:ext cx="1337045" cy="661306"/>
          </a:xfrm>
          <a:prstGeom prst="roundRect">
            <a:avLst/>
          </a:prstGeom>
          <a:solidFill>
            <a:srgbClr val="08247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/>
            <a:r>
              <a:rPr lang="en-US" sz="900" dirty="0"/>
              <a:t>Mass Mail</a:t>
            </a:r>
            <a:r>
              <a:rPr lang="ru-RU" sz="900" dirty="0"/>
              <a:t> </a:t>
            </a:r>
            <a:r>
              <a:rPr lang="en-US" sz="900" dirty="0"/>
              <a:t>6.1</a:t>
            </a:r>
          </a:p>
          <a:p>
            <a:pPr algn="ctr" defTabSz="1219170"/>
            <a:r>
              <a:rPr lang="en-US" sz="900" dirty="0"/>
              <a:t>Thank you for participation </a:t>
            </a:r>
          </a:p>
          <a:p>
            <a:pPr algn="ctr" defTabSz="1219170"/>
            <a:r>
              <a:rPr lang="en-US" sz="900" dirty="0"/>
              <a:t>for attendees + Satisfaction Survey</a:t>
            </a:r>
            <a:endParaRPr lang="ru-RU" sz="900" dirty="0"/>
          </a:p>
        </p:txBody>
      </p:sp>
      <p:pic>
        <p:nvPicPr>
          <p:cNvPr id="17" name="Graphic 2058">
            <a:extLst>
              <a:ext uri="{FF2B5EF4-FFF2-40B4-BE49-F238E27FC236}">
                <a16:creationId xmlns:a16="http://schemas.microsoft.com/office/drawing/2014/main" id="{C41306B4-7E6B-4957-B89B-22146290E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0632" y="2464234"/>
            <a:ext cx="431111" cy="466396"/>
          </a:xfrm>
          <a:prstGeom prst="rect">
            <a:avLst/>
          </a:prstGeom>
        </p:spPr>
      </p:pic>
      <p:sp>
        <p:nvSpPr>
          <p:cNvPr id="45" name="TextBox 41">
            <a:extLst>
              <a:ext uri="{FF2B5EF4-FFF2-40B4-BE49-F238E27FC236}">
                <a16:creationId xmlns:a16="http://schemas.microsoft.com/office/drawing/2014/main" id="{09B4CB11-2DA7-41C2-B17A-4775BEB0EA07}"/>
              </a:ext>
            </a:extLst>
          </p:cNvPr>
          <p:cNvSpPr txBox="1"/>
          <p:nvPr/>
        </p:nvSpPr>
        <p:spPr>
          <a:xfrm>
            <a:off x="2942631" y="2376000"/>
            <a:ext cx="1446647" cy="1764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 dirty="0">
                <a:solidFill>
                  <a:srgbClr val="002060"/>
                </a:solidFill>
                <a:latin typeface="Apis For Office"/>
              </a:rPr>
              <a:t>1 day after the Event </a:t>
            </a:r>
            <a:r>
              <a:rPr lang="uk-UA" sz="1000" i="1" kern="0" dirty="0">
                <a:solidFill>
                  <a:srgbClr val="002060"/>
                </a:solidFill>
                <a:latin typeface="Apis For Office"/>
              </a:rPr>
              <a:t>№1</a:t>
            </a:r>
            <a:endParaRPr kumimoji="0" lang="en-US" sz="1000" i="1" u="none" strike="noStrike" kern="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is For Office"/>
            </a:endParaRPr>
          </a:p>
        </p:txBody>
      </p:sp>
      <p:sp>
        <p:nvSpPr>
          <p:cNvPr id="39" name="TextBox 41">
            <a:extLst>
              <a:ext uri="{FF2B5EF4-FFF2-40B4-BE49-F238E27FC236}">
                <a16:creationId xmlns:a16="http://schemas.microsoft.com/office/drawing/2014/main" id="{EF193D1D-8AB1-4948-8983-9021029924A0}"/>
              </a:ext>
            </a:extLst>
          </p:cNvPr>
          <p:cNvSpPr txBox="1"/>
          <p:nvPr/>
        </p:nvSpPr>
        <p:spPr>
          <a:xfrm>
            <a:off x="8306211" y="460635"/>
            <a:ext cx="3565046" cy="4294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171450" marR="0" lvl="0" indent="-171450" fontAlgn="auto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i="1" kern="0">
                <a:solidFill>
                  <a:srgbClr val="0070C0"/>
                </a:solidFill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dirty="0"/>
              <a:t>No Event record forecasted;</a:t>
            </a:r>
          </a:p>
          <a:p>
            <a:r>
              <a:rPr lang="en-US" dirty="0"/>
              <a:t>For non-attendees the marketing team can decide if to include these HCPs into the list of registered/invited for the next session/ part of the course.</a:t>
            </a:r>
          </a:p>
        </p:txBody>
      </p:sp>
      <p:sp>
        <p:nvSpPr>
          <p:cNvPr id="42" name="Oval 52">
            <a:extLst>
              <a:ext uri="{FF2B5EF4-FFF2-40B4-BE49-F238E27FC236}">
                <a16:creationId xmlns:a16="http://schemas.microsoft.com/office/drawing/2014/main" id="{853644D1-562B-47FC-923B-9E1D6FF8478A}"/>
              </a:ext>
            </a:extLst>
          </p:cNvPr>
          <p:cNvSpPr/>
          <p:nvPr/>
        </p:nvSpPr>
        <p:spPr>
          <a:xfrm>
            <a:off x="5477372" y="2659506"/>
            <a:ext cx="872615" cy="33548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sz="800" b="1" dirty="0">
                <a:solidFill>
                  <a:schemeClr val="bg1"/>
                </a:solidFill>
              </a:rPr>
              <a:t>Check if #8.1 </a:t>
            </a:r>
          </a:p>
          <a:p>
            <a:pPr algn="ctr"/>
            <a:r>
              <a:rPr kumimoji="1" lang="en-US" sz="800" b="1">
                <a:solidFill>
                  <a:schemeClr val="bg1"/>
                </a:solidFill>
              </a:rPr>
              <a:t>opened</a:t>
            </a:r>
            <a:r>
              <a:rPr kumimoji="1" lang="uk-UA" sz="800" b="1">
                <a:solidFill>
                  <a:schemeClr val="bg1"/>
                </a:solidFill>
              </a:rPr>
              <a:t>?</a:t>
            </a:r>
            <a:endParaRPr kumimoji="1" lang="en-GB" sz="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BD956B-D61B-4854-9C0F-E5B658F780AF}"/>
              </a:ext>
            </a:extLst>
          </p:cNvPr>
          <p:cNvCxnSpPr>
            <a:cxnSpLocks/>
          </p:cNvCxnSpPr>
          <p:nvPr/>
        </p:nvCxnSpPr>
        <p:spPr>
          <a:xfrm>
            <a:off x="4839943" y="2827247"/>
            <a:ext cx="557053" cy="0"/>
          </a:xfrm>
          <a:prstGeom prst="straightConnector1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7" name="Рисунок 6" descr="A blue cloud with white text&#10;&#10;Description automatically generated">
            <a:extLst>
              <a:ext uri="{FF2B5EF4-FFF2-40B4-BE49-F238E27FC236}">
                <a16:creationId xmlns:a16="http://schemas.microsoft.com/office/drawing/2014/main" id="{F2345738-A0FD-4D49-B11D-C5D37340E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14" y="3760351"/>
            <a:ext cx="703087" cy="491287"/>
          </a:xfrm>
          <a:prstGeom prst="rect">
            <a:avLst/>
          </a:prstGeom>
        </p:spPr>
      </p:pic>
      <p:cxnSp>
        <p:nvCxnSpPr>
          <p:cNvPr id="28" name="Straight Arrow Connector 7">
            <a:extLst>
              <a:ext uri="{FF2B5EF4-FFF2-40B4-BE49-F238E27FC236}">
                <a16:creationId xmlns:a16="http://schemas.microsoft.com/office/drawing/2014/main" id="{C40D6522-C358-4EB2-A404-F80001B6F3CD}"/>
              </a:ext>
            </a:extLst>
          </p:cNvPr>
          <p:cNvCxnSpPr>
            <a:cxnSpLocks/>
          </p:cNvCxnSpPr>
          <p:nvPr/>
        </p:nvCxnSpPr>
        <p:spPr>
          <a:xfrm>
            <a:off x="1416701" y="4018529"/>
            <a:ext cx="404907" cy="0"/>
          </a:xfrm>
          <a:prstGeom prst="straightConnector1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" name="TextBox 41">
            <a:extLst>
              <a:ext uri="{FF2B5EF4-FFF2-40B4-BE49-F238E27FC236}">
                <a16:creationId xmlns:a16="http://schemas.microsoft.com/office/drawing/2014/main" id="{5174C1A4-CCC7-4E0F-BD0D-39CC3EEF7E63}"/>
              </a:ext>
            </a:extLst>
          </p:cNvPr>
          <p:cNvSpPr txBox="1"/>
          <p:nvPr/>
        </p:nvSpPr>
        <p:spPr>
          <a:xfrm>
            <a:off x="5808266" y="3037854"/>
            <a:ext cx="483694" cy="6899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is For Office"/>
              </a:rPr>
              <a:t>NO</a:t>
            </a:r>
          </a:p>
        </p:txBody>
      </p:sp>
      <p:sp>
        <p:nvSpPr>
          <p:cNvPr id="30" name="Rectangle: Rounded Corners 57">
            <a:extLst>
              <a:ext uri="{FF2B5EF4-FFF2-40B4-BE49-F238E27FC236}">
                <a16:creationId xmlns:a16="http://schemas.microsoft.com/office/drawing/2014/main" id="{18A1BD71-8176-442B-857F-1C5CCAF18849}"/>
              </a:ext>
            </a:extLst>
          </p:cNvPr>
          <p:cNvSpPr/>
          <p:nvPr/>
        </p:nvSpPr>
        <p:spPr>
          <a:xfrm>
            <a:off x="5235877" y="3792296"/>
            <a:ext cx="1440238" cy="646769"/>
          </a:xfrm>
          <a:prstGeom prst="roundRect">
            <a:avLst/>
          </a:prstGeom>
          <a:solidFill>
            <a:srgbClr val="08247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/>
            <a:r>
              <a:rPr lang="en-US" sz="1000" dirty="0"/>
              <a:t>Mass Mail 6.2 </a:t>
            </a:r>
          </a:p>
          <a:p>
            <a:pPr algn="ctr" defTabSz="1219170"/>
            <a:r>
              <a:rPr lang="en-US" sz="1000" dirty="0"/>
              <a:t>resend to n/o with  new Subject and Preheader</a:t>
            </a:r>
            <a:endParaRPr lang="uk-UA" sz="1000" dirty="0"/>
          </a:p>
        </p:txBody>
      </p:sp>
      <p:sp>
        <p:nvSpPr>
          <p:cNvPr id="31" name="TextBox 41">
            <a:extLst>
              <a:ext uri="{FF2B5EF4-FFF2-40B4-BE49-F238E27FC236}">
                <a16:creationId xmlns:a16="http://schemas.microsoft.com/office/drawing/2014/main" id="{502E2DBE-7C64-49E9-982C-486CC53ABB8F}"/>
              </a:ext>
            </a:extLst>
          </p:cNvPr>
          <p:cNvSpPr txBox="1"/>
          <p:nvPr/>
        </p:nvSpPr>
        <p:spPr>
          <a:xfrm>
            <a:off x="5914495" y="3363618"/>
            <a:ext cx="698481" cy="1583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i="1" kern="0">
                <a:solidFill>
                  <a:srgbClr val="002060"/>
                </a:solidFill>
                <a:latin typeface="Apis For Office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/>
              <a:t>in 3</a:t>
            </a:r>
            <a:r>
              <a:rPr lang="en-US" dirty="0"/>
              <a:t> days</a:t>
            </a:r>
          </a:p>
        </p:txBody>
      </p:sp>
      <p:pic>
        <p:nvPicPr>
          <p:cNvPr id="32" name="Graphic 2058">
            <a:extLst>
              <a:ext uri="{FF2B5EF4-FFF2-40B4-BE49-F238E27FC236}">
                <a16:creationId xmlns:a16="http://schemas.microsoft.com/office/drawing/2014/main" id="{592E6876-B58E-4864-8C96-C82DC44CB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5046" y="3458334"/>
            <a:ext cx="303353" cy="305862"/>
          </a:xfrm>
          <a:prstGeom prst="rect">
            <a:avLst/>
          </a:prstGeom>
        </p:spPr>
      </p:pic>
      <p:cxnSp>
        <p:nvCxnSpPr>
          <p:cNvPr id="33" name="Straight Arrow Connector 35">
            <a:extLst>
              <a:ext uri="{FF2B5EF4-FFF2-40B4-BE49-F238E27FC236}">
                <a16:creationId xmlns:a16="http://schemas.microsoft.com/office/drawing/2014/main" id="{63CBDAB1-973D-476C-BA2E-746CAD461FCC}"/>
              </a:ext>
            </a:extLst>
          </p:cNvPr>
          <p:cNvCxnSpPr>
            <a:cxnSpLocks/>
          </p:cNvCxnSpPr>
          <p:nvPr/>
        </p:nvCxnSpPr>
        <p:spPr>
          <a:xfrm>
            <a:off x="5920814" y="3072351"/>
            <a:ext cx="0" cy="385983"/>
          </a:xfrm>
          <a:prstGeom prst="straightConnector1">
            <a:avLst/>
          </a:prstGeom>
          <a:noFill/>
          <a:ln w="9525" cap="flat" cmpd="sng" algn="ctr">
            <a:solidFill>
              <a:srgbClr val="EEA7B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Straight Arrow Connector 42">
            <a:extLst>
              <a:ext uri="{FF2B5EF4-FFF2-40B4-BE49-F238E27FC236}">
                <a16:creationId xmlns:a16="http://schemas.microsoft.com/office/drawing/2014/main" id="{45C320F4-059A-4AA1-8D53-9E22D9B9E895}"/>
              </a:ext>
            </a:extLst>
          </p:cNvPr>
          <p:cNvCxnSpPr>
            <a:cxnSpLocks/>
          </p:cNvCxnSpPr>
          <p:nvPr/>
        </p:nvCxnSpPr>
        <p:spPr>
          <a:xfrm>
            <a:off x="6397588" y="2827246"/>
            <a:ext cx="793787" cy="0"/>
          </a:xfrm>
          <a:prstGeom prst="straightConnector1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Rectangle: Rounded Corners 184">
            <a:extLst>
              <a:ext uri="{FF2B5EF4-FFF2-40B4-BE49-F238E27FC236}">
                <a16:creationId xmlns:a16="http://schemas.microsoft.com/office/drawing/2014/main" id="{ADDD638B-BEBE-4571-A64B-F112EA2E7F91}"/>
              </a:ext>
            </a:extLst>
          </p:cNvPr>
          <p:cNvSpPr/>
          <p:nvPr/>
        </p:nvSpPr>
        <p:spPr>
          <a:xfrm>
            <a:off x="6967698" y="2994987"/>
            <a:ext cx="1493942" cy="661303"/>
          </a:xfrm>
          <a:prstGeom prst="roundRect">
            <a:avLst/>
          </a:prstGeom>
          <a:solidFill>
            <a:srgbClr val="08247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/>
            <a:r>
              <a:rPr lang="en-US" sz="900" dirty="0"/>
              <a:t>Mass Mail</a:t>
            </a:r>
            <a:r>
              <a:rPr lang="ru-RU" sz="900" dirty="0"/>
              <a:t> </a:t>
            </a:r>
            <a:r>
              <a:rPr lang="en-US" sz="900" dirty="0"/>
              <a:t>7</a:t>
            </a:r>
          </a:p>
          <a:p>
            <a:pPr algn="ctr" defTabSz="1219170"/>
            <a:r>
              <a:rPr lang="en-US" sz="900" dirty="0"/>
              <a:t>Event highlights for attendees</a:t>
            </a:r>
          </a:p>
          <a:p>
            <a:pPr algn="ctr" defTabSz="1219170"/>
            <a:r>
              <a:rPr lang="en-US" sz="900" dirty="0"/>
              <a:t>Join </a:t>
            </a:r>
            <a:r>
              <a:rPr lang="en-US" sz="900"/>
              <a:t>our next </a:t>
            </a:r>
            <a:r>
              <a:rPr lang="en-US" sz="900" dirty="0"/>
              <a:t>Event!   </a:t>
            </a:r>
            <a:endParaRPr lang="ru-RU" sz="900" dirty="0"/>
          </a:p>
        </p:txBody>
      </p:sp>
      <p:pic>
        <p:nvPicPr>
          <p:cNvPr id="38" name="Graphic 2058">
            <a:extLst>
              <a:ext uri="{FF2B5EF4-FFF2-40B4-BE49-F238E27FC236}">
                <a16:creationId xmlns:a16="http://schemas.microsoft.com/office/drawing/2014/main" id="{B05FEC18-9B16-4B03-B57D-8A8E0D690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9498" y="2519482"/>
            <a:ext cx="431111" cy="466396"/>
          </a:xfrm>
          <a:prstGeom prst="rect">
            <a:avLst/>
          </a:prstGeom>
        </p:spPr>
      </p:pic>
      <p:sp>
        <p:nvSpPr>
          <p:cNvPr id="46" name="TextBox 41">
            <a:extLst>
              <a:ext uri="{FF2B5EF4-FFF2-40B4-BE49-F238E27FC236}">
                <a16:creationId xmlns:a16="http://schemas.microsoft.com/office/drawing/2014/main" id="{9BA6FB7A-2B57-4860-A187-394213544F8E}"/>
              </a:ext>
            </a:extLst>
          </p:cNvPr>
          <p:cNvSpPr txBox="1"/>
          <p:nvPr/>
        </p:nvSpPr>
        <p:spPr>
          <a:xfrm>
            <a:off x="6938066" y="2202642"/>
            <a:ext cx="1446647" cy="1764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 dirty="0">
                <a:solidFill>
                  <a:srgbClr val="002060"/>
                </a:solidFill>
                <a:latin typeface="Apis For Office"/>
              </a:rPr>
              <a:t>1 week after the Event </a:t>
            </a:r>
            <a:r>
              <a:rPr lang="uk-UA" sz="1000" i="1" kern="0" dirty="0">
                <a:solidFill>
                  <a:srgbClr val="002060"/>
                </a:solidFill>
                <a:latin typeface="Apis For Office"/>
              </a:rPr>
              <a:t>№1</a:t>
            </a:r>
            <a:r>
              <a:rPr lang="en-US" sz="1000" i="1" kern="0" dirty="0">
                <a:solidFill>
                  <a:srgbClr val="002060"/>
                </a:solidFill>
                <a:latin typeface="Apis For Office"/>
              </a:rPr>
              <a:t> (upon readiness) </a:t>
            </a:r>
            <a:endParaRPr kumimoji="0" lang="en-US" sz="1000" i="1" u="none" strike="noStrike" kern="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is For Office"/>
            </a:endParaRPr>
          </a:p>
        </p:txBody>
      </p:sp>
      <p:sp>
        <p:nvSpPr>
          <p:cNvPr id="56" name="Rectangle: Rounded Corners 184">
            <a:extLst>
              <a:ext uri="{FF2B5EF4-FFF2-40B4-BE49-F238E27FC236}">
                <a16:creationId xmlns:a16="http://schemas.microsoft.com/office/drawing/2014/main" id="{73EA2CB6-FAF0-4895-8F1C-BA3721F89C1D}"/>
              </a:ext>
            </a:extLst>
          </p:cNvPr>
          <p:cNvSpPr/>
          <p:nvPr/>
        </p:nvSpPr>
        <p:spPr>
          <a:xfrm>
            <a:off x="6869155" y="5615217"/>
            <a:ext cx="1749913" cy="823221"/>
          </a:xfrm>
          <a:prstGeom prst="roundRect">
            <a:avLst/>
          </a:prstGeom>
          <a:solidFill>
            <a:srgbClr val="08247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/>
            <a:r>
              <a:rPr lang="en-US" sz="900" dirty="0"/>
              <a:t>Mass Mail</a:t>
            </a:r>
            <a:r>
              <a:rPr lang="ru-RU" sz="900" dirty="0"/>
              <a:t> </a:t>
            </a:r>
            <a:r>
              <a:rPr lang="en-US" sz="900" dirty="0"/>
              <a:t>8</a:t>
            </a:r>
          </a:p>
          <a:p>
            <a:pPr algn="ctr" defTabSz="1219170"/>
            <a:r>
              <a:rPr lang="en-US" sz="900" dirty="0"/>
              <a:t>You have missed the event.</a:t>
            </a:r>
          </a:p>
          <a:p>
            <a:pPr algn="ctr" defTabSz="1219170"/>
            <a:r>
              <a:rPr lang="en-US" sz="900" dirty="0"/>
              <a:t>Event highlights for non-attendees</a:t>
            </a:r>
          </a:p>
          <a:p>
            <a:pPr algn="ctr" defTabSz="1219170"/>
            <a:r>
              <a:rPr lang="en-US" sz="900" dirty="0"/>
              <a:t>Join our nest Event!  </a:t>
            </a:r>
            <a:endParaRPr lang="ru-RU" sz="900" dirty="0"/>
          </a:p>
        </p:txBody>
      </p:sp>
      <p:pic>
        <p:nvPicPr>
          <p:cNvPr id="57" name="Graphic 2058">
            <a:extLst>
              <a:ext uri="{FF2B5EF4-FFF2-40B4-BE49-F238E27FC236}">
                <a16:creationId xmlns:a16="http://schemas.microsoft.com/office/drawing/2014/main" id="{5ECE4505-7BCE-4F21-A249-3EB854BB6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9113" y="5148821"/>
            <a:ext cx="431111" cy="466396"/>
          </a:xfrm>
          <a:prstGeom prst="rect">
            <a:avLst/>
          </a:prstGeom>
        </p:spPr>
      </p:pic>
      <p:sp>
        <p:nvSpPr>
          <p:cNvPr id="58" name="TextBox 41">
            <a:extLst>
              <a:ext uri="{FF2B5EF4-FFF2-40B4-BE49-F238E27FC236}">
                <a16:creationId xmlns:a16="http://schemas.microsoft.com/office/drawing/2014/main" id="{3061596F-830F-42C2-AA1F-7ED6FA068F28}"/>
              </a:ext>
            </a:extLst>
          </p:cNvPr>
          <p:cNvSpPr txBox="1"/>
          <p:nvPr/>
        </p:nvSpPr>
        <p:spPr>
          <a:xfrm>
            <a:off x="6938065" y="4786174"/>
            <a:ext cx="1446647" cy="1764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 dirty="0">
                <a:solidFill>
                  <a:srgbClr val="002060"/>
                </a:solidFill>
                <a:latin typeface="Apis For Office"/>
              </a:rPr>
              <a:t>1 week after the Event </a:t>
            </a:r>
            <a:r>
              <a:rPr lang="uk-UA" sz="1000" i="1" kern="0" dirty="0">
                <a:solidFill>
                  <a:srgbClr val="002060"/>
                </a:solidFill>
                <a:latin typeface="Apis For Office"/>
              </a:rPr>
              <a:t>№1</a:t>
            </a:r>
            <a:r>
              <a:rPr lang="en-US" sz="1000" i="1" kern="0" dirty="0">
                <a:solidFill>
                  <a:srgbClr val="002060"/>
                </a:solidFill>
                <a:latin typeface="Apis For Office"/>
              </a:rPr>
              <a:t> (upon readiness) </a:t>
            </a:r>
            <a:endParaRPr kumimoji="0" lang="en-US" sz="1000" i="1" u="none" strike="noStrike" kern="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is For Office"/>
            </a:endParaRPr>
          </a:p>
        </p:txBody>
      </p:sp>
      <p:cxnSp>
        <p:nvCxnSpPr>
          <p:cNvPr id="41" name="Straight Arrow Connector 54">
            <a:extLst>
              <a:ext uri="{FF2B5EF4-FFF2-40B4-BE49-F238E27FC236}">
                <a16:creationId xmlns:a16="http://schemas.microsoft.com/office/drawing/2014/main" id="{C71030A7-69CD-4779-99DA-8D91D3E2CEAD}"/>
              </a:ext>
            </a:extLst>
          </p:cNvPr>
          <p:cNvCxnSpPr>
            <a:cxnSpLocks/>
          </p:cNvCxnSpPr>
          <p:nvPr/>
        </p:nvCxnSpPr>
        <p:spPr>
          <a:xfrm flipV="1">
            <a:off x="4532224" y="2019322"/>
            <a:ext cx="0" cy="416670"/>
          </a:xfrm>
          <a:prstGeom prst="straightConnector1">
            <a:avLst/>
          </a:prstGeom>
          <a:noFill/>
          <a:ln w="6350" cap="flat" cmpd="sng" algn="ctr">
            <a:solidFill>
              <a:srgbClr val="001965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AA400259-E719-4B05-AC34-D9B23E8339FC}"/>
              </a:ext>
            </a:extLst>
          </p:cNvPr>
          <p:cNvGrpSpPr/>
          <p:nvPr/>
        </p:nvGrpSpPr>
        <p:grpSpPr>
          <a:xfrm>
            <a:off x="4021014" y="1025822"/>
            <a:ext cx="1022420" cy="979379"/>
            <a:chOff x="4039369" y="864261"/>
            <a:chExt cx="1022420" cy="979379"/>
          </a:xfrm>
        </p:grpSpPr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B27EA2C4-1D2A-48E7-998A-EC71B467AEE9}"/>
                </a:ext>
              </a:extLst>
            </p:cNvPr>
            <p:cNvGrpSpPr/>
            <p:nvPr/>
          </p:nvGrpSpPr>
          <p:grpSpPr>
            <a:xfrm>
              <a:off x="4112769" y="942150"/>
              <a:ext cx="926106" cy="827232"/>
              <a:chOff x="907763" y="1340020"/>
              <a:chExt cx="765042" cy="611205"/>
            </a:xfrm>
          </p:grpSpPr>
          <p:sp>
            <p:nvSpPr>
              <p:cNvPr id="47" name="Прямоугольник: скругленные углы 46">
                <a:extLst>
                  <a:ext uri="{FF2B5EF4-FFF2-40B4-BE49-F238E27FC236}">
                    <a16:creationId xmlns:a16="http://schemas.microsoft.com/office/drawing/2014/main" id="{FEA8A768-7C1E-4CA1-91E2-F73547693560}"/>
                  </a:ext>
                </a:extLst>
              </p:cNvPr>
              <p:cNvSpPr/>
              <p:nvPr/>
            </p:nvSpPr>
            <p:spPr>
              <a:xfrm>
                <a:off x="922648" y="1340020"/>
                <a:ext cx="663241" cy="4406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>
                    <a:solidFill>
                      <a:srgbClr val="002060"/>
                    </a:solidFill>
                  </a:rPr>
                  <a:t>SFMC Cloud Page with Survey</a:t>
                </a:r>
              </a:p>
            </p:txBody>
          </p:sp>
          <p:grpSp>
            <p:nvGrpSpPr>
              <p:cNvPr id="48" name="Graphic 1430">
                <a:extLst>
                  <a:ext uri="{FF2B5EF4-FFF2-40B4-BE49-F238E27FC236}">
                    <a16:creationId xmlns:a16="http://schemas.microsoft.com/office/drawing/2014/main" id="{71133C0C-5CBE-4E85-BE64-7BD4ED9C00C9}"/>
                  </a:ext>
                </a:extLst>
              </p:cNvPr>
              <p:cNvGrpSpPr/>
              <p:nvPr/>
            </p:nvGrpSpPr>
            <p:grpSpPr>
              <a:xfrm>
                <a:off x="907763" y="1340224"/>
                <a:ext cx="765042" cy="611001"/>
                <a:chOff x="3189527" y="6195309"/>
                <a:chExt cx="412755" cy="346540"/>
              </a:xfrm>
            </p:grpSpPr>
            <p:sp>
              <p:nvSpPr>
                <p:cNvPr id="49" name="Freeform: Shape 51">
                  <a:extLst>
                    <a:ext uri="{FF2B5EF4-FFF2-40B4-BE49-F238E27FC236}">
                      <a16:creationId xmlns:a16="http://schemas.microsoft.com/office/drawing/2014/main" id="{3B8EE41D-B4C9-4DC6-8510-F7221CCD4CFF}"/>
                    </a:ext>
                  </a:extLst>
                </p:cNvPr>
                <p:cNvSpPr/>
                <p:nvPr/>
              </p:nvSpPr>
              <p:spPr>
                <a:xfrm>
                  <a:off x="3308803" y="6477021"/>
                  <a:ext cx="174334" cy="64828"/>
                </a:xfrm>
                <a:custGeom>
                  <a:avLst/>
                  <a:gdLst>
                    <a:gd name="connsiteX0" fmla="*/ 81547 w 174334"/>
                    <a:gd name="connsiteY0" fmla="*/ 5648 h 64828"/>
                    <a:gd name="connsiteX1" fmla="*/ 141761 w 174334"/>
                    <a:gd name="connsiteY1" fmla="*/ 5648 h 64828"/>
                    <a:gd name="connsiteX2" fmla="*/ 143373 w 174334"/>
                    <a:gd name="connsiteY2" fmla="*/ 36111 h 64828"/>
                    <a:gd name="connsiteX3" fmla="*/ 166821 w 174334"/>
                    <a:gd name="connsiteY3" fmla="*/ 64399 h 64828"/>
                    <a:gd name="connsiteX4" fmla="*/ 166821 w 174334"/>
                    <a:gd name="connsiteY4" fmla="*/ 64399 h 64828"/>
                    <a:gd name="connsiteX5" fmla="*/ 164458 w 174334"/>
                    <a:gd name="connsiteY5" fmla="*/ 70477 h 64828"/>
                    <a:gd name="connsiteX6" fmla="*/ -1327 w 174334"/>
                    <a:gd name="connsiteY6" fmla="*/ 70477 h 64828"/>
                    <a:gd name="connsiteX7" fmla="*/ -3690 w 174334"/>
                    <a:gd name="connsiteY7" fmla="*/ 64399 h 64828"/>
                    <a:gd name="connsiteX8" fmla="*/ -3690 w 174334"/>
                    <a:gd name="connsiteY8" fmla="*/ 64399 h 64828"/>
                    <a:gd name="connsiteX9" fmla="*/ 19758 w 174334"/>
                    <a:gd name="connsiteY9" fmla="*/ 36111 h 64828"/>
                    <a:gd name="connsiteX10" fmla="*/ 21370 w 174334"/>
                    <a:gd name="connsiteY10" fmla="*/ 5648 h 64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4334" h="64828">
                      <a:moveTo>
                        <a:pt x="81547" y="5648"/>
                      </a:moveTo>
                      <a:lnTo>
                        <a:pt x="141761" y="5648"/>
                      </a:lnTo>
                      <a:cubicBezTo>
                        <a:pt x="141010" y="15815"/>
                        <a:pt x="141536" y="26057"/>
                        <a:pt x="143373" y="36111"/>
                      </a:cubicBezTo>
                      <a:cubicBezTo>
                        <a:pt x="146451" y="48642"/>
                        <a:pt x="155079" y="59072"/>
                        <a:pt x="166821" y="64399"/>
                      </a:cubicBezTo>
                      <a:lnTo>
                        <a:pt x="166821" y="64399"/>
                      </a:lnTo>
                      <a:cubicBezTo>
                        <a:pt x="170348" y="66199"/>
                        <a:pt x="168697" y="70477"/>
                        <a:pt x="164458" y="70477"/>
                      </a:cubicBezTo>
                      <a:lnTo>
                        <a:pt x="-1327" y="70477"/>
                      </a:lnTo>
                      <a:cubicBezTo>
                        <a:pt x="-5566" y="70477"/>
                        <a:pt x="-7179" y="66199"/>
                        <a:pt x="-3690" y="64399"/>
                      </a:cubicBezTo>
                      <a:lnTo>
                        <a:pt x="-3690" y="64399"/>
                      </a:lnTo>
                      <a:cubicBezTo>
                        <a:pt x="8014" y="59034"/>
                        <a:pt x="16644" y="48605"/>
                        <a:pt x="19758" y="36111"/>
                      </a:cubicBezTo>
                      <a:cubicBezTo>
                        <a:pt x="21595" y="26057"/>
                        <a:pt x="22121" y="15815"/>
                        <a:pt x="21370" y="5648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baseline="-25000"/>
                </a:p>
              </p:txBody>
            </p:sp>
            <p:sp>
              <p:nvSpPr>
                <p:cNvPr id="50" name="Freeform: Shape 52">
                  <a:extLst>
                    <a:ext uri="{FF2B5EF4-FFF2-40B4-BE49-F238E27FC236}">
                      <a16:creationId xmlns:a16="http://schemas.microsoft.com/office/drawing/2014/main" id="{D1600E14-6605-4EE7-A0C3-6E350DCC1B5D}"/>
                    </a:ext>
                  </a:extLst>
                </p:cNvPr>
                <p:cNvSpPr/>
                <p:nvPr/>
              </p:nvSpPr>
              <p:spPr>
                <a:xfrm>
                  <a:off x="3391929" y="6448244"/>
                  <a:ext cx="8029" cy="8029"/>
                </a:xfrm>
                <a:custGeom>
                  <a:avLst/>
                  <a:gdLst>
                    <a:gd name="connsiteX0" fmla="*/ 2436 w 8029"/>
                    <a:gd name="connsiteY0" fmla="*/ 9663 h 8029"/>
                    <a:gd name="connsiteX1" fmla="*/ -1580 w 8029"/>
                    <a:gd name="connsiteY1" fmla="*/ 13678 h 8029"/>
                    <a:gd name="connsiteX2" fmla="*/ -5593 w 8029"/>
                    <a:gd name="connsiteY2" fmla="*/ 9663 h 8029"/>
                    <a:gd name="connsiteX3" fmla="*/ -1580 w 8029"/>
                    <a:gd name="connsiteY3" fmla="*/ 5649 h 8029"/>
                    <a:gd name="connsiteX4" fmla="*/ -1580 w 8029"/>
                    <a:gd name="connsiteY4" fmla="*/ 5649 h 8029"/>
                    <a:gd name="connsiteX5" fmla="*/ 2436 w 8029"/>
                    <a:gd name="connsiteY5" fmla="*/ 9588 h 8029"/>
                    <a:gd name="connsiteX6" fmla="*/ 2436 w 8029"/>
                    <a:gd name="connsiteY6" fmla="*/ 9663 h 8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029" h="8029">
                      <a:moveTo>
                        <a:pt x="2436" y="9663"/>
                      </a:moveTo>
                      <a:cubicBezTo>
                        <a:pt x="2436" y="11877"/>
                        <a:pt x="635" y="13678"/>
                        <a:pt x="-1580" y="13678"/>
                      </a:cubicBezTo>
                      <a:cubicBezTo>
                        <a:pt x="-3793" y="13678"/>
                        <a:pt x="-5593" y="11877"/>
                        <a:pt x="-5593" y="9663"/>
                      </a:cubicBezTo>
                      <a:cubicBezTo>
                        <a:pt x="-5593" y="7451"/>
                        <a:pt x="-3793" y="5649"/>
                        <a:pt x="-1580" y="5649"/>
                      </a:cubicBezTo>
                      <a:lnTo>
                        <a:pt x="-1580" y="5649"/>
                      </a:lnTo>
                      <a:cubicBezTo>
                        <a:pt x="597" y="5612"/>
                        <a:pt x="2397" y="7375"/>
                        <a:pt x="2436" y="9588"/>
                      </a:cubicBezTo>
                      <a:cubicBezTo>
                        <a:pt x="2436" y="9626"/>
                        <a:pt x="2436" y="9626"/>
                        <a:pt x="2436" y="9663"/>
                      </a:cubicBezTo>
                      <a:close/>
                    </a:path>
                  </a:pathLst>
                </a:custGeom>
                <a:noFill/>
                <a:ln w="11251" cap="rnd">
                  <a:solidFill>
                    <a:srgbClr val="2D2B6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baseline="-25000"/>
                </a:p>
              </p:txBody>
            </p:sp>
            <p:sp>
              <p:nvSpPr>
                <p:cNvPr id="51" name="Freeform: Shape 53">
                  <a:extLst>
                    <a:ext uri="{FF2B5EF4-FFF2-40B4-BE49-F238E27FC236}">
                      <a16:creationId xmlns:a16="http://schemas.microsoft.com/office/drawing/2014/main" id="{77742D3C-A29C-4870-8246-0851093B577D}"/>
                    </a:ext>
                  </a:extLst>
                </p:cNvPr>
                <p:cNvSpPr/>
                <p:nvPr/>
              </p:nvSpPr>
              <p:spPr>
                <a:xfrm>
                  <a:off x="3189527" y="6427499"/>
                  <a:ext cx="345376" cy="49521"/>
                </a:xfrm>
                <a:custGeom>
                  <a:avLst/>
                  <a:gdLst>
                    <a:gd name="connsiteX0" fmla="*/ 339783 w 345376"/>
                    <a:gd name="connsiteY0" fmla="*/ 55170 h 49521"/>
                    <a:gd name="connsiteX1" fmla="*/ 14779 w 345376"/>
                    <a:gd name="connsiteY1" fmla="*/ 55170 h 49521"/>
                    <a:gd name="connsiteX2" fmla="*/ -5593 w 345376"/>
                    <a:gd name="connsiteY2" fmla="*/ 34835 h 49521"/>
                    <a:gd name="connsiteX3" fmla="*/ -5593 w 345376"/>
                    <a:gd name="connsiteY3" fmla="*/ 5648 h 49521"/>
                    <a:gd name="connsiteX4" fmla="*/ 74243 w 345376"/>
                    <a:gd name="connsiteY4" fmla="*/ 5648 h 49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376" h="49521">
                      <a:moveTo>
                        <a:pt x="339783" y="55170"/>
                      </a:moveTo>
                      <a:lnTo>
                        <a:pt x="14779" y="55170"/>
                      </a:lnTo>
                      <a:cubicBezTo>
                        <a:pt x="3560" y="55170"/>
                        <a:pt x="-5555" y="46054"/>
                        <a:pt x="-5593" y="34835"/>
                      </a:cubicBezTo>
                      <a:lnTo>
                        <a:pt x="-5593" y="5648"/>
                      </a:lnTo>
                      <a:lnTo>
                        <a:pt x="74243" y="5648"/>
                      </a:ln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baseline="-25000"/>
                </a:p>
              </p:txBody>
            </p:sp>
            <p:sp>
              <p:nvSpPr>
                <p:cNvPr id="52" name="Freeform: Shape 54">
                  <a:extLst>
                    <a:ext uri="{FF2B5EF4-FFF2-40B4-BE49-F238E27FC236}">
                      <a16:creationId xmlns:a16="http://schemas.microsoft.com/office/drawing/2014/main" id="{EA0473F3-019B-4542-9B00-F2F8259000A9}"/>
                    </a:ext>
                  </a:extLst>
                </p:cNvPr>
                <p:cNvSpPr/>
                <p:nvPr/>
              </p:nvSpPr>
              <p:spPr>
                <a:xfrm>
                  <a:off x="3189527" y="6195309"/>
                  <a:ext cx="412755" cy="232189"/>
                </a:xfrm>
                <a:custGeom>
                  <a:avLst/>
                  <a:gdLst>
                    <a:gd name="connsiteX0" fmla="*/ 339483 w 412755"/>
                    <a:gd name="connsiteY0" fmla="*/ 237838 h 232189"/>
                    <a:gd name="connsiteX1" fmla="*/ -5593 w 412755"/>
                    <a:gd name="connsiteY1" fmla="*/ 237838 h 232189"/>
                    <a:gd name="connsiteX2" fmla="*/ -5593 w 412755"/>
                    <a:gd name="connsiteY2" fmla="*/ 27709 h 232189"/>
                    <a:gd name="connsiteX3" fmla="*/ 16429 w 412755"/>
                    <a:gd name="connsiteY3" fmla="*/ 5648 h 232189"/>
                    <a:gd name="connsiteX4" fmla="*/ 16468 w 412755"/>
                    <a:gd name="connsiteY4" fmla="*/ 5648 h 232189"/>
                    <a:gd name="connsiteX5" fmla="*/ 385103 w 412755"/>
                    <a:gd name="connsiteY5" fmla="*/ 5648 h 232189"/>
                    <a:gd name="connsiteX6" fmla="*/ 407162 w 412755"/>
                    <a:gd name="connsiteY6" fmla="*/ 27671 h 232189"/>
                    <a:gd name="connsiteX7" fmla="*/ 407162 w 412755"/>
                    <a:gd name="connsiteY7" fmla="*/ 27709 h 232189"/>
                    <a:gd name="connsiteX8" fmla="*/ 407162 w 412755"/>
                    <a:gd name="connsiteY8" fmla="*/ 27709 h 232189"/>
                    <a:gd name="connsiteX9" fmla="*/ 407162 w 412755"/>
                    <a:gd name="connsiteY9" fmla="*/ 130203 h 232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2755" h="232189">
                      <a:moveTo>
                        <a:pt x="339483" y="237838"/>
                      </a:moveTo>
                      <a:lnTo>
                        <a:pt x="-5593" y="237838"/>
                      </a:lnTo>
                      <a:lnTo>
                        <a:pt x="-5593" y="27709"/>
                      </a:lnTo>
                      <a:cubicBezTo>
                        <a:pt x="-5593" y="15516"/>
                        <a:pt x="4275" y="5648"/>
                        <a:pt x="16429" y="5648"/>
                      </a:cubicBezTo>
                      <a:cubicBezTo>
                        <a:pt x="16468" y="5648"/>
                        <a:pt x="16468" y="5648"/>
                        <a:pt x="16468" y="5648"/>
                      </a:cubicBezTo>
                      <a:lnTo>
                        <a:pt x="385103" y="5648"/>
                      </a:lnTo>
                      <a:cubicBezTo>
                        <a:pt x="397296" y="5648"/>
                        <a:pt x="407162" y="15516"/>
                        <a:pt x="407162" y="27671"/>
                      </a:cubicBezTo>
                      <a:cubicBezTo>
                        <a:pt x="407162" y="27709"/>
                        <a:pt x="407162" y="27709"/>
                        <a:pt x="407162" y="27709"/>
                      </a:cubicBezTo>
                      <a:lnTo>
                        <a:pt x="407162" y="27709"/>
                      </a:lnTo>
                      <a:lnTo>
                        <a:pt x="407162" y="130203"/>
                      </a:lnTo>
                    </a:path>
                  </a:pathLst>
                </a:custGeom>
                <a:noFill/>
                <a:ln w="19050" cap="rnd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baseline="-25000"/>
                </a:p>
              </p:txBody>
            </p:sp>
          </p:grpSp>
        </p:grpSp>
        <p:sp>
          <p:nvSpPr>
            <p:cNvPr id="40" name="Rectangle: Rounded Corners 89">
              <a:extLst>
                <a:ext uri="{FF2B5EF4-FFF2-40B4-BE49-F238E27FC236}">
                  <a16:creationId xmlns:a16="http://schemas.microsoft.com/office/drawing/2014/main" id="{98F9CB52-B9C5-4779-9C61-D06CB8CE1EA5}"/>
                </a:ext>
              </a:extLst>
            </p:cNvPr>
            <p:cNvSpPr/>
            <p:nvPr/>
          </p:nvSpPr>
          <p:spPr>
            <a:xfrm>
              <a:off x="4039369" y="864261"/>
              <a:ext cx="1022420" cy="979379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endParaRPr lang="en-US" sz="1000" dirty="0"/>
            </a:p>
          </p:txBody>
        </p:sp>
        <p:sp>
          <p:nvSpPr>
            <p:cNvPr id="44" name="Freeform: Shape 54">
              <a:extLst>
                <a:ext uri="{FF2B5EF4-FFF2-40B4-BE49-F238E27FC236}">
                  <a16:creationId xmlns:a16="http://schemas.microsoft.com/office/drawing/2014/main" id="{15460401-F89B-449C-96A2-0A7AF76169F5}"/>
                </a:ext>
              </a:extLst>
            </p:cNvPr>
            <p:cNvSpPr/>
            <p:nvPr/>
          </p:nvSpPr>
          <p:spPr>
            <a:xfrm flipH="1">
              <a:off x="4090578" y="942301"/>
              <a:ext cx="920003" cy="550612"/>
            </a:xfrm>
            <a:custGeom>
              <a:avLst/>
              <a:gdLst>
                <a:gd name="connsiteX0" fmla="*/ 339483 w 412755"/>
                <a:gd name="connsiteY0" fmla="*/ 237838 h 232189"/>
                <a:gd name="connsiteX1" fmla="*/ -5593 w 412755"/>
                <a:gd name="connsiteY1" fmla="*/ 237838 h 232189"/>
                <a:gd name="connsiteX2" fmla="*/ -5593 w 412755"/>
                <a:gd name="connsiteY2" fmla="*/ 27709 h 232189"/>
                <a:gd name="connsiteX3" fmla="*/ 16429 w 412755"/>
                <a:gd name="connsiteY3" fmla="*/ 5648 h 232189"/>
                <a:gd name="connsiteX4" fmla="*/ 16468 w 412755"/>
                <a:gd name="connsiteY4" fmla="*/ 5648 h 232189"/>
                <a:gd name="connsiteX5" fmla="*/ 385103 w 412755"/>
                <a:gd name="connsiteY5" fmla="*/ 5648 h 232189"/>
                <a:gd name="connsiteX6" fmla="*/ 407162 w 412755"/>
                <a:gd name="connsiteY6" fmla="*/ 27671 h 232189"/>
                <a:gd name="connsiteX7" fmla="*/ 407162 w 412755"/>
                <a:gd name="connsiteY7" fmla="*/ 27709 h 232189"/>
                <a:gd name="connsiteX8" fmla="*/ 407162 w 412755"/>
                <a:gd name="connsiteY8" fmla="*/ 27709 h 232189"/>
                <a:gd name="connsiteX9" fmla="*/ 407162 w 412755"/>
                <a:gd name="connsiteY9" fmla="*/ 130203 h 232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755" h="232189">
                  <a:moveTo>
                    <a:pt x="339483" y="237838"/>
                  </a:moveTo>
                  <a:lnTo>
                    <a:pt x="-5593" y="237838"/>
                  </a:lnTo>
                  <a:lnTo>
                    <a:pt x="-5593" y="27709"/>
                  </a:lnTo>
                  <a:cubicBezTo>
                    <a:pt x="-5593" y="15516"/>
                    <a:pt x="4275" y="5648"/>
                    <a:pt x="16429" y="5648"/>
                  </a:cubicBezTo>
                  <a:cubicBezTo>
                    <a:pt x="16468" y="5648"/>
                    <a:pt x="16468" y="5648"/>
                    <a:pt x="16468" y="5648"/>
                  </a:cubicBezTo>
                  <a:lnTo>
                    <a:pt x="385103" y="5648"/>
                  </a:lnTo>
                  <a:cubicBezTo>
                    <a:pt x="397296" y="5648"/>
                    <a:pt x="407162" y="15516"/>
                    <a:pt x="407162" y="27671"/>
                  </a:cubicBezTo>
                  <a:cubicBezTo>
                    <a:pt x="407162" y="27709"/>
                    <a:pt x="407162" y="27709"/>
                    <a:pt x="407162" y="27709"/>
                  </a:cubicBezTo>
                  <a:lnTo>
                    <a:pt x="407162" y="27709"/>
                  </a:lnTo>
                  <a:lnTo>
                    <a:pt x="407162" y="130203"/>
                  </a:lnTo>
                </a:path>
              </a:pathLst>
            </a:custGeom>
            <a:noFill/>
            <a:ln w="19050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baseline="-25000"/>
            </a:p>
          </p:txBody>
        </p:sp>
      </p:grpSp>
      <p:sp>
        <p:nvSpPr>
          <p:cNvPr id="53" name="TextBox 41">
            <a:extLst>
              <a:ext uri="{FF2B5EF4-FFF2-40B4-BE49-F238E27FC236}">
                <a16:creationId xmlns:a16="http://schemas.microsoft.com/office/drawing/2014/main" id="{922B036B-9088-4068-B5FB-AB332CD6744B}"/>
              </a:ext>
            </a:extLst>
          </p:cNvPr>
          <p:cNvSpPr txBox="1"/>
          <p:nvPr/>
        </p:nvSpPr>
        <p:spPr>
          <a:xfrm>
            <a:off x="8461640" y="5767154"/>
            <a:ext cx="810219" cy="2596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solidFill>
                  <a:srgbClr val="FF0000"/>
                </a:solidFill>
                <a:latin typeface="Apis For Office"/>
              </a:rPr>
              <a:t>?</a:t>
            </a:r>
            <a:endParaRPr kumimoji="0" lang="en-US" sz="3200" u="none" strike="noStrike" kern="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is For Office"/>
            </a:endParaRPr>
          </a:p>
        </p:txBody>
      </p:sp>
    </p:spTree>
    <p:extLst>
      <p:ext uri="{BB962C8B-B14F-4D97-AF65-F5344CB8AC3E}">
        <p14:creationId xmlns:p14="http://schemas.microsoft.com/office/powerpoint/2010/main" val="6940540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52107c1-e6b7-4494-a15a-b0fde66c583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67825F4F498246950E022F42BE2BC3" ma:contentTypeVersion="16" ma:contentTypeDescription="Create a new document." ma:contentTypeScope="" ma:versionID="dffcf5cc0429d74cf3d22552ddc24932">
  <xsd:schema xmlns:xsd="http://www.w3.org/2001/XMLSchema" xmlns:xs="http://www.w3.org/2001/XMLSchema" xmlns:p="http://schemas.microsoft.com/office/2006/metadata/properties" xmlns:ns3="752107c1-e6b7-4494-a15a-b0fde66c583b" xmlns:ns4="59d20837-e744-4577-b433-66feae0187e7" targetNamespace="http://schemas.microsoft.com/office/2006/metadata/properties" ma:root="true" ma:fieldsID="c1df238898a0ea4f5ebbbad3ce3f0b18" ns3:_="" ns4:_="">
    <xsd:import namespace="752107c1-e6b7-4494-a15a-b0fde66c583b"/>
    <xsd:import namespace="59d20837-e744-4577-b433-66feae0187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Location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2107c1-e6b7-4494-a15a-b0fde66c58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d20837-e744-4577-b433-66feae0187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350CEB-DD31-46BC-8862-26FD82395E60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59d20837-e744-4577-b433-66feae0187e7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752107c1-e6b7-4494-a15a-b0fde66c583b"/>
  </ds:schemaRefs>
</ds:datastoreItem>
</file>

<file path=customXml/itemProps2.xml><?xml version="1.0" encoding="utf-8"?>
<ds:datastoreItem xmlns:ds="http://schemas.openxmlformats.org/officeDocument/2006/customXml" ds:itemID="{ADD63487-C9AE-43DC-811A-59C7A4E201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2107c1-e6b7-4494-a15a-b0fde66c583b"/>
    <ds:schemaRef ds:uri="59d20837-e744-4577-b433-66feae0187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921AE0-5766-4F79-8A9C-2CE92D96CD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366</Words>
  <Application>Microsoft Office PowerPoint</Application>
  <PresentationFormat>Grand écran</PresentationFormat>
  <Paragraphs>87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Apis For Office</vt:lpstr>
      <vt:lpstr>Arial</vt:lpstr>
      <vt:lpstr>Calibri</vt:lpstr>
      <vt:lpstr>Calibri Light</vt:lpstr>
      <vt:lpstr>DM Sans</vt:lpstr>
      <vt:lpstr>Тема Office</vt:lpstr>
      <vt:lpstr>Présentation PowerPoint</vt:lpstr>
      <vt:lpstr>FOLLOW-UP journey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</dc:title>
  <dc:creator>Shatalova Elena</dc:creator>
  <cp:lastModifiedBy>Bruynaud, Pierre</cp:lastModifiedBy>
  <cp:revision>46</cp:revision>
  <dcterms:created xsi:type="dcterms:W3CDTF">2022-03-11T09:16:04Z</dcterms:created>
  <dcterms:modified xsi:type="dcterms:W3CDTF">2024-03-18T15:16:09Z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0x0101004167825F4F498246950E022F42BE2BC3</vt:lpwstr>
  </property>
</Properties>
</file>