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68" r:id="rId3"/>
    <p:sldId id="270" r:id="rId4"/>
    <p:sldId id="258" r:id="rId5"/>
    <p:sldId id="269" r:id="rId6"/>
    <p:sldId id="271" r:id="rId7"/>
    <p:sldId id="272" r:id="rId8"/>
    <p:sldId id="275" r:id="rId9"/>
    <p:sldId id="276"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napToObjects="1">
      <p:cViewPr varScale="1">
        <p:scale>
          <a:sx n="119" d="100"/>
          <a:sy n="119" d="100"/>
        </p:scale>
        <p:origin x="594"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23/09/2022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23/09/2022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23/09/2022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23/09/2022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23/09/2022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23/09/2022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954107"/>
          </a:xfrm>
          <a:prstGeom prst="rect">
            <a:avLst/>
          </a:prstGeom>
          <a:noFill/>
        </p:spPr>
        <p:txBody>
          <a:bodyPr wrap="square" rtlCol="0">
            <a:spAutoFit/>
          </a:bodyPr>
          <a:lstStyle/>
          <a:p>
            <a:pPr algn="r"/>
            <a:r>
              <a:rPr lang="es-ES" sz="2800" b="1" dirty="0">
                <a:solidFill>
                  <a:schemeClr val="tx1">
                    <a:lumMod val="75000"/>
                    <a:lumOff val="25000"/>
                  </a:schemeClr>
                </a:solidFill>
              </a:rPr>
              <a:t>StarPeack’s</a:t>
            </a:r>
          </a:p>
          <a:p>
            <a:pPr algn="r"/>
            <a:r>
              <a:rPr lang="es-ES" sz="2800" b="1" dirty="0">
                <a:solidFill>
                  <a:schemeClr val="tx1">
                    <a:lumMod val="75000"/>
                    <a:lumOff val="25000"/>
                  </a:schemeClr>
                </a:solidFill>
              </a:rPr>
              <a:t>Proyect</a:t>
            </a:r>
          </a:p>
        </p:txBody>
      </p:sp>
      <p:sp>
        <p:nvSpPr>
          <p:cNvPr id="4" name="CuadroTexto 3"/>
          <p:cNvSpPr txBox="1"/>
          <p:nvPr/>
        </p:nvSpPr>
        <p:spPr>
          <a:xfrm>
            <a:off x="1979845" y="3515370"/>
            <a:ext cx="5420022" cy="1015663"/>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Cuarto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18 de marzo de 2021</a:t>
            </a:r>
          </a:p>
        </p:txBody>
      </p:sp>
      <p:sp>
        <p:nvSpPr>
          <p:cNvPr id="5" name="CuadroTexto 4"/>
          <p:cNvSpPr txBox="1"/>
          <p:nvPr/>
        </p:nvSpPr>
        <p:spPr>
          <a:xfrm>
            <a:off x="896111" y="2134847"/>
            <a:ext cx="7324717" cy="1200329"/>
          </a:xfrm>
          <a:prstGeom prst="rect">
            <a:avLst/>
          </a:prstGeom>
          <a:noFill/>
        </p:spPr>
        <p:txBody>
          <a:bodyPr wrap="square" rtlCol="0" anchor="ctr" anchorCtr="1">
            <a:spAutoFit/>
          </a:bodyPr>
          <a:lstStyle/>
          <a:p>
            <a:pPr algn="ctr"/>
            <a:r>
              <a:rPr lang="en-US" sz="1200" b="1" dirty="0">
                <a:solidFill>
                  <a:schemeClr val="tx1">
                    <a:lumMod val="75000"/>
                    <a:lumOff val="25000"/>
                  </a:schemeClr>
                </a:solidFill>
              </a:rPr>
              <a:t>Esteban Plateros</a:t>
            </a:r>
          </a:p>
          <a:p>
            <a:pPr algn="ctr"/>
            <a:r>
              <a:rPr lang="en-US" sz="1200" b="1" dirty="0">
                <a:solidFill>
                  <a:schemeClr val="tx1">
                    <a:lumMod val="75000"/>
                    <a:lumOff val="25000"/>
                  </a:schemeClr>
                </a:solidFill>
              </a:rPr>
              <a:t>Johan Restrepo</a:t>
            </a:r>
          </a:p>
          <a:p>
            <a:pPr algn="ctr"/>
            <a:r>
              <a:rPr lang="en-US" sz="1200" b="1" dirty="0">
                <a:solidFill>
                  <a:schemeClr val="tx1">
                    <a:lumMod val="75000"/>
                    <a:lumOff val="25000"/>
                  </a:schemeClr>
                </a:solidFill>
              </a:rPr>
              <a:t>Daniel Lozada</a:t>
            </a:r>
          </a:p>
          <a:p>
            <a:pPr algn="ctr"/>
            <a:endParaRPr lang="en-US" sz="1200" b="1" dirty="0">
              <a:solidFill>
                <a:schemeClr val="tx1">
                  <a:lumMod val="75000"/>
                  <a:lumOff val="25000"/>
                </a:schemeClr>
              </a:solidFill>
            </a:endParaRPr>
          </a:p>
          <a:p>
            <a:pPr algn="ctr"/>
            <a:r>
              <a:rPr lang="en-US" sz="1200" b="1" dirty="0">
                <a:solidFill>
                  <a:schemeClr val="tx1">
                    <a:lumMod val="75000"/>
                    <a:lumOff val="25000"/>
                  </a:schemeClr>
                </a:solidFill>
              </a:rPr>
              <a:t>Programacion De Software 2500138_G1</a:t>
            </a:r>
          </a:p>
          <a:p>
            <a:pPr algn="ctr"/>
            <a:endParaRPr lang="es-ES" sz="1200" b="1" dirty="0">
              <a:solidFill>
                <a:schemeClr val="tx1">
                  <a:lumMod val="75000"/>
                  <a:lumOff val="25000"/>
                </a:schemeClr>
              </a:solidFill>
            </a:endParaRPr>
          </a:p>
        </p:txBody>
      </p:sp>
      <p:sp>
        <p:nvSpPr>
          <p:cNvPr id="6" name="CuadroTexto 5"/>
          <p:cNvSpPr txBox="1"/>
          <p:nvPr/>
        </p:nvSpPr>
        <p:spPr>
          <a:xfrm>
            <a:off x="1836665" y="901908"/>
            <a:ext cx="2458498" cy="623248"/>
          </a:xfrm>
          <a:prstGeom prst="rect">
            <a:avLst/>
          </a:prstGeom>
          <a:noFill/>
          <a:ln>
            <a:solidFill>
              <a:schemeClr val="tx1">
                <a:lumMod val="75000"/>
                <a:lumOff val="25000"/>
              </a:schemeClr>
            </a:solidFill>
          </a:ln>
        </p:spPr>
        <p:txBody>
          <a:bodyPr wrap="square" rtlCol="0">
            <a:spAutoFit/>
          </a:bodyPr>
          <a:lstStyle/>
          <a:p>
            <a:pPr algn="ctr"/>
            <a:r>
              <a:rPr lang="es-ES" sz="2400" b="1" dirty="0">
                <a:solidFill>
                  <a:schemeClr val="tx1">
                    <a:lumMod val="75000"/>
                    <a:lumOff val="25000"/>
                  </a:schemeClr>
                </a:solidFill>
              </a:rPr>
              <a:t>Logo Sistema.png</a:t>
            </a:r>
          </a:p>
          <a:p>
            <a:pPr algn="ctr"/>
            <a:r>
              <a:rPr lang="es-ES" sz="1050" b="1" dirty="0">
                <a:solidFill>
                  <a:schemeClr val="tx1">
                    <a:lumMod val="75000"/>
                    <a:lumOff val="25000"/>
                  </a:schemeClr>
                </a:solidFill>
              </a:rPr>
              <a:t>(En alguna parte de esta diapositiva)</a:t>
            </a:r>
          </a:p>
        </p:txBody>
      </p:sp>
      <p:pic>
        <p:nvPicPr>
          <p:cNvPr id="7" name="Picture 6">
            <a:extLst>
              <a:ext uri="{FF2B5EF4-FFF2-40B4-BE49-F238E27FC236}">
                <a16:creationId xmlns:a16="http://schemas.microsoft.com/office/drawing/2014/main" id="{DC34AFF9-CEE7-5916-669E-E229F518690E}"/>
              </a:ext>
            </a:extLst>
          </p:cNvPr>
          <p:cNvPicPr>
            <a:picLocks noChangeAspect="1"/>
          </p:cNvPicPr>
          <p:nvPr/>
        </p:nvPicPr>
        <p:blipFill>
          <a:blip r:embed="rId2"/>
          <a:stretch>
            <a:fillRect/>
          </a:stretch>
        </p:blipFill>
        <p:spPr>
          <a:xfrm>
            <a:off x="1636306" y="758093"/>
            <a:ext cx="4349627" cy="1020046"/>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573710" y="378375"/>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355600" y="2109434"/>
            <a:ext cx="4159705" cy="1815882"/>
          </a:xfrm>
          <a:prstGeom prst="rect">
            <a:avLst/>
          </a:prstGeom>
          <a:noFill/>
        </p:spPr>
        <p:txBody>
          <a:bodyPr wrap="square" rtlCol="0">
            <a:spAutoFit/>
          </a:bodyPr>
          <a:lstStyle/>
          <a:p>
            <a:pPr algn="just" defTabSz="943239" hangingPunct="0"/>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Este Proyecto con el fin de facilitar las ventas del </a:t>
            </a:r>
            <a:r>
              <a:rPr lang="en-US" sz="1600" b="1" dirty="0">
                <a:solidFill>
                  <a:srgbClr val="404040"/>
                </a:solidFill>
                <a:latin typeface="Calibir"/>
                <a:ea typeface="Helvetica Neue"/>
                <a:cs typeface="Calibir"/>
                <a:sym typeface="Helvetica Neue"/>
              </a:rPr>
              <a:t>M</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iniMercado B&amp;B ayuda a que la tienda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alcance</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nuevos</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clientes</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y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nuevos</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tipos de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clientes</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por</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toda</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la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localidad</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en</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donde</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esta</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ubicada</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hacienda a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su</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vez</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 que las personas que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utilicen</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el sitio web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puedan</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pedir</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sus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productos</a:t>
            </a:r>
            <a:r>
              <a:rPr kumimoji="0" lang="en-US" sz="1600" b="1" i="0" u="none" strike="noStrike" cap="none" spc="0" normalizeH="0" baseline="0" dirty="0">
                <a:ln>
                  <a:noFill/>
                </a:ln>
                <a:solidFill>
                  <a:srgbClr val="404040"/>
                </a:solidFill>
                <a:effectLst/>
                <a:uFillTx/>
                <a:latin typeface="Calibir"/>
                <a:ea typeface="Helvetica Neue"/>
                <a:cs typeface="Calibir"/>
                <a:sym typeface="Helvetica Neue"/>
              </a:rPr>
              <a:t> con mayor </a:t>
            </a:r>
            <a:r>
              <a:rPr kumimoji="0" lang="en-US" sz="1600" b="1" i="0" u="none" strike="noStrike" cap="none" spc="0" normalizeH="0" baseline="0" dirty="0" err="1">
                <a:ln>
                  <a:noFill/>
                </a:ln>
                <a:solidFill>
                  <a:srgbClr val="404040"/>
                </a:solidFill>
                <a:effectLst/>
                <a:uFillTx/>
                <a:latin typeface="Calibir"/>
                <a:ea typeface="Helvetica Neue"/>
                <a:cs typeface="Calibir"/>
                <a:sym typeface="Helvetica Neue"/>
              </a:rPr>
              <a:t>facilidad</a:t>
            </a:r>
            <a:r>
              <a:rPr lang="en-US" sz="1600" b="1" dirty="0">
                <a:solidFill>
                  <a:srgbClr val="404040"/>
                </a:solidFill>
                <a:latin typeface="Calibir"/>
                <a:ea typeface="Helvetica Neue"/>
                <a:cs typeface="Calibir"/>
                <a:sym typeface="Helvetica Neue"/>
              </a:rPr>
              <a:t>.</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pic>
        <p:nvPicPr>
          <p:cNvPr id="1026" name="Picture 2" descr="Minimercado Riberas – El Retiro | OrienteMap">
            <a:extLst>
              <a:ext uri="{FF2B5EF4-FFF2-40B4-BE49-F238E27FC236}">
                <a16:creationId xmlns:a16="http://schemas.microsoft.com/office/drawing/2014/main" id="{BDA705BE-F771-805B-124C-039C0C4E1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509" y="-10955"/>
            <a:ext cx="3963491"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2AABC07-ECB6-8031-BABB-15F299FD9019}"/>
              </a:ext>
            </a:extLst>
          </p:cNvPr>
          <p:cNvPicPr>
            <a:picLocks noChangeAspect="1"/>
          </p:cNvPicPr>
          <p:nvPr/>
        </p:nvPicPr>
        <p:blipFill>
          <a:blip r:embed="rId4"/>
          <a:stretch>
            <a:fillRect/>
          </a:stretch>
        </p:blipFill>
        <p:spPr>
          <a:xfrm>
            <a:off x="7745212" y="3838035"/>
            <a:ext cx="1204054" cy="1204054"/>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4" action="ppaction://hlinksldjump"/>
              </a:rPr>
              <a:t>Alcance</a:t>
            </a:r>
            <a:endParaRPr lang="es-ES" b="1" dirty="0">
              <a:solidFill>
                <a:srgbClr val="FFFFFF"/>
              </a:solidFill>
            </a:endParaRPr>
          </a:p>
          <a:p>
            <a:r>
              <a:rPr lang="es-ES" b="1" dirty="0">
                <a:solidFill>
                  <a:srgbClr val="FFFFFF"/>
                </a:solidFill>
                <a:hlinkClick r:id="" action="ppaction://noaction"/>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3" name="Picture 2">
            <a:extLst>
              <a:ext uri="{FF2B5EF4-FFF2-40B4-BE49-F238E27FC236}">
                <a16:creationId xmlns:a16="http://schemas.microsoft.com/office/drawing/2014/main" id="{030FA0E3-3CC5-22F2-B186-14140EE32DB9}"/>
              </a:ext>
            </a:extLst>
          </p:cNvPr>
          <p:cNvPicPr>
            <a:picLocks noChangeAspect="1"/>
          </p:cNvPicPr>
          <p:nvPr/>
        </p:nvPicPr>
        <p:blipFill>
          <a:blip r:embed="rId5"/>
          <a:stretch>
            <a:fillRect/>
          </a:stretch>
        </p:blipFill>
        <p:spPr>
          <a:xfrm>
            <a:off x="5522037" y="1606999"/>
            <a:ext cx="1962496" cy="1962496"/>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91256" y="532701"/>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1391256" y="1705475"/>
            <a:ext cx="3774302" cy="2031325"/>
          </a:xfrm>
          <a:prstGeom prst="rect">
            <a:avLst/>
          </a:prstGeom>
          <a:noFill/>
        </p:spPr>
        <p:txBody>
          <a:bodyPr wrap="square" rtlCol="0">
            <a:spAutoFit/>
          </a:bodyPr>
          <a:lstStyle/>
          <a:p>
            <a:pPr algn="just"/>
            <a:r>
              <a:rPr lang="en-US" dirty="0" err="1">
                <a:solidFill>
                  <a:schemeClr val="tx1">
                    <a:lumMod val="75000"/>
                    <a:lumOff val="25000"/>
                  </a:schemeClr>
                </a:solidFill>
              </a:rPr>
              <a:t>En</a:t>
            </a:r>
            <a:r>
              <a:rPr lang="en-US" dirty="0">
                <a:solidFill>
                  <a:schemeClr val="tx1">
                    <a:lumMod val="75000"/>
                    <a:lumOff val="25000"/>
                  </a:schemeClr>
                </a:solidFill>
              </a:rPr>
              <a:t> el MiniMercado B&amp;B hay </a:t>
            </a:r>
            <a:r>
              <a:rPr lang="en-US" dirty="0" err="1">
                <a:solidFill>
                  <a:schemeClr val="tx1">
                    <a:lumMod val="75000"/>
                    <a:lumOff val="25000"/>
                  </a:schemeClr>
                </a:solidFill>
              </a:rPr>
              <a:t>una</a:t>
            </a:r>
            <a:r>
              <a:rPr lang="en-US" dirty="0">
                <a:solidFill>
                  <a:schemeClr val="tx1">
                    <a:lumMod val="75000"/>
                    <a:lumOff val="25000"/>
                  </a:schemeClr>
                </a:solidFill>
              </a:rPr>
              <a:t> problematica que </a:t>
            </a:r>
            <a:r>
              <a:rPr lang="en-US" dirty="0" err="1">
                <a:solidFill>
                  <a:schemeClr val="tx1">
                    <a:lumMod val="75000"/>
                    <a:lumOff val="25000"/>
                  </a:schemeClr>
                </a:solidFill>
              </a:rPr>
              <a:t>afecta</a:t>
            </a:r>
            <a:r>
              <a:rPr lang="en-US" dirty="0">
                <a:solidFill>
                  <a:schemeClr val="tx1">
                    <a:lumMod val="75000"/>
                    <a:lumOff val="25000"/>
                  </a:schemeClr>
                </a:solidFill>
              </a:rPr>
              <a:t> a la </a:t>
            </a:r>
            <a:r>
              <a:rPr lang="en-US" dirty="0" err="1">
                <a:solidFill>
                  <a:schemeClr val="tx1">
                    <a:lumMod val="75000"/>
                    <a:lumOff val="25000"/>
                  </a:schemeClr>
                </a:solidFill>
              </a:rPr>
              <a:t>clientela</a:t>
            </a:r>
            <a:r>
              <a:rPr lang="en-US" dirty="0">
                <a:solidFill>
                  <a:schemeClr val="tx1">
                    <a:lumMod val="75000"/>
                    <a:lumOff val="25000"/>
                  </a:schemeClr>
                </a:solidFill>
              </a:rPr>
              <a:t> </a:t>
            </a:r>
            <a:r>
              <a:rPr lang="en-US" dirty="0" err="1">
                <a:solidFill>
                  <a:schemeClr val="tx1">
                    <a:lumMod val="75000"/>
                    <a:lumOff val="25000"/>
                  </a:schemeClr>
                </a:solidFill>
              </a:rPr>
              <a:t>ya</a:t>
            </a:r>
            <a:r>
              <a:rPr lang="en-US" dirty="0">
                <a:solidFill>
                  <a:schemeClr val="tx1">
                    <a:lumMod val="75000"/>
                    <a:lumOff val="25000"/>
                  </a:schemeClr>
                </a:solidFill>
              </a:rPr>
              <a:t> que </a:t>
            </a:r>
            <a:r>
              <a:rPr lang="en-US" dirty="0" err="1">
                <a:solidFill>
                  <a:schemeClr val="tx1">
                    <a:lumMod val="75000"/>
                    <a:lumOff val="25000"/>
                  </a:schemeClr>
                </a:solidFill>
              </a:rPr>
              <a:t>ellos</a:t>
            </a:r>
            <a:r>
              <a:rPr lang="en-US" dirty="0">
                <a:solidFill>
                  <a:schemeClr val="tx1">
                    <a:lumMod val="75000"/>
                    <a:lumOff val="25000"/>
                  </a:schemeClr>
                </a:solidFill>
              </a:rPr>
              <a:t> no </a:t>
            </a:r>
            <a:r>
              <a:rPr lang="en-US" dirty="0" err="1">
                <a:solidFill>
                  <a:schemeClr val="tx1">
                    <a:lumMod val="75000"/>
                    <a:lumOff val="25000"/>
                  </a:schemeClr>
                </a:solidFill>
              </a:rPr>
              <a:t>pueden</a:t>
            </a:r>
            <a:r>
              <a:rPr lang="en-US" dirty="0">
                <a:solidFill>
                  <a:schemeClr val="tx1">
                    <a:lumMod val="75000"/>
                    <a:lumOff val="25000"/>
                  </a:schemeClr>
                </a:solidFill>
              </a:rPr>
              <a:t> </a:t>
            </a:r>
            <a:r>
              <a:rPr lang="en-US" dirty="0" err="1">
                <a:solidFill>
                  <a:schemeClr val="tx1">
                    <a:lumMod val="75000"/>
                    <a:lumOff val="25000"/>
                  </a:schemeClr>
                </a:solidFill>
              </a:rPr>
              <a:t>consultar</a:t>
            </a:r>
            <a:r>
              <a:rPr lang="en-US" dirty="0">
                <a:solidFill>
                  <a:schemeClr val="tx1">
                    <a:lumMod val="75000"/>
                    <a:lumOff val="25000"/>
                  </a:schemeClr>
                </a:solidFill>
              </a:rPr>
              <a:t> y </a:t>
            </a:r>
            <a:r>
              <a:rPr lang="en-US" dirty="0" err="1">
                <a:solidFill>
                  <a:schemeClr val="tx1">
                    <a:lumMod val="75000"/>
                    <a:lumOff val="25000"/>
                  </a:schemeClr>
                </a:solidFill>
              </a:rPr>
              <a:t>ver</a:t>
            </a:r>
            <a:r>
              <a:rPr lang="en-US" dirty="0">
                <a:solidFill>
                  <a:schemeClr val="tx1">
                    <a:lumMod val="75000"/>
                    <a:lumOff val="25000"/>
                  </a:schemeClr>
                </a:solidFill>
              </a:rPr>
              <a:t> </a:t>
            </a:r>
            <a:r>
              <a:rPr lang="en-US" dirty="0" err="1">
                <a:solidFill>
                  <a:schemeClr val="tx1">
                    <a:lumMod val="75000"/>
                    <a:lumOff val="25000"/>
                  </a:schemeClr>
                </a:solidFill>
              </a:rPr>
              <a:t>los</a:t>
            </a:r>
            <a:r>
              <a:rPr lang="en-US" dirty="0">
                <a:solidFill>
                  <a:schemeClr val="tx1">
                    <a:lumMod val="75000"/>
                    <a:lumOff val="25000"/>
                  </a:schemeClr>
                </a:solidFill>
              </a:rPr>
              <a:t> </a:t>
            </a:r>
            <a:r>
              <a:rPr lang="en-US" dirty="0" err="1">
                <a:solidFill>
                  <a:schemeClr val="tx1">
                    <a:lumMod val="75000"/>
                    <a:lumOff val="25000"/>
                  </a:schemeClr>
                </a:solidFill>
              </a:rPr>
              <a:t>productos</a:t>
            </a:r>
            <a:r>
              <a:rPr lang="en-US" dirty="0">
                <a:solidFill>
                  <a:schemeClr val="tx1">
                    <a:lumMod val="75000"/>
                    <a:lumOff val="25000"/>
                  </a:schemeClr>
                </a:solidFill>
              </a:rPr>
              <a:t> de forma </a:t>
            </a:r>
            <a:r>
              <a:rPr lang="en-US" dirty="0" err="1">
                <a:solidFill>
                  <a:schemeClr val="tx1">
                    <a:lumMod val="75000"/>
                    <a:lumOff val="25000"/>
                  </a:schemeClr>
                </a:solidFill>
              </a:rPr>
              <a:t>facil</a:t>
            </a:r>
            <a:r>
              <a:rPr lang="en-US" dirty="0">
                <a:solidFill>
                  <a:schemeClr val="tx1">
                    <a:lumMod val="75000"/>
                    <a:lumOff val="25000"/>
                  </a:schemeClr>
                </a:solidFill>
              </a:rPr>
              <a:t> sin </a:t>
            </a:r>
            <a:r>
              <a:rPr lang="en-US" dirty="0" err="1">
                <a:solidFill>
                  <a:schemeClr val="tx1">
                    <a:lumMod val="75000"/>
                    <a:lumOff val="25000"/>
                  </a:schemeClr>
                </a:solidFill>
              </a:rPr>
              <a:t>tener</a:t>
            </a:r>
            <a:r>
              <a:rPr lang="en-US" dirty="0">
                <a:solidFill>
                  <a:schemeClr val="tx1">
                    <a:lumMod val="75000"/>
                    <a:lumOff val="25000"/>
                  </a:schemeClr>
                </a:solidFill>
              </a:rPr>
              <a:t> que </a:t>
            </a:r>
            <a:r>
              <a:rPr lang="en-US" dirty="0" err="1">
                <a:solidFill>
                  <a:schemeClr val="tx1">
                    <a:lumMod val="75000"/>
                    <a:lumOff val="25000"/>
                  </a:schemeClr>
                </a:solidFill>
              </a:rPr>
              <a:t>ir</a:t>
            </a:r>
            <a:r>
              <a:rPr lang="en-US" dirty="0">
                <a:solidFill>
                  <a:schemeClr val="tx1">
                    <a:lumMod val="75000"/>
                    <a:lumOff val="25000"/>
                  </a:schemeClr>
                </a:solidFill>
              </a:rPr>
              <a:t> al </a:t>
            </a:r>
            <a:r>
              <a:rPr lang="en-US" dirty="0" err="1">
                <a:solidFill>
                  <a:schemeClr val="tx1">
                    <a:lumMod val="75000"/>
                    <a:lumOff val="25000"/>
                  </a:schemeClr>
                </a:solidFill>
              </a:rPr>
              <a:t>establecimiento</a:t>
            </a:r>
            <a:r>
              <a:rPr lang="en-US" dirty="0">
                <a:solidFill>
                  <a:schemeClr val="tx1">
                    <a:lumMod val="75000"/>
                    <a:lumOff val="25000"/>
                  </a:schemeClr>
                </a:solidFill>
              </a:rPr>
              <a:t> y </a:t>
            </a:r>
            <a:r>
              <a:rPr lang="en-US" dirty="0" err="1">
                <a:solidFill>
                  <a:schemeClr val="tx1">
                    <a:lumMod val="75000"/>
                    <a:lumOff val="25000"/>
                  </a:schemeClr>
                </a:solidFill>
              </a:rPr>
              <a:t>tambien</a:t>
            </a:r>
            <a:r>
              <a:rPr lang="en-US" dirty="0">
                <a:solidFill>
                  <a:schemeClr val="tx1">
                    <a:lumMod val="75000"/>
                    <a:lumOff val="25000"/>
                  </a:schemeClr>
                </a:solidFill>
              </a:rPr>
              <a:t> </a:t>
            </a:r>
            <a:r>
              <a:rPr lang="en-US" dirty="0" err="1">
                <a:solidFill>
                  <a:schemeClr val="tx1">
                    <a:lumMod val="75000"/>
                    <a:lumOff val="25000"/>
                  </a:schemeClr>
                </a:solidFill>
              </a:rPr>
              <a:t>afecta</a:t>
            </a:r>
            <a:r>
              <a:rPr lang="en-US" dirty="0">
                <a:solidFill>
                  <a:schemeClr val="tx1">
                    <a:lumMod val="75000"/>
                    <a:lumOff val="25000"/>
                  </a:schemeClr>
                </a:solidFill>
              </a:rPr>
              <a:t> a las </a:t>
            </a:r>
            <a:r>
              <a:rPr lang="en-US" dirty="0" err="1">
                <a:solidFill>
                  <a:schemeClr val="tx1">
                    <a:lumMod val="75000"/>
                    <a:lumOff val="25000"/>
                  </a:schemeClr>
                </a:solidFill>
              </a:rPr>
              <a:t>administradoras</a:t>
            </a:r>
            <a:r>
              <a:rPr lang="en-US" dirty="0">
                <a:solidFill>
                  <a:schemeClr val="tx1">
                    <a:lumMod val="75000"/>
                    <a:lumOff val="25000"/>
                  </a:schemeClr>
                </a:solidFill>
              </a:rPr>
              <a:t> </a:t>
            </a:r>
            <a:r>
              <a:rPr lang="en-US" dirty="0" err="1">
                <a:solidFill>
                  <a:schemeClr val="tx1">
                    <a:lumMod val="75000"/>
                    <a:lumOff val="25000"/>
                  </a:schemeClr>
                </a:solidFill>
              </a:rPr>
              <a:t>ya</a:t>
            </a:r>
            <a:r>
              <a:rPr lang="en-US" dirty="0">
                <a:solidFill>
                  <a:schemeClr val="tx1">
                    <a:lumMod val="75000"/>
                    <a:lumOff val="25000"/>
                  </a:schemeClr>
                </a:solidFill>
              </a:rPr>
              <a:t> que </a:t>
            </a:r>
            <a:r>
              <a:rPr lang="en-US" dirty="0" err="1">
                <a:solidFill>
                  <a:schemeClr val="tx1">
                    <a:lumMod val="75000"/>
                    <a:lumOff val="25000"/>
                  </a:schemeClr>
                </a:solidFill>
              </a:rPr>
              <a:t>ellas</a:t>
            </a:r>
            <a:r>
              <a:rPr lang="en-US" dirty="0">
                <a:solidFill>
                  <a:schemeClr val="tx1">
                    <a:lumMod val="75000"/>
                    <a:lumOff val="25000"/>
                  </a:schemeClr>
                </a:solidFill>
              </a:rPr>
              <a:t> </a:t>
            </a:r>
            <a:r>
              <a:rPr lang="en-US" dirty="0" err="1">
                <a:solidFill>
                  <a:schemeClr val="tx1">
                    <a:lumMod val="75000"/>
                    <a:lumOff val="25000"/>
                  </a:schemeClr>
                </a:solidFill>
              </a:rPr>
              <a:t>estarian</a:t>
            </a:r>
            <a:r>
              <a:rPr lang="en-US" dirty="0">
                <a:solidFill>
                  <a:schemeClr val="tx1">
                    <a:lumMod val="75000"/>
                    <a:lumOff val="25000"/>
                  </a:schemeClr>
                </a:solidFill>
              </a:rPr>
              <a:t> </a:t>
            </a:r>
            <a:r>
              <a:rPr lang="en-US" dirty="0" err="1">
                <a:solidFill>
                  <a:schemeClr val="tx1">
                    <a:lumMod val="75000"/>
                    <a:lumOff val="25000"/>
                  </a:schemeClr>
                </a:solidFill>
              </a:rPr>
              <a:t>perdiendo</a:t>
            </a:r>
            <a:r>
              <a:rPr lang="en-US" dirty="0">
                <a:solidFill>
                  <a:schemeClr val="tx1">
                    <a:lumMod val="75000"/>
                    <a:lumOff val="25000"/>
                  </a:schemeClr>
                </a:solidFill>
              </a:rPr>
              <a:t> </a:t>
            </a:r>
            <a:r>
              <a:rPr lang="en-US" dirty="0" err="1">
                <a:solidFill>
                  <a:schemeClr val="tx1">
                    <a:lumMod val="75000"/>
                    <a:lumOff val="25000"/>
                  </a:schemeClr>
                </a:solidFill>
              </a:rPr>
              <a:t>clientela</a:t>
            </a:r>
            <a:r>
              <a:rPr lang="en-US" dirty="0">
                <a:solidFill>
                  <a:schemeClr val="tx1">
                    <a:lumMod val="75000"/>
                    <a:lumOff val="25000"/>
                  </a:schemeClr>
                </a:solidFill>
              </a:rPr>
              <a:t>    </a:t>
            </a:r>
            <a:endParaRPr lang="es-ES" dirty="0">
              <a:solidFill>
                <a:schemeClr val="tx1">
                  <a:lumMod val="75000"/>
                  <a:lumOff val="25000"/>
                </a:schemeClr>
              </a:solidFill>
            </a:endParaRPr>
          </a:p>
        </p:txBody>
      </p:sp>
      <p:sp>
        <p:nvSpPr>
          <p:cNvPr id="5" name="Rectángulo 4"/>
          <p:cNvSpPr/>
          <p:nvPr/>
        </p:nvSpPr>
        <p:spPr>
          <a:xfrm>
            <a:off x="1462797" y="140762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E5E28838-5590-142A-71EB-223EE987FB73}"/>
              </a:ext>
            </a:extLst>
          </p:cNvPr>
          <p:cNvPicPr>
            <a:picLocks noChangeAspect="1"/>
          </p:cNvPicPr>
          <p:nvPr/>
        </p:nvPicPr>
        <p:blipFill>
          <a:blip r:embed="rId3"/>
          <a:stretch>
            <a:fillRect/>
          </a:stretch>
        </p:blipFill>
        <p:spPr>
          <a:xfrm>
            <a:off x="7349067" y="3502864"/>
            <a:ext cx="1333058" cy="1333058"/>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382868" y="1232954"/>
            <a:ext cx="8308126" cy="2554545"/>
          </a:xfrm>
          <a:prstGeom prst="rect">
            <a:avLst/>
          </a:prstGeom>
        </p:spPr>
        <p:txBody>
          <a:bodyPr wrap="square">
            <a:spAutoFit/>
          </a:bodyPr>
          <a:lstStyle/>
          <a:p>
            <a:endParaRPr lang="es-ES" sz="1600" dirty="0">
              <a:solidFill>
                <a:schemeClr val="tx1">
                  <a:lumMod val="75000"/>
                  <a:lumOff val="25000"/>
                </a:schemeClr>
              </a:solidFill>
            </a:endParaRPr>
          </a:p>
          <a:p>
            <a:r>
              <a:rPr lang="es-ES" sz="1600" dirty="0">
                <a:solidFill>
                  <a:schemeClr val="tx1">
                    <a:lumMod val="75000"/>
                    <a:lumOff val="25000"/>
                  </a:schemeClr>
                </a:solidFill>
              </a:rPr>
              <a:t>El negocio al que va dirigido el proyecto es </a:t>
            </a:r>
            <a:r>
              <a:rPr lang="es-ES" sz="1600" dirty="0" err="1">
                <a:solidFill>
                  <a:schemeClr val="tx1">
                    <a:lumMod val="75000"/>
                    <a:lumOff val="25000"/>
                  </a:schemeClr>
                </a:solidFill>
              </a:rPr>
              <a:t>MiniMercado</a:t>
            </a:r>
            <a:r>
              <a:rPr lang="es-ES" sz="1600" dirty="0">
                <a:solidFill>
                  <a:schemeClr val="tx1">
                    <a:lumMod val="75000"/>
                    <a:lumOff val="25000"/>
                  </a:schemeClr>
                </a:solidFill>
              </a:rPr>
              <a:t> B&amp;B la cual se encarga de vender víveres y consumibles en un barrio aledaño a la localidad de Engativá la cual su primera necesitad es que su tienda se haga conocer entre mas barrios aledaños a este otro proceso que se interviene es el manejo optimo de los productos que se encuentran en la tienda.</a:t>
            </a:r>
          </a:p>
          <a:p>
            <a:r>
              <a:rPr lang="es-ES" sz="1600" dirty="0">
                <a:solidFill>
                  <a:schemeClr val="tx1">
                    <a:lumMod val="75000"/>
                    <a:lumOff val="25000"/>
                  </a:schemeClr>
                </a:solidFill>
              </a:rPr>
              <a:t>Analizando a profundidad la situación hay muchas personas que no les gusta ir a establecimientos y surge esa necesidad de tener que comprar víveres para sus casas y muchas veces no quieren ir al establecimiento personalmente llevando este proyecto a su fin se lograría que esas personas cercanas al barrio puedan tener fácil acceso a comprar víveres y que lleguen a la puerta de sus hogares</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a:extLst>
              <a:ext uri="{FF2B5EF4-FFF2-40B4-BE49-F238E27FC236}">
                <a16:creationId xmlns:a16="http://schemas.microsoft.com/office/drawing/2014/main" id="{9BB8CDC5-43FC-1CD6-FE13-CF0052E60078}"/>
              </a:ext>
            </a:extLst>
          </p:cNvPr>
          <p:cNvPicPr>
            <a:picLocks noChangeAspect="1"/>
          </p:cNvPicPr>
          <p:nvPr/>
        </p:nvPicPr>
        <p:blipFill>
          <a:blip r:embed="rId3"/>
          <a:stretch>
            <a:fillRect/>
          </a:stretch>
        </p:blipFill>
        <p:spPr>
          <a:xfrm>
            <a:off x="7608774" y="3766801"/>
            <a:ext cx="1208096" cy="1208096"/>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706708" y="1616654"/>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2807369" y="2692065"/>
            <a:ext cx="3074790"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tx1">
                    <a:lumMod val="75000"/>
                    <a:lumOff val="25000"/>
                  </a:schemeClr>
                </a:solidFill>
              </a:rPr>
              <a:t>Objetivos Generales</a:t>
            </a:r>
          </a:p>
          <a:p>
            <a:pPr marL="285750" indent="-285750">
              <a:buFont typeface="Arial" panose="020B0604020202020204" pitchFamily="34" charset="0"/>
              <a:buChar char="•"/>
            </a:pPr>
            <a:r>
              <a:rPr lang="es-ES" dirty="0">
                <a:solidFill>
                  <a:schemeClr val="tx1">
                    <a:lumMod val="75000"/>
                    <a:lumOff val="25000"/>
                  </a:schemeClr>
                </a:solidFill>
              </a:rPr>
              <a:t>Objetivos Específicos</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899B0A42-7FA6-EE24-2A0A-E7C0F46F2CC6}"/>
              </a:ext>
            </a:extLst>
          </p:cNvPr>
          <p:cNvPicPr>
            <a:picLocks noChangeAspect="1"/>
          </p:cNvPicPr>
          <p:nvPr/>
        </p:nvPicPr>
        <p:blipFill>
          <a:blip r:embed="rId3"/>
          <a:stretch>
            <a:fillRect/>
          </a:stretch>
        </p:blipFill>
        <p:spPr>
          <a:xfrm>
            <a:off x="6909134" y="3076635"/>
            <a:ext cx="1873918" cy="1873918"/>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382867" y="1232954"/>
            <a:ext cx="8347475" cy="1384995"/>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r>
              <a:rPr lang="es-ES" sz="1800" dirty="0">
                <a:solidFill>
                  <a:srgbClr val="000000"/>
                </a:solidFill>
                <a:effectLst/>
                <a:latin typeface="Calibri" panose="020F0502020204030204" pitchFamily="34" charset="0"/>
                <a:ea typeface="Times New Roman" panose="02020603050405020304" pitchFamily="18" charset="0"/>
              </a:rPr>
              <a:t>Desarrollar un sistema de información web que permita crear y manejar los procesos de compra y venta del Mini Mercado B&amp;B</a:t>
            </a:r>
            <a:endParaRPr lang="es-ES" sz="1800" dirty="0">
              <a:effectLst/>
              <a:latin typeface="Times New Roman" panose="02020603050405020304" pitchFamily="18" charset="0"/>
              <a:ea typeface="Times New Roman" panose="02020603050405020304" pitchFamily="18" charset="0"/>
            </a:endParaRPr>
          </a:p>
          <a:p>
            <a:pPr lvl="1"/>
            <a:endParaRPr lang="es-ES_tradnl" sz="1600" dirty="0">
              <a:solidFill>
                <a:schemeClr val="tx1">
                  <a:lumMod val="75000"/>
                  <a:lumOff val="25000"/>
                </a:schemeClr>
              </a:solidFill>
            </a:endParaRPr>
          </a:p>
        </p:txBody>
      </p:sp>
      <p:sp>
        <p:nvSpPr>
          <p:cNvPr id="7" name="Rectángulo 6"/>
          <p:cNvSpPr/>
          <p:nvPr/>
        </p:nvSpPr>
        <p:spPr>
          <a:xfrm>
            <a:off x="382867" y="2393064"/>
            <a:ext cx="8347475" cy="1938992"/>
          </a:xfrm>
          <a:prstGeom prst="rect">
            <a:avLst/>
          </a:prstGeom>
        </p:spPr>
        <p:txBody>
          <a:bodyPr wrap="square">
            <a:spAutoFit/>
          </a:bodyPr>
          <a:lstStyle/>
          <a:p>
            <a:r>
              <a:rPr lang="es-ES_tradnl" sz="1600" b="1" dirty="0">
                <a:solidFill>
                  <a:schemeClr val="tx1">
                    <a:lumMod val="75000"/>
                    <a:lumOff val="25000"/>
                  </a:schemeClr>
                </a:solidFill>
              </a:rPr>
              <a:t>OBJETIVOS ESPECÍFICOS</a:t>
            </a:r>
          </a:p>
          <a:p>
            <a:pPr marL="342900" indent="-342900">
              <a:buFont typeface="+mj-lt"/>
              <a:buAutoNum type="arabicPeriod"/>
            </a:pPr>
            <a:endParaRPr lang="es-ES_tradnl" sz="1600" dirty="0">
              <a:solidFill>
                <a:schemeClr val="tx1">
                  <a:lumMod val="75000"/>
                  <a:lumOff val="25000"/>
                </a:schemeClr>
              </a:solidFill>
            </a:endParaRPr>
          </a:p>
          <a:p>
            <a:pPr marL="342900" lvl="0" indent="-342900" fontAlgn="base">
              <a:buSzPts val="1000"/>
              <a:buFont typeface="Symbol" panose="05050102010706020507" pitchFamily="18" charset="2"/>
              <a:buChar char=""/>
              <a:tabLst>
                <a:tab pos="457200" algn="l"/>
              </a:tabLst>
            </a:pPr>
            <a:r>
              <a:rPr lang="es-ES" sz="1800" dirty="0">
                <a:solidFill>
                  <a:srgbClr val="000000"/>
                </a:solidFill>
                <a:effectLst/>
                <a:latin typeface="Calibri" panose="020F0502020204030204" pitchFamily="34" charset="0"/>
                <a:ea typeface="Times New Roman" panose="02020603050405020304" pitchFamily="18" charset="0"/>
              </a:rPr>
              <a:t>Gestionar los usuarios del </a:t>
            </a:r>
            <a:r>
              <a:rPr lang="es-ES" sz="1800" dirty="0" err="1">
                <a:solidFill>
                  <a:srgbClr val="000000"/>
                </a:solidFill>
                <a:effectLst/>
                <a:latin typeface="Calibri" panose="020F0502020204030204" pitchFamily="34" charset="0"/>
                <a:ea typeface="Times New Roman" panose="02020603050405020304" pitchFamily="18" charset="0"/>
              </a:rPr>
              <a:t>MiniMercado</a:t>
            </a:r>
            <a:r>
              <a:rPr lang="es-ES" sz="1800" dirty="0">
                <a:solidFill>
                  <a:srgbClr val="000000"/>
                </a:solidFill>
                <a:effectLst/>
                <a:latin typeface="Calibri" panose="020F0502020204030204" pitchFamily="34" charset="0"/>
                <a:ea typeface="Times New Roman" panose="02020603050405020304" pitchFamily="18" charset="0"/>
              </a:rPr>
              <a:t> B&amp;B.</a:t>
            </a:r>
            <a:endParaRPr lang="es-ES"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s-ES" sz="1800" dirty="0">
                <a:solidFill>
                  <a:srgbClr val="000000"/>
                </a:solidFill>
                <a:effectLst/>
                <a:latin typeface="Calibri" panose="020F0502020204030204" pitchFamily="34" charset="0"/>
                <a:ea typeface="Times New Roman" panose="02020603050405020304" pitchFamily="18" charset="0"/>
              </a:rPr>
              <a:t>Gestionar las ventas en línea.</a:t>
            </a:r>
            <a:endParaRPr lang="es-ES"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s-ES" sz="1800" dirty="0">
                <a:solidFill>
                  <a:srgbClr val="000000"/>
                </a:solidFill>
                <a:effectLst/>
                <a:latin typeface="Calibri" panose="020F0502020204030204" pitchFamily="34" charset="0"/>
                <a:ea typeface="Times New Roman" panose="02020603050405020304" pitchFamily="18" charset="0"/>
              </a:rPr>
              <a:t>Controlar el inventario de la empresa.</a:t>
            </a:r>
            <a:endParaRPr lang="es-ES"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s-ES" sz="1800" dirty="0">
                <a:solidFill>
                  <a:srgbClr val="000000"/>
                </a:solidFill>
                <a:effectLst/>
                <a:latin typeface="Calibri" panose="020F0502020204030204" pitchFamily="34" charset="0"/>
                <a:ea typeface="Times New Roman" panose="02020603050405020304" pitchFamily="18" charset="0"/>
              </a:rPr>
              <a:t>Gestionar los reportes gráficos e impresos de la empresa.</a:t>
            </a:r>
            <a:endParaRPr lang="es-ES" sz="1800" dirty="0">
              <a:effectLst/>
              <a:latin typeface="Times New Roman" panose="02020603050405020304" pitchFamily="18" charset="0"/>
              <a:ea typeface="Times New Roman" panose="02020603050405020304" pitchFamily="18" charset="0"/>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351ADA57-6207-3606-F1F5-D03869C1D47D}"/>
              </a:ext>
            </a:extLst>
          </p:cNvPr>
          <p:cNvPicPr>
            <a:picLocks noChangeAspect="1"/>
          </p:cNvPicPr>
          <p:nvPr/>
        </p:nvPicPr>
        <p:blipFill>
          <a:blip r:embed="rId3"/>
          <a:stretch>
            <a:fillRect/>
          </a:stretch>
        </p:blipFill>
        <p:spPr>
          <a:xfrm>
            <a:off x="6984259" y="3185411"/>
            <a:ext cx="1686499" cy="1686499"/>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801489" y="1662373"/>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4" name="CuadroTexto 3"/>
          <p:cNvSpPr txBox="1"/>
          <p:nvPr/>
        </p:nvSpPr>
        <p:spPr>
          <a:xfrm>
            <a:off x="2614863" y="2692065"/>
            <a:ext cx="3267295" cy="646331"/>
          </a:xfrm>
          <a:prstGeom prst="rect">
            <a:avLst/>
          </a:prstGeom>
          <a:noFill/>
        </p:spPr>
        <p:txBody>
          <a:bodyPr wrap="square" rtlCol="0">
            <a:spAutoFit/>
          </a:bodyPr>
          <a:lstStyle/>
          <a:p>
            <a:r>
              <a:rPr lang="es-ES" dirty="0">
                <a:solidFill>
                  <a:schemeClr val="tx1">
                    <a:lumMod val="75000"/>
                    <a:lumOff val="25000"/>
                  </a:schemeClr>
                </a:solidFill>
              </a:rPr>
              <a:t>Se explica cual es el alcance al que se quiere llegar</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DA01D1A0-5168-FFEA-6725-B948E208E826}"/>
              </a:ext>
            </a:extLst>
          </p:cNvPr>
          <p:cNvPicPr>
            <a:picLocks noChangeAspect="1"/>
          </p:cNvPicPr>
          <p:nvPr/>
        </p:nvPicPr>
        <p:blipFill>
          <a:blip r:embed="rId3"/>
          <a:stretch>
            <a:fillRect/>
          </a:stretch>
        </p:blipFill>
        <p:spPr>
          <a:xfrm>
            <a:off x="7342271" y="3598003"/>
            <a:ext cx="1352550" cy="1352550"/>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5" name="Rectángulo 4"/>
          <p:cNvSpPr/>
          <p:nvPr/>
        </p:nvSpPr>
        <p:spPr>
          <a:xfrm>
            <a:off x="382867" y="1232954"/>
            <a:ext cx="7829955" cy="2554545"/>
          </a:xfrm>
          <a:prstGeom prst="rect">
            <a:avLst/>
          </a:prstGeom>
        </p:spPr>
        <p:txBody>
          <a:bodyPr wrap="square">
            <a:spAutoFit/>
          </a:bodyPr>
          <a:lstStyle/>
          <a:p>
            <a:r>
              <a:rPr lang="es-ES" sz="1600" dirty="0">
                <a:solidFill>
                  <a:schemeClr val="tx1">
                    <a:lumMod val="75000"/>
                    <a:lumOff val="25000"/>
                  </a:schemeClr>
                </a:solidFill>
              </a:rPr>
              <a:t>El sistema de información puede gestionar perfiles y administrar usuarios que quieran registrarse a la plataforma poder visualizar, consultar precios y stock de los productos, añadir productos a carrito y comprar mediante medios electrónicos (Nequi,Daviplata,Tarjeta De Debito, Tarjeta De </a:t>
            </a:r>
            <a:r>
              <a:rPr lang="es-ES" sz="1600" dirty="0" err="1">
                <a:solidFill>
                  <a:schemeClr val="tx1">
                    <a:lumMod val="75000"/>
                    <a:lumOff val="25000"/>
                  </a:schemeClr>
                </a:solidFill>
              </a:rPr>
              <a:t>Credito,etc</a:t>
            </a:r>
            <a:r>
              <a:rPr lang="es-ES" sz="1600" dirty="0">
                <a:solidFill>
                  <a:schemeClr val="tx1">
                    <a:lumMod val="75000"/>
                    <a:lumOff val="25000"/>
                  </a:schemeClr>
                </a:solidFill>
              </a:rPr>
              <a:t>)o mediante efectivo se pueda.</a:t>
            </a:r>
          </a:p>
          <a:p>
            <a:r>
              <a:rPr lang="es-ES" sz="1600" dirty="0">
                <a:solidFill>
                  <a:schemeClr val="tx1">
                    <a:lumMod val="75000"/>
                    <a:lumOff val="25000"/>
                  </a:schemeClr>
                </a:solidFill>
              </a:rPr>
              <a:t>El sistema solo puede hacer lo que se dice en el párrafo de arriba todo lo que no tenga que ver con lo que brevemente se explica en el anterior párrafo no se tiene en cuenta en el sistema.</a:t>
            </a:r>
          </a:p>
          <a:p>
            <a:r>
              <a:rPr lang="es-ES" sz="1600" dirty="0">
                <a:solidFill>
                  <a:schemeClr val="tx1">
                    <a:lumMod val="75000"/>
                    <a:lumOff val="25000"/>
                  </a:schemeClr>
                </a:solidFill>
              </a:rPr>
              <a:t>Las tecnologías que usaremos será visual Studio para poder hacer el sitio web de forma correcta mediante CSS ,HTML y </a:t>
            </a:r>
            <a:r>
              <a:rPr lang="es-ES" sz="1600" dirty="0" err="1">
                <a:solidFill>
                  <a:schemeClr val="tx1">
                    <a:lumMod val="75000"/>
                    <a:lumOff val="25000"/>
                  </a:schemeClr>
                </a:solidFill>
              </a:rPr>
              <a:t>JavaSript</a:t>
            </a:r>
            <a:r>
              <a:rPr lang="es-ES" sz="1600" dirty="0">
                <a:solidFill>
                  <a:schemeClr val="tx1">
                    <a:lumMod val="75000"/>
                    <a:lumOff val="25000"/>
                  </a:schemeClr>
                </a:solidFill>
              </a:rPr>
              <a:t> y para la base de datos con </a:t>
            </a:r>
            <a:r>
              <a:rPr lang="es-ES" sz="1600" dirty="0" err="1">
                <a:solidFill>
                  <a:schemeClr val="tx1">
                    <a:lumMod val="75000"/>
                    <a:lumOff val="25000"/>
                  </a:schemeClr>
                </a:solidFill>
              </a:rPr>
              <a:t>MySql</a:t>
            </a:r>
            <a:r>
              <a:rPr lang="es-ES" sz="1600" dirty="0">
                <a:solidFill>
                  <a:schemeClr val="tx1">
                    <a:lumMod val="75000"/>
                    <a:lumOff val="25000"/>
                  </a:schemeClr>
                </a:solidFill>
              </a:rPr>
              <a:t> que ayuda a gestionar stock, usuarios registrados y personas que se vallan a registrar al sitio web</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F71795EC-389A-33F1-47EA-1F1F056719E1}"/>
              </a:ext>
            </a:extLst>
          </p:cNvPr>
          <p:cNvPicPr>
            <a:picLocks noChangeAspect="1"/>
          </p:cNvPicPr>
          <p:nvPr/>
        </p:nvPicPr>
        <p:blipFill>
          <a:blip r:embed="rId3"/>
          <a:stretch>
            <a:fillRect/>
          </a:stretch>
        </p:blipFill>
        <p:spPr>
          <a:xfrm>
            <a:off x="7598945" y="3531885"/>
            <a:ext cx="1424407" cy="1424407"/>
          </a:xfrm>
          <a:prstGeom prst="rect">
            <a:avLst/>
          </a:prstGeom>
        </p:spPr>
      </p:pic>
    </p:spTree>
    <p:extLst>
      <p:ext uri="{BB962C8B-B14F-4D97-AF65-F5344CB8AC3E}">
        <p14:creationId xmlns:p14="http://schemas.microsoft.com/office/powerpoint/2010/main" val="364966841"/>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531</Words>
  <Application>Microsoft Office PowerPoint</Application>
  <PresentationFormat>Presentación en pantalla (16:9)</PresentationFormat>
  <Paragraphs>47</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Calibir</vt:lpstr>
      <vt:lpstr>Calibri</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jhoan stiven restrepo peña</cp:lastModifiedBy>
  <cp:revision>122</cp:revision>
  <dcterms:created xsi:type="dcterms:W3CDTF">2019-11-27T03:16:21Z</dcterms:created>
  <dcterms:modified xsi:type="dcterms:W3CDTF">2022-09-24T03:20:38Z</dcterms:modified>
</cp:coreProperties>
</file>