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Inter SemiBold"/>
      <p:regular r:id="rId64"/>
      <p:bold r:id="rId65"/>
      <p:italic r:id="rId66"/>
      <p:boldItalic r:id="rId67"/>
    </p:embeddedFont>
    <p:embeddedFont>
      <p:font typeface="Inter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IBM Plex Mono SemiBold"/>
      <p:regular r:id="rId76"/>
      <p:bold r:id="rId77"/>
      <p:italic r:id="rId78"/>
      <p:boldItalic r:id="rId79"/>
    </p:embeddedFont>
    <p:embeddedFont>
      <p:font typeface="Helvetica Neue"/>
      <p:regular r:id="rId80"/>
      <p:bold r:id="rId81"/>
      <p:italic r:id="rId82"/>
      <p:boldItalic r:id="rId83"/>
    </p:embeddedFont>
    <p:embeddedFont>
      <p:font typeface="Inter Medium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70F777-C935-4D7F-86DC-2860FD3FB186}">
  <a:tblStyle styleId="{4B70F777-C935-4D7F-86DC-2860FD3FB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InterMedium-regular.fntdata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6.xml"/><Relationship Id="rId86" Type="http://schemas.openxmlformats.org/officeDocument/2006/relationships/font" Target="fonts/InterMedium-italic.fntdata"/><Relationship Id="rId41" Type="http://schemas.openxmlformats.org/officeDocument/2006/relationships/slide" Target="slides/slide35.xml"/><Relationship Id="rId85" Type="http://schemas.openxmlformats.org/officeDocument/2006/relationships/font" Target="fonts/InterMedium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InterMedium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regular.fntdata"/><Relationship Id="rId82" Type="http://schemas.openxmlformats.org/officeDocument/2006/relationships/font" Target="fonts/HelveticaNeue-italic.fntdata"/><Relationship Id="rId81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5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4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7.xml"/><Relationship Id="rId77" Type="http://schemas.openxmlformats.org/officeDocument/2006/relationships/font" Target="fonts/IBMPlexMonoSemiBold-bold.fntdata"/><Relationship Id="rId32" Type="http://schemas.openxmlformats.org/officeDocument/2006/relationships/slide" Target="slides/slide26.xml"/><Relationship Id="rId76" Type="http://schemas.openxmlformats.org/officeDocument/2006/relationships/font" Target="fonts/IBMPlexMonoSemiBold-regular.fntdata"/><Relationship Id="rId35" Type="http://schemas.openxmlformats.org/officeDocument/2006/relationships/slide" Target="slides/slide29.xml"/><Relationship Id="rId79" Type="http://schemas.openxmlformats.org/officeDocument/2006/relationships/font" Target="fonts/IBMPlexMonoSemiBold-boldItalic.fntdata"/><Relationship Id="rId34" Type="http://schemas.openxmlformats.org/officeDocument/2006/relationships/slide" Target="slides/slide28.xml"/><Relationship Id="rId78" Type="http://schemas.openxmlformats.org/officeDocument/2006/relationships/font" Target="fonts/IBMPlexMonoSemiBold-italic.fntdata"/><Relationship Id="rId71" Type="http://schemas.openxmlformats.org/officeDocument/2006/relationships/font" Target="fonts/Inter-boldItalic.fntdata"/><Relationship Id="rId70" Type="http://schemas.openxmlformats.org/officeDocument/2006/relationships/font" Target="fonts/Inter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InterSemiBold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InterSemiBold-italic.fntdata"/><Relationship Id="rId21" Type="http://schemas.openxmlformats.org/officeDocument/2006/relationships/slide" Target="slides/slide15.xml"/><Relationship Id="rId65" Type="http://schemas.openxmlformats.org/officeDocument/2006/relationships/font" Target="fonts/InterSemiBold-bold.fntdata"/><Relationship Id="rId24" Type="http://schemas.openxmlformats.org/officeDocument/2006/relationships/slide" Target="slides/slide18.xml"/><Relationship Id="rId68" Type="http://schemas.openxmlformats.org/officeDocument/2006/relationships/font" Target="fonts/Inter-regular.fntdata"/><Relationship Id="rId23" Type="http://schemas.openxmlformats.org/officeDocument/2006/relationships/slide" Target="slides/slide17.xml"/><Relationship Id="rId67" Type="http://schemas.openxmlformats.org/officeDocument/2006/relationships/font" Target="fonts/InterSemiBold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nter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a34e81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a34e81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870394d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870394d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c0b5df3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c0b5df3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c0b5df3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c0b5df3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c0b5df32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c0b5df32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c0b5df32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c0b5df32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c0b5df32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c0b5df32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c0b5df32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c0b5df32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c0b5df32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c0b5df32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c0b5df32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c0b5df32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c0b5df32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c0b5df32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e49b9181b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e49b9181b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c0b5df32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c0b5df32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a3dfb97c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a3dfb97c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c0b5df32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c0b5df32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a34e81c5e_0_453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g32a34e81c5e_0_453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c0b5df322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c0b5df322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2af6a99f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2af6a99f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a3dfb97c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a3dfb97c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a3dfb97c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a3dfb97c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c0b5df32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c0b5df32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c0b5df322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c0b5df322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a3dfb97c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a3dfb97c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2c0b5df32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2c0b5df32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2c0b5df322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2c0b5df322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0b5df322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2c0b5df322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c0b5df32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2c0b5df32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2c0b5df32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2c0b5df32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2c0b5df322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2c0b5df322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c0b5df322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c0b5df322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2c0b5df322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2c0b5df322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2c0b5df322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2c0b5df322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2c0b5df322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2c0b5df322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34e81c5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34e81c5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2c0b5df322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2c0b5df322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2c0b5df322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2c0b5df322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2c0b5df322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2c0b5df322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2c0b5df322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2c0b5df322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2c0b5df322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2c0b5df322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2c0b5df322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2c0b5df322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2c3ad160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2c3ad160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2a3dfb97c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32a3dfb97c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2c3ad160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2c3ad160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2c3ad1602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2c3ad1602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34e81c5e_0_365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</p:spPr>
        <p:txBody>
          <a:bodyPr anchorCtr="0" anchor="t" bIns="89450" lIns="89450" spcFirstLastPara="1" rIns="89450" wrap="square" tIns="8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2a34e81c5e_0_365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2a2c845a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2a2c845a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2c3ad1602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2c3ad1602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2a3dfb97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2a3dfb97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2a3dfb97c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2a3dfb97c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2a3dfb97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2a3dfb97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2a3dfb97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32a3dfb97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2c3ad1602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2c3ad1602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2a3dfb97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32a3dfb97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a34e81c5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a34e81c5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47d0f3b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247d0f3b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a3dfb97c2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a3dfb97c2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af6a99f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af6a99f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4782100" y="1055975"/>
            <a:ext cx="40734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Pointers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Using Pointers Effectively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Arrays, Pointer Arithmetic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 Pitfalls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Strings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Endianness,</a:t>
            </a:r>
            <a:b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Word Alignment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7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7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7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7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04-C Pointers, Arrays, and Strings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EYPGAgTKfA5YLcv9Ldl0vmcOxGZ53zV9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R23cKMb5EH5kRt7ktpvU-CiVOyOG9q8G_e0HgZE9tqI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en.wikipedia.org/wiki/Segmentation_fault" TargetMode="External"/><Relationship Id="rId4" Type="http://schemas.openxmlformats.org/officeDocument/2006/relationships/hyperlink" Target="https://en.wikipedia.org/wiki/Segmentation_fault" TargetMode="External"/><Relationship Id="rId5" Type="http://schemas.openxmlformats.org/officeDocument/2006/relationships/hyperlink" Target="https://en.wikipedia.org/wiki/Bus_error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Pointers, Arrays, and Strings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977475" y="115625"/>
            <a:ext cx="1786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Lecture PDF: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link</a:t>
            </a:r>
            <a:endParaRPr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Syntax</a:t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503850" y="1652650"/>
            <a:ext cx="328200" cy="30108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832050" y="1652650"/>
            <a:ext cx="4973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printf("p points to %d\n", 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*p);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5;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832050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443400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65675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4384454" y="1652650"/>
            <a:ext cx="463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Tells compiler that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variable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b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address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of an int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3008875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620225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2542500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Syntax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503850" y="1652650"/>
            <a:ext cx="328200" cy="30108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32050" y="1652650"/>
            <a:ext cx="4973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printf("p points to %d\n",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5;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32050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43400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365675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385000" y="1652650"/>
            <a:ext cx="463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that variable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b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an int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Tells compiler to assign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address of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address operator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008875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2620225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542500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2008325" y="1040533"/>
            <a:ext cx="1135300" cy="221475"/>
          </a:xfrm>
          <a:custGeom>
            <a:rect b="b" l="l" r="r" t="t"/>
            <a:pathLst>
              <a:path extrusionOk="0" h="8859" w="45412">
                <a:moveTo>
                  <a:pt x="0" y="8860"/>
                </a:moveTo>
                <a:cubicBezTo>
                  <a:pt x="3403" y="7393"/>
                  <a:pt x="12849" y="294"/>
                  <a:pt x="20418" y="59"/>
                </a:cubicBezTo>
                <a:cubicBezTo>
                  <a:pt x="27987" y="-176"/>
                  <a:pt x="41246" y="6220"/>
                  <a:pt x="45412" y="745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Google Shape;247;p19"/>
          <p:cNvSpPr/>
          <p:nvPr/>
        </p:nvSpPr>
        <p:spPr>
          <a:xfrm rot="7184693">
            <a:off x="3112940" y="1197167"/>
            <a:ext cx="74979" cy="97716"/>
          </a:xfrm>
          <a:prstGeom prst="triangle">
            <a:avLst>
              <a:gd fmla="val 50000" name="adj"/>
            </a:avLst>
          </a:prstGeom>
          <a:solidFill>
            <a:srgbClr val="FDB515"/>
          </a:solidFill>
          <a:ln cap="flat" cmpd="sng" w="9525">
            <a:solidFill>
              <a:srgbClr val="FDB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Syntax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503850" y="1652650"/>
            <a:ext cx="328200" cy="30108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832050" y="1652650"/>
            <a:ext cx="4973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printf("p points to %d\n",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5;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832050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43400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365675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389127" y="1652650"/>
            <a:ext cx="4639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that variable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b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an int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to assign 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</a:t>
            </a:r>
            <a:r>
              <a:rPr b="1"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operator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Gets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value pointed</a:t>
            </a: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to by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dereference operator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3008875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2620225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542500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008325" y="1040533"/>
            <a:ext cx="1135300" cy="221475"/>
          </a:xfrm>
          <a:custGeom>
            <a:rect b="b" l="l" r="r" t="t"/>
            <a:pathLst>
              <a:path extrusionOk="0" h="8859" w="45412">
                <a:moveTo>
                  <a:pt x="0" y="8860"/>
                </a:moveTo>
                <a:cubicBezTo>
                  <a:pt x="3403" y="7393"/>
                  <a:pt x="12849" y="294"/>
                  <a:pt x="20418" y="59"/>
                </a:cubicBezTo>
                <a:cubicBezTo>
                  <a:pt x="27987" y="-176"/>
                  <a:pt x="41246" y="6220"/>
                  <a:pt x="45412" y="745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0"/>
          <p:cNvSpPr/>
          <p:nvPr/>
        </p:nvSpPr>
        <p:spPr>
          <a:xfrm rot="7184693">
            <a:off x="3112940" y="1197167"/>
            <a:ext cx="74979" cy="9771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Syntax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03850" y="1652650"/>
            <a:ext cx="328200" cy="30108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832050" y="1652650"/>
            <a:ext cx="4973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printf("p points to %d\n",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5;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832050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443400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365675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4380327" y="1652650"/>
            <a:ext cx="4639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that variable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b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an int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to assign 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</a:t>
            </a:r>
            <a:r>
              <a:rPr b="1"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operator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Gets value pointed to by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dereference operator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Changes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value pointed to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by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Use deref operator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on left of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008875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620225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2542500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2008325" y="1040533"/>
            <a:ext cx="1135300" cy="221475"/>
          </a:xfrm>
          <a:custGeom>
            <a:rect b="b" l="l" r="r" t="t"/>
            <a:pathLst>
              <a:path extrusionOk="0" h="8859" w="45412">
                <a:moveTo>
                  <a:pt x="0" y="8860"/>
                </a:moveTo>
                <a:cubicBezTo>
                  <a:pt x="3403" y="7393"/>
                  <a:pt x="12849" y="294"/>
                  <a:pt x="20418" y="59"/>
                </a:cubicBezTo>
                <a:cubicBezTo>
                  <a:pt x="27987" y="-176"/>
                  <a:pt x="41246" y="6220"/>
                  <a:pt x="45412" y="745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21"/>
          <p:cNvSpPr/>
          <p:nvPr/>
        </p:nvSpPr>
        <p:spPr>
          <a:xfrm rot="7184693">
            <a:off x="3112940" y="1197167"/>
            <a:ext cx="74979" cy="9771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Syntax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503850" y="1652650"/>
            <a:ext cx="328200" cy="30108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832050" y="1652650"/>
            <a:ext cx="4973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printf("p points to %d\n",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5;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832050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443400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365675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4385000" y="1652650"/>
            <a:ext cx="4639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endParaRPr b="1"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that variable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b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an int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Tells compiler to assign 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of </a:t>
            </a:r>
            <a:r>
              <a:rPr b="1"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address operator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Gets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value pointed to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by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: “</a:t>
            </a:r>
            <a:r>
              <a:rPr b="1"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dereference operator</a:t>
            </a:r>
            <a:r>
              <a:rPr lang="en" sz="16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” in this context</a:t>
            </a:r>
            <a:endParaRPr sz="16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Changes </a:t>
            </a: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value pointed to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by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Use deref operator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6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on left of 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4609100" y="673775"/>
            <a:ext cx="4191600" cy="83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“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” is used in two ways: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Declaration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(L1): Indicate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is a pointer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Dereference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(L4,L5): Value pointed to by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3008875" y="1083675"/>
            <a:ext cx="13023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2620225" y="99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2542500" y="673775"/>
            <a:ext cx="8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2008325" y="1040533"/>
            <a:ext cx="1135300" cy="221475"/>
          </a:xfrm>
          <a:custGeom>
            <a:rect b="b" l="l" r="r" t="t"/>
            <a:pathLst>
              <a:path extrusionOk="0" h="8859" w="45412">
                <a:moveTo>
                  <a:pt x="0" y="8860"/>
                </a:moveTo>
                <a:cubicBezTo>
                  <a:pt x="3403" y="7393"/>
                  <a:pt x="12849" y="294"/>
                  <a:pt x="20418" y="59"/>
                </a:cubicBezTo>
                <a:cubicBezTo>
                  <a:pt x="27987" y="-176"/>
                  <a:pt x="41246" y="6220"/>
                  <a:pt x="45412" y="745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22"/>
          <p:cNvSpPr/>
          <p:nvPr/>
        </p:nvSpPr>
        <p:spPr>
          <a:xfrm rot="7184693">
            <a:off x="3112940" y="1197167"/>
            <a:ext cx="74979" cy="9771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/>
        </p:nvSpPr>
        <p:spPr>
          <a:xfrm>
            <a:off x="213425" y="1913150"/>
            <a:ext cx="42174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Changing the function’s copy cannot change the original.</a:t>
            </a:r>
            <a:endParaRPr b="1"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addOne (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x)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x = x + 1;</a:t>
            </a:r>
            <a:b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y = 3;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addOne(y);</a:t>
            </a:r>
            <a:endParaRPr sz="1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Useful When Passing Parameters</a:t>
            </a:r>
            <a:endParaRPr/>
          </a:p>
        </p:txBody>
      </p:sp>
      <p:cxnSp>
        <p:nvCxnSpPr>
          <p:cNvPr id="303" name="Google Shape;303;p23"/>
          <p:cNvCxnSpPr/>
          <p:nvPr/>
        </p:nvCxnSpPr>
        <p:spPr>
          <a:xfrm>
            <a:off x="4572000" y="2181775"/>
            <a:ext cx="0" cy="25137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" name="Google Shape;304;p23"/>
          <p:cNvGrpSpPr/>
          <p:nvPr/>
        </p:nvGrpSpPr>
        <p:grpSpPr>
          <a:xfrm>
            <a:off x="2921650" y="3841275"/>
            <a:ext cx="1509250" cy="461700"/>
            <a:chOff x="2921650" y="3841275"/>
            <a:chExt cx="1509250" cy="461700"/>
          </a:xfrm>
        </p:grpSpPr>
        <p:sp>
          <p:nvSpPr>
            <p:cNvPr id="305" name="Google Shape;305;p23"/>
            <p:cNvSpPr txBox="1"/>
            <p:nvPr/>
          </p:nvSpPr>
          <p:spPr>
            <a:xfrm>
              <a:off x="3285500" y="3887475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3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2921650" y="3841275"/>
              <a:ext cx="44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311700" y="745572"/>
            <a:ext cx="85206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</a:t>
            </a:r>
            <a:r>
              <a:rPr b="1" lang="en">
                <a:solidFill>
                  <a:schemeClr val="dk2"/>
                </a:solidFill>
              </a:rPr>
              <a:t>pass-by-value</a:t>
            </a:r>
            <a:r>
              <a:rPr lang="en"/>
              <a:t>: A function parameter gets assigned </a:t>
            </a:r>
            <a:r>
              <a:rPr b="1" lang="en">
                <a:solidFill>
                  <a:schemeClr val="dk2"/>
                </a:solidFill>
              </a:rPr>
              <a:t>a copy of the argument value</a:t>
            </a:r>
            <a:r>
              <a:rPr lang="en"/>
              <a:t>.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2259550" y="3162500"/>
            <a:ext cx="2171350" cy="1689650"/>
            <a:chOff x="2259550" y="3162500"/>
            <a:chExt cx="2171350" cy="1689650"/>
          </a:xfrm>
        </p:grpSpPr>
        <p:sp>
          <p:nvSpPr>
            <p:cNvPr id="309" name="Google Shape;309;p23"/>
            <p:cNvSpPr txBox="1"/>
            <p:nvPr/>
          </p:nvSpPr>
          <p:spPr>
            <a:xfrm>
              <a:off x="2259550" y="4390450"/>
              <a:ext cx="201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⚠️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b="1"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 is still </a:t>
              </a:r>
              <a:r>
                <a:rPr b="1"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…</a:t>
              </a:r>
              <a:endParaRPr b="1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3285500" y="3162500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</a:t>
              </a:r>
              <a:r>
                <a:rPr lang="en" sz="18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2921650" y="3116300"/>
            <a:ext cx="1509250" cy="461700"/>
            <a:chOff x="2921650" y="3116300"/>
            <a:chExt cx="1509250" cy="461700"/>
          </a:xfrm>
        </p:grpSpPr>
        <p:sp>
          <p:nvSpPr>
            <p:cNvPr id="312" name="Google Shape;312;p23"/>
            <p:cNvSpPr txBox="1"/>
            <p:nvPr/>
          </p:nvSpPr>
          <p:spPr>
            <a:xfrm>
              <a:off x="3285500" y="3162500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3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2921650" y="3116300"/>
              <a:ext cx="44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/>
        </p:nvSpPr>
        <p:spPr>
          <a:xfrm>
            <a:off x="4713100" y="2653230"/>
            <a:ext cx="411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addOne (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+ 1;</a:t>
            </a:r>
            <a:b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y = 3;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addOne(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&amp;y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4713100" y="1913150"/>
            <a:ext cx="421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get a function to change a value, 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pass in a pointer</a:t>
            </a: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0" name="Google Shape;320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Useful When Passing Parameters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213425" y="1913150"/>
            <a:ext cx="42174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Changing the function’s copy cannot change the original.</a:t>
            </a:r>
            <a:endParaRPr b="1" sz="20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addOne (int x)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x = x + 1;</a:t>
            </a:r>
            <a:b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y = 3;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addOne(y);</a:t>
            </a:r>
            <a:endParaRPr sz="18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3285500" y="3162500"/>
            <a:ext cx="11454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 strike="sng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4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2921650" y="3116300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3285500" y="3887475"/>
            <a:ext cx="11454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3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2921650" y="384127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2259550" y="4390450"/>
            <a:ext cx="20109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⚠️</a:t>
            </a:r>
            <a:r>
              <a:rPr b="1" lang="en" sz="18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b="1" lang="en" sz="18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 is still </a:t>
            </a:r>
            <a:r>
              <a:rPr b="1"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1" lang="en" sz="1800">
                <a:solidFill>
                  <a:srgbClr val="9E9E9E"/>
                </a:solidFill>
                <a:latin typeface="Inter"/>
                <a:ea typeface="Inter"/>
                <a:cs typeface="Inter"/>
                <a:sym typeface="Inter"/>
              </a:rPr>
              <a:t>…</a:t>
            </a:r>
            <a:endParaRPr b="1" sz="1800">
              <a:solidFill>
                <a:srgbClr val="9E9E9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27" name="Google Shape;327;p24"/>
          <p:cNvCxnSpPr/>
          <p:nvPr/>
        </p:nvCxnSpPr>
        <p:spPr>
          <a:xfrm>
            <a:off x="4572000" y="2181775"/>
            <a:ext cx="0" cy="25137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24"/>
          <p:cNvGrpSpPr/>
          <p:nvPr/>
        </p:nvGrpSpPr>
        <p:grpSpPr>
          <a:xfrm>
            <a:off x="7421250" y="3578000"/>
            <a:ext cx="1665000" cy="771175"/>
            <a:chOff x="7421250" y="3578000"/>
            <a:chExt cx="1665000" cy="771175"/>
          </a:xfrm>
        </p:grpSpPr>
        <p:sp>
          <p:nvSpPr>
            <p:cNvPr id="329" name="Google Shape;329;p24"/>
            <p:cNvSpPr txBox="1"/>
            <p:nvPr/>
          </p:nvSpPr>
          <p:spPr>
            <a:xfrm>
              <a:off x="7785100" y="3933675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3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0" name="Google Shape;330;p24"/>
            <p:cNvSpPr txBox="1"/>
            <p:nvPr/>
          </p:nvSpPr>
          <p:spPr>
            <a:xfrm>
              <a:off x="7421250" y="3887475"/>
              <a:ext cx="44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7421250" y="3578000"/>
              <a:ext cx="166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7421250" y="3162500"/>
            <a:ext cx="1509250" cy="739225"/>
            <a:chOff x="7421250" y="3162500"/>
            <a:chExt cx="1509250" cy="739225"/>
          </a:xfrm>
        </p:grpSpPr>
        <p:sp>
          <p:nvSpPr>
            <p:cNvPr id="333" name="Google Shape;333;p24"/>
            <p:cNvSpPr txBox="1"/>
            <p:nvPr/>
          </p:nvSpPr>
          <p:spPr>
            <a:xfrm>
              <a:off x="7785100" y="3208700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7421250" y="3162500"/>
              <a:ext cx="44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780525" y="3399025"/>
              <a:ext cx="590900" cy="502700"/>
            </a:xfrm>
            <a:custGeom>
              <a:rect b="b" l="l" r="r" t="t"/>
              <a:pathLst>
                <a:path extrusionOk="0" h="20108" w="23636">
                  <a:moveTo>
                    <a:pt x="23636" y="0"/>
                  </a:moveTo>
                  <a:cubicBezTo>
                    <a:pt x="20461" y="1529"/>
                    <a:pt x="8525" y="5821"/>
                    <a:pt x="4586" y="9172"/>
                  </a:cubicBezTo>
                  <a:cubicBezTo>
                    <a:pt x="647" y="12523"/>
                    <a:pt x="764" y="18285"/>
                    <a:pt x="0" y="2010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36" name="Google Shape;336;p24"/>
          <p:cNvSpPr/>
          <p:nvPr/>
        </p:nvSpPr>
        <p:spPr>
          <a:xfrm rot="-10178021">
            <a:off x="7740642" y="3847229"/>
            <a:ext cx="75025" cy="97913"/>
          </a:xfrm>
          <a:prstGeom prst="triangle">
            <a:avLst>
              <a:gd fmla="val 50000" name="adj"/>
            </a:avLst>
          </a:prstGeom>
          <a:solidFill>
            <a:srgbClr val="FDB515"/>
          </a:solidFill>
          <a:ln cap="flat" cmpd="sng" w="9525">
            <a:solidFill>
              <a:srgbClr val="FDB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950" y="4470400"/>
            <a:ext cx="251325" cy="2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311700" y="745572"/>
            <a:ext cx="85206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</a:t>
            </a:r>
            <a:r>
              <a:rPr b="1" lang="en">
                <a:solidFill>
                  <a:schemeClr val="dk2"/>
                </a:solidFill>
              </a:rPr>
              <a:t>pass-by-value</a:t>
            </a:r>
            <a:r>
              <a:rPr lang="en"/>
              <a:t>: A function parameter gets assigned </a:t>
            </a:r>
            <a:r>
              <a:rPr b="1" lang="en">
                <a:solidFill>
                  <a:schemeClr val="dk2"/>
                </a:solidFill>
              </a:rPr>
              <a:t>a copy of the argument value</a:t>
            </a:r>
            <a:r>
              <a:rPr lang="en"/>
              <a:t>.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339" name="Google Shape;339;p24"/>
          <p:cNvGrpSpPr/>
          <p:nvPr/>
        </p:nvGrpSpPr>
        <p:grpSpPr>
          <a:xfrm>
            <a:off x="6698200" y="3933675"/>
            <a:ext cx="2232300" cy="918475"/>
            <a:chOff x="6698200" y="3933675"/>
            <a:chExt cx="2232300" cy="918475"/>
          </a:xfrm>
        </p:grpSpPr>
        <p:sp>
          <p:nvSpPr>
            <p:cNvPr id="340" name="Google Shape;340;p24"/>
            <p:cNvSpPr txBox="1"/>
            <p:nvPr/>
          </p:nvSpPr>
          <p:spPr>
            <a:xfrm>
              <a:off x="6698200" y="4390450"/>
              <a:ext cx="201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✅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 is now </a:t>
              </a:r>
              <a:r>
                <a:rPr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b="1" lang="en" sz="1800">
                  <a:solidFill>
                    <a:schemeClr val="accent2"/>
                  </a:solidFill>
                  <a:latin typeface="Inter"/>
                  <a:ea typeface="Inter"/>
                  <a:cs typeface="Inter"/>
                  <a:sym typeface="Inter"/>
                </a:rPr>
                <a:t>!</a:t>
              </a:r>
              <a:endParaRPr b="1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7785100" y="3933675"/>
              <a:ext cx="11454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</a:t>
              </a:r>
              <a:r>
                <a:rPr lang="en" sz="1800" strike="sng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8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endParaRPr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311700" y="745571"/>
            <a:ext cx="85206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pass a large struct or array to a function, it’s </a:t>
            </a:r>
            <a:r>
              <a:rPr b="1" lang="en">
                <a:solidFill>
                  <a:schemeClr val="dk2"/>
                </a:solidFill>
              </a:rPr>
              <a:t>easier/faster/etc. </a:t>
            </a:r>
            <a:r>
              <a:rPr lang="en"/>
              <a:t>to pass a pointer.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Otherwise, we’d need to copy a huge amount of data!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 the time C was invented (early 1970s), compilers didn’t produce efficient code, so C was designed to give human programmer more flexibility.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Nowadays, computers are 100,000x faster; compilers are also way, way, way better.</a:t>
            </a:r>
            <a:endParaRPr/>
          </a:p>
        </p:txBody>
      </p:sp>
      <p:sp>
        <p:nvSpPr>
          <p:cNvPr id="347" name="Google Shape;347;p2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in C … The </a:t>
            </a:r>
            <a:r>
              <a:rPr lang="en" u="sng">
                <a:solidFill>
                  <a:schemeClr val="accent3"/>
                </a:solidFill>
              </a:rPr>
              <a:t>Good</a:t>
            </a:r>
            <a:r>
              <a:rPr lang="en"/>
              <a:t>, the Bad, and the Ugly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311700" y="3085803"/>
            <a:ext cx="85206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Still used for low-level system code, as well as implementation of “pass-by-reference” object paradigms in other languages.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general, pointers allow cleaner, more compact code.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⚠️ So, what are the drawbacks?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Pointers are probably the single largest source of bugs in C.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Be careful!</a:t>
            </a:r>
            <a:endParaRPr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>
                <a:solidFill>
                  <a:schemeClr val="accent1"/>
                </a:solidFill>
              </a:rPr>
              <a:t>Most problematic with dynamic memory management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>
                <a:solidFill>
                  <a:schemeClr val="accent1"/>
                </a:solidFill>
              </a:rPr>
              <a:t>Dangling references and memory leaks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4" name="Google Shape;354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in C … The Good, </a:t>
            </a:r>
            <a:r>
              <a:rPr lang="en" u="sng">
                <a:solidFill>
                  <a:schemeClr val="accent2"/>
                </a:solidFill>
              </a:rPr>
              <a:t>the Bad, and the Ugly</a:t>
            </a:r>
            <a:endParaRPr u="sng">
              <a:solidFill>
                <a:schemeClr val="accent2"/>
              </a:solidFill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7316675" y="1883550"/>
            <a:ext cx="109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(more later)</a:t>
            </a:r>
            <a:endParaRPr sz="13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7224150" y="1764800"/>
            <a:ext cx="136200" cy="572700"/>
          </a:xfrm>
          <a:prstGeom prst="rightBrace">
            <a:avLst>
              <a:gd fmla="val 50000" name="adj1"/>
              <a:gd fmla="val 6912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311700" y="745570"/>
            <a:ext cx="8520600" cy="23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Declaring a pointer just allocates space to hold the pointer.	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does not allocate something to be pointed to!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Recall: Local variables in C </a:t>
            </a:r>
            <a:r>
              <a:rPr b="1" lang="en">
                <a:solidFill>
                  <a:schemeClr val="dk2"/>
                </a:solidFill>
              </a:rPr>
              <a:t>are not initialized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They may contain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does the following code do?</a:t>
            </a:r>
            <a:endParaRPr/>
          </a:p>
        </p:txBody>
      </p:sp>
      <p:sp>
        <p:nvSpPr>
          <p:cNvPr id="362" name="Google Shape;362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 Bug: Garbage Addresses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2945625" y="3103700"/>
            <a:ext cx="198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f()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*ptr;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*ptr = 5;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64" name="Google Shape;364;p27"/>
          <p:cNvGrpSpPr/>
          <p:nvPr/>
        </p:nvGrpSpPr>
        <p:grpSpPr>
          <a:xfrm>
            <a:off x="5986400" y="3830275"/>
            <a:ext cx="2136900" cy="738600"/>
            <a:chOff x="5986400" y="3830275"/>
            <a:chExt cx="2136900" cy="738600"/>
          </a:xfrm>
        </p:grpSpPr>
        <p:sp>
          <p:nvSpPr>
            <p:cNvPr id="365" name="Google Shape;365;p27"/>
            <p:cNvSpPr txBox="1"/>
            <p:nvPr/>
          </p:nvSpPr>
          <p:spPr>
            <a:xfrm>
              <a:off x="5986400" y="3830275"/>
              <a:ext cx="21369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????????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5986400" y="4199575"/>
              <a:ext cx="213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7" name="Google Shape;367;p27"/>
          <p:cNvGrpSpPr/>
          <p:nvPr/>
        </p:nvGrpSpPr>
        <p:grpSpPr>
          <a:xfrm>
            <a:off x="7000700" y="2602850"/>
            <a:ext cx="1166875" cy="1362009"/>
            <a:chOff x="7000700" y="2602850"/>
            <a:chExt cx="1166875" cy="1362009"/>
          </a:xfrm>
        </p:grpSpPr>
        <p:grpSp>
          <p:nvGrpSpPr>
            <p:cNvPr id="368" name="Google Shape;368;p27"/>
            <p:cNvGrpSpPr/>
            <p:nvPr/>
          </p:nvGrpSpPr>
          <p:grpSpPr>
            <a:xfrm>
              <a:off x="7000700" y="2602850"/>
              <a:ext cx="1166875" cy="1362009"/>
              <a:chOff x="7000700" y="2602850"/>
              <a:chExt cx="1166875" cy="1362009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7000700" y="3047300"/>
                <a:ext cx="713494" cy="917559"/>
              </a:xfrm>
              <a:custGeom>
                <a:rect b="b" l="l" r="r" t="t"/>
                <a:pathLst>
                  <a:path extrusionOk="0" h="35727" w="28260">
                    <a:moveTo>
                      <a:pt x="2163" y="35727"/>
                    </a:moveTo>
                    <a:cubicBezTo>
                      <a:pt x="2163" y="28279"/>
                      <a:pt x="-3197" y="17528"/>
                      <a:pt x="3001" y="13398"/>
                    </a:cubicBezTo>
                    <a:cubicBezTo>
                      <a:pt x="5831" y="11512"/>
                      <a:pt x="10890" y="10333"/>
                      <a:pt x="13188" y="12840"/>
                    </a:cubicBezTo>
                    <a:cubicBezTo>
                      <a:pt x="15234" y="15073"/>
                      <a:pt x="14130" y="23297"/>
                      <a:pt x="11514" y="21771"/>
                    </a:cubicBezTo>
                    <a:cubicBezTo>
                      <a:pt x="9383" y="20528"/>
                      <a:pt x="9974" y="16042"/>
                      <a:pt x="11793" y="14375"/>
                    </a:cubicBezTo>
                    <a:cubicBezTo>
                      <a:pt x="13482" y="12827"/>
                      <a:pt x="17178" y="10963"/>
                      <a:pt x="18492" y="12840"/>
                    </a:cubicBezTo>
                    <a:cubicBezTo>
                      <a:pt x="18787" y="13261"/>
                      <a:pt x="18866" y="14375"/>
                      <a:pt x="18352" y="14375"/>
                    </a:cubicBezTo>
                    <a:cubicBezTo>
                      <a:pt x="16645" y="14375"/>
                      <a:pt x="19172" y="11040"/>
                      <a:pt x="19887" y="9490"/>
                    </a:cubicBezTo>
                    <a:cubicBezTo>
                      <a:pt x="21655" y="5659"/>
                      <a:pt x="26090" y="3617"/>
                      <a:pt x="28261" y="0"/>
                    </a:cubicBez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70" name="Google Shape;370;p27"/>
              <p:cNvSpPr txBox="1"/>
              <p:nvPr/>
            </p:nvSpPr>
            <p:spPr>
              <a:xfrm>
                <a:off x="7261275" y="2602850"/>
                <a:ext cx="906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371" name="Google Shape;371;p27"/>
            <p:cNvSpPr/>
            <p:nvPr/>
          </p:nvSpPr>
          <p:spPr>
            <a:xfrm rot="497545">
              <a:off x="7676971" y="2961734"/>
              <a:ext cx="74883" cy="97920"/>
            </a:xfrm>
            <a:prstGeom prst="triangle">
              <a:avLst>
                <a:gd fmla="val 50000" name="adj"/>
              </a:avLst>
            </a:prstGeom>
            <a:solidFill>
              <a:srgbClr val="FDB515"/>
            </a:solidFill>
            <a:ln cap="flat" cmpd="sng" w="9525">
              <a:solidFill>
                <a:srgbClr val="FDB5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More C 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307075" y="3343700"/>
            <a:ext cx="3540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Full slides for reference in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L03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Pointers Effectively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28"/>
          <p:cNvSpPr txBox="1"/>
          <p:nvPr>
            <p:ph idx="12" type="sldNum"/>
          </p:nvPr>
        </p:nvSpPr>
        <p:spPr>
          <a:xfrm>
            <a:off x="2387101" y="4781138"/>
            <a:ext cx="436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02-C-Pointers, Arrays, and Strings</a:t>
            </a:r>
            <a:r>
              <a:rPr lang="en">
                <a:solidFill>
                  <a:srgbClr val="F2F2F2"/>
                </a:solidFill>
              </a:rPr>
              <a:t> (</a:t>
            </a:r>
            <a:fld id="{00000000-1234-1234-1234-123412341234}" type="slidenum">
              <a:rPr lang="en">
                <a:solidFill>
                  <a:srgbClr val="F2F2F2"/>
                </a:solidFill>
              </a:rPr>
              <a:t>‹#›</a:t>
            </a:fld>
            <a:r>
              <a:rPr lang="en">
                <a:solidFill>
                  <a:srgbClr val="F2F2F2"/>
                </a:solidFill>
              </a:rPr>
              <a:t>)</a:t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311700" y="745575"/>
            <a:ext cx="5247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Pointers are used to point to a variable of a particular data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Normally a pointer can only point to one type. </a:t>
            </a:r>
            <a:endParaRPr/>
          </a:p>
        </p:txBody>
      </p:sp>
      <p:sp>
        <p:nvSpPr>
          <p:cNvPr id="383" name="Google Shape;383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Different Data Types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6262400" y="771475"/>
            <a:ext cx="2874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*xptr;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*str;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llist *foo_ptr;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311700" y="2124475"/>
            <a:ext cx="84189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(more later, but)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 *</a:t>
            </a:r>
            <a:r>
              <a:rPr lang="en"/>
              <a:t> is a type that can point to anything (</a:t>
            </a:r>
            <a:r>
              <a:rPr b="1" lang="en">
                <a:solidFill>
                  <a:schemeClr val="dk2"/>
                </a:solidFill>
              </a:rPr>
              <a:t>generic pointer</a:t>
            </a:r>
            <a:r>
              <a:rPr lang="en"/>
              <a:t>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sparingly to help avoid program bugs… and security issues…and more…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even have pointers to functions…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(*fn) (void *, void *) = &amp;foo;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fn is a function that accepts two void * pointers and returns an int and is initially pointing to the function foo.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(*fn)(x, y);</a:t>
            </a:r>
            <a:r>
              <a:rPr lang="en"/>
              <a:t> will then call the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pointers...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311700" y="74556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pointer of all 0s is special.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The </a:t>
            </a:r>
            <a:r>
              <a:rPr b="1" lang="en">
                <a:solidFill>
                  <a:schemeClr val="dk2"/>
                </a:solidFill>
              </a:rPr>
              <a:t>NULL</a:t>
            </a:r>
            <a:r>
              <a:rPr lang="en">
                <a:solidFill>
                  <a:schemeClr val="accent3"/>
                </a:solidFill>
              </a:rPr>
              <a:t> pointer, like in Java, Python, etc...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6589550" y="1525925"/>
            <a:ext cx="2027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0x00000000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6200900" y="1433525"/>
            <a:ext cx="4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6589550" y="1152475"/>
            <a:ext cx="202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*p =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311700" y="2167375"/>
            <a:ext cx="8520600" cy="23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write to or read from a null pointer, your program should </a:t>
            </a:r>
            <a:r>
              <a:rPr b="1" lang="en">
                <a:solidFill>
                  <a:schemeClr val="accent2"/>
                </a:solidFill>
              </a:rPr>
              <a:t>crash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</a:t>
            </a:r>
            <a:r>
              <a:rPr b="1" lang="en">
                <a:solidFill>
                  <a:schemeClr val="dk2"/>
                </a:solidFill>
              </a:rPr>
              <a:t>0 is false</a:t>
            </a:r>
            <a:r>
              <a:rPr lang="en">
                <a:solidFill>
                  <a:schemeClr val="dk1"/>
                </a:solidFill>
              </a:rPr>
              <a:t>, its very easy to do tests for null: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ource Code Pro"/>
              <a:buChar char="●"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if(!p) {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p is a null pointer */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Source Code Pro"/>
              <a:buChar char="●"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if(q) {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q is not a null pointer */</a:t>
            </a: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311700" y="745566"/>
            <a:ext cx="8520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35666" lvl="0" marL="2570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typedef</a:t>
            </a:r>
            <a:r>
              <a:rPr lang="en" sz="1800"/>
              <a:t> allows you to define new types.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n" sz="14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sz="1400"/>
          </a:p>
          <a:p>
            <a:pPr indent="-235666" lvl="0" marL="257097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 sz="1800"/>
              <a:t>s are structured groups of variables, e.g., </a:t>
            </a:r>
            <a:endParaRPr sz="1400">
              <a:solidFill>
                <a:srgbClr val="D0940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Google Shape;401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Typing: Typedefs and Structs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5869076" y="2911324"/>
            <a:ext cx="291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91425" spcFirstLastPara="1" rIns="9142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notation: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x.y = 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4780075" y="4043375"/>
            <a:ext cx="3373200" cy="8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Structs are not objects!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dot (.) </a:t>
            </a: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operator is </a:t>
            </a: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not</a:t>
            </a: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 method call! 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(more later)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6426123" y="3362200"/>
            <a:ext cx="7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213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05" name="Google Shape;405;p31"/>
          <p:cNvGrpSpPr/>
          <p:nvPr/>
        </p:nvGrpSpPr>
        <p:grpSpPr>
          <a:xfrm>
            <a:off x="4378562" y="3302845"/>
            <a:ext cx="4612955" cy="488100"/>
            <a:chOff x="4835677" y="3105150"/>
            <a:chExt cx="4155815" cy="488100"/>
          </a:xfrm>
        </p:grpSpPr>
        <p:sp>
          <p:nvSpPr>
            <p:cNvPr id="406" name="Google Shape;406;p31"/>
            <p:cNvSpPr txBox="1"/>
            <p:nvPr/>
          </p:nvSpPr>
          <p:spPr>
            <a:xfrm>
              <a:off x="4835677" y="3164562"/>
              <a:ext cx="83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song1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667624" y="3105150"/>
              <a:ext cx="1664100" cy="488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length_in</a:t>
              </a:r>
              <a:b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_seconds</a:t>
              </a:r>
              <a:endParaRPr sz="20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7327392" y="3105150"/>
              <a:ext cx="1664100" cy="488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year_</a:t>
              </a:r>
              <a:b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recorded</a:t>
              </a:r>
              <a:endParaRPr sz="20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09" name="Google Shape;409;p31"/>
          <p:cNvSpPr txBox="1"/>
          <p:nvPr/>
        </p:nvSpPr>
        <p:spPr>
          <a:xfrm>
            <a:off x="8030525" y="3362200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1994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10" name="Google Shape;410;p31"/>
          <p:cNvGrpSpPr/>
          <p:nvPr/>
        </p:nvGrpSpPr>
        <p:grpSpPr>
          <a:xfrm>
            <a:off x="4180208" y="1840030"/>
            <a:ext cx="4329913" cy="971100"/>
            <a:chOff x="4637408" y="1840030"/>
            <a:chExt cx="4329913" cy="971100"/>
          </a:xfrm>
        </p:grpSpPr>
        <p:sp>
          <p:nvSpPr>
            <p:cNvPr id="411" name="Google Shape;411;p31"/>
            <p:cNvSpPr txBox="1"/>
            <p:nvPr/>
          </p:nvSpPr>
          <p:spPr>
            <a:xfrm>
              <a:off x="4875921" y="1942889"/>
              <a:ext cx="4091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91425" spcFirstLastPara="1" rIns="9142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SONG</a:t>
              </a: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an alias for </a:t>
              </a:r>
              <a:r>
                <a:rPr lang="en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typedef struct {int length_in_seconds; int year_recorded; }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37408" y="1840030"/>
              <a:ext cx="198300" cy="971100"/>
            </a:xfrm>
            <a:prstGeom prst="rightBrace">
              <a:avLst>
                <a:gd fmla="val 8333" name="adj1"/>
                <a:gd fmla="val 30175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87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3" name="Google Shape;413;p31"/>
          <p:cNvSpPr/>
          <p:nvPr/>
        </p:nvSpPr>
        <p:spPr>
          <a:xfrm>
            <a:off x="4180208" y="2932038"/>
            <a:ext cx="198300" cy="834300"/>
          </a:xfrm>
          <a:prstGeom prst="rightBrace">
            <a:avLst>
              <a:gd fmla="val 8333" name="adj1"/>
              <a:gd fmla="val 7472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464100" y="1687625"/>
            <a:ext cx="388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length_in_seconds;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year_recorded;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song1;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song1.length_in_seconds 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213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song1.year_recorded     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1994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song2;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song2.length_in_seconds 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248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song2.year_recorded     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1988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D0940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5927300" y="732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uint8_t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b1, b2;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6226825" y="71000"/>
            <a:ext cx="2764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[Covered W 1/29]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/>
        </p:nvSpPr>
        <p:spPr>
          <a:xfrm>
            <a:off x="3419300" y="726097"/>
            <a:ext cx="5509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dot notation */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h = coord1.x;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coord2.y = coord1.y;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311700" y="726100"/>
            <a:ext cx="28332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y;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Coord;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declarations */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 coord1, coord2;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 *ptr1, *ptr2;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instantiations 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go here… */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23" name="Google Shape;423;p32"/>
          <p:cNvCxnSpPr/>
          <p:nvPr/>
        </p:nvCxnSpPr>
        <p:spPr>
          <a:xfrm>
            <a:off x="3172400" y="1152475"/>
            <a:ext cx="0" cy="28236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Pointers</a:t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3419300" y="1846403"/>
            <a:ext cx="55092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arrow notation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deref + struct access*/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(*ptr1).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ptr1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x; 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equivalent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This compiles, but what does it do? */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ptr1 = ptr2;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3419300" y="3248879"/>
            <a:ext cx="5509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This compiles, but what does it do? */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ptr1 = ptr2;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27" name="Google Shape;427;p32"/>
          <p:cNvGrpSpPr/>
          <p:nvPr/>
        </p:nvGrpSpPr>
        <p:grpSpPr>
          <a:xfrm>
            <a:off x="4237650" y="4017713"/>
            <a:ext cx="4368925" cy="827575"/>
            <a:chOff x="4237650" y="4017713"/>
            <a:chExt cx="4368925" cy="827575"/>
          </a:xfrm>
        </p:grpSpPr>
        <p:grpSp>
          <p:nvGrpSpPr>
            <p:cNvPr id="428" name="Google Shape;428;p32"/>
            <p:cNvGrpSpPr/>
            <p:nvPr/>
          </p:nvGrpSpPr>
          <p:grpSpPr>
            <a:xfrm>
              <a:off x="4237650" y="4017713"/>
              <a:ext cx="4368925" cy="827575"/>
              <a:chOff x="4237650" y="4017713"/>
              <a:chExt cx="4368925" cy="827575"/>
            </a:xfrm>
          </p:grpSpPr>
          <p:sp>
            <p:nvSpPr>
              <p:cNvPr id="429" name="Google Shape;429;p32"/>
              <p:cNvSpPr txBox="1"/>
              <p:nvPr/>
            </p:nvSpPr>
            <p:spPr>
              <a:xfrm>
                <a:off x="4935150" y="4017725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0" name="Google Shape;430;p32"/>
              <p:cNvSpPr txBox="1"/>
              <p:nvPr/>
            </p:nvSpPr>
            <p:spPr>
              <a:xfrm>
                <a:off x="4237650" y="4017725"/>
                <a:ext cx="697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ptr1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1" name="Google Shape;431;p32"/>
              <p:cNvSpPr txBox="1"/>
              <p:nvPr/>
            </p:nvSpPr>
            <p:spPr>
              <a:xfrm>
                <a:off x="4935150" y="4475988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2" name="Google Shape;432;p32"/>
              <p:cNvSpPr txBox="1"/>
              <p:nvPr/>
            </p:nvSpPr>
            <p:spPr>
              <a:xfrm>
                <a:off x="4237650" y="4475988"/>
                <a:ext cx="697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ptr2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3" name="Google Shape;433;p32"/>
              <p:cNvSpPr txBox="1"/>
              <p:nvPr/>
            </p:nvSpPr>
            <p:spPr>
              <a:xfrm>
                <a:off x="6282313" y="4017713"/>
                <a:ext cx="977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4" name="Google Shape;434;p32"/>
              <p:cNvSpPr txBox="1"/>
              <p:nvPr/>
            </p:nvSpPr>
            <p:spPr>
              <a:xfrm>
                <a:off x="6652375" y="4373263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x 3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435" name="Google Shape;435;p32"/>
              <p:cNvSpPr txBox="1"/>
              <p:nvPr/>
            </p:nvSpPr>
            <p:spPr>
              <a:xfrm>
                <a:off x="7629475" y="4373263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y 4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36" name="Google Shape;436;p32"/>
            <p:cNvSpPr/>
            <p:nvPr/>
          </p:nvSpPr>
          <p:spPr>
            <a:xfrm>
              <a:off x="5751875" y="4447200"/>
              <a:ext cx="907600" cy="306325"/>
            </a:xfrm>
            <a:custGeom>
              <a:rect b="b" l="l" r="r" t="t"/>
              <a:pathLst>
                <a:path extrusionOk="0" h="12253" w="36304">
                  <a:moveTo>
                    <a:pt x="0" y="12253"/>
                  </a:moveTo>
                  <a:cubicBezTo>
                    <a:pt x="9028" y="3219"/>
                    <a:pt x="23532" y="0"/>
                    <a:pt x="3630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noFill/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/>
        </p:nvSpPr>
        <p:spPr>
          <a:xfrm>
            <a:off x="203075" y="1140425"/>
            <a:ext cx="41406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CHOICE A</a:t>
            </a:r>
            <a:endParaRPr sz="20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(click on this side)</a:t>
            </a:r>
            <a:endParaRPr sz="20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4848900" y="1140425"/>
            <a:ext cx="4066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CHOICE B</a:t>
            </a:r>
            <a:endParaRPr sz="20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(click on this side)</a:t>
            </a:r>
            <a:endParaRPr sz="20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>
            <a:off x="4592325" y="1140425"/>
            <a:ext cx="0" cy="348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" name="Google Shape;451;p34"/>
          <p:cNvGrpSpPr/>
          <p:nvPr/>
        </p:nvGrpSpPr>
        <p:grpSpPr>
          <a:xfrm>
            <a:off x="4698875" y="2610138"/>
            <a:ext cx="4216525" cy="827575"/>
            <a:chOff x="4237650" y="4017713"/>
            <a:chExt cx="4216525" cy="827575"/>
          </a:xfrm>
        </p:grpSpPr>
        <p:sp>
          <p:nvSpPr>
            <p:cNvPr id="452" name="Google Shape;452;p34"/>
            <p:cNvSpPr txBox="1"/>
            <p:nvPr/>
          </p:nvSpPr>
          <p:spPr>
            <a:xfrm>
              <a:off x="4935150" y="4017725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b="1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3" name="Google Shape;453;p34"/>
            <p:cNvSpPr txBox="1"/>
            <p:nvPr/>
          </p:nvSpPr>
          <p:spPr>
            <a:xfrm>
              <a:off x="4237650" y="4017725"/>
              <a:ext cx="6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ptr1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4935150" y="4475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b="1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4237650" y="4475988"/>
              <a:ext cx="6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ptr2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6129913" y="4017713"/>
              <a:ext cx="97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b="1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6499975" y="4373263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 3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7477075" y="4373263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 4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59" name="Google Shape;459;p34"/>
          <p:cNvSpPr/>
          <p:nvPr/>
        </p:nvSpPr>
        <p:spPr>
          <a:xfrm>
            <a:off x="6213100" y="3039625"/>
            <a:ext cx="907600" cy="306325"/>
          </a:xfrm>
          <a:custGeom>
            <a:rect b="b" l="l" r="r" t="t"/>
            <a:pathLst>
              <a:path extrusionOk="0" h="12253" w="36304">
                <a:moveTo>
                  <a:pt x="0" y="12253"/>
                </a:moveTo>
                <a:cubicBezTo>
                  <a:pt x="9028" y="3219"/>
                  <a:pt x="23532" y="0"/>
                  <a:pt x="36304" y="0"/>
                </a:cubicBezTo>
              </a:path>
            </a:pathLst>
          </a:cu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0" name="Google Shape;460;p34"/>
          <p:cNvSpPr txBox="1"/>
          <p:nvPr/>
        </p:nvSpPr>
        <p:spPr>
          <a:xfrm>
            <a:off x="900575" y="2610150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0x210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203075" y="2610150"/>
            <a:ext cx="6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900575" y="3068413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203075" y="3068413"/>
            <a:ext cx="6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2019138" y="2610138"/>
            <a:ext cx="97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2389200" y="296568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3366300" y="296568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1712651" y="3039624"/>
            <a:ext cx="721724" cy="306325"/>
          </a:xfrm>
          <a:custGeom>
            <a:rect b="b" l="l" r="r" t="t"/>
            <a:pathLst>
              <a:path extrusionOk="0" h="12253" w="36304">
                <a:moveTo>
                  <a:pt x="0" y="12253"/>
                </a:moveTo>
                <a:cubicBezTo>
                  <a:pt x="9028" y="3219"/>
                  <a:pt x="23532" y="0"/>
                  <a:pt x="36304" y="0"/>
                </a:cubicBezTo>
              </a:path>
            </a:pathLst>
          </a:cu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34"/>
          <p:cNvSpPr txBox="1"/>
          <p:nvPr/>
        </p:nvSpPr>
        <p:spPr>
          <a:xfrm>
            <a:off x="2019138" y="1924338"/>
            <a:ext cx="97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0x210</a:t>
            </a:r>
            <a:endParaRPr b="1" sz="18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2389200" y="227988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3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3366300" y="227988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4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1712651" y="2353824"/>
            <a:ext cx="721724" cy="306325"/>
          </a:xfrm>
          <a:custGeom>
            <a:rect b="b" l="l" r="r" t="t"/>
            <a:pathLst>
              <a:path extrusionOk="0" h="12253" w="36304">
                <a:moveTo>
                  <a:pt x="0" y="12253"/>
                </a:moveTo>
                <a:cubicBezTo>
                  <a:pt x="9028" y="3219"/>
                  <a:pt x="23532" y="0"/>
                  <a:pt x="3630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34"/>
          <p:cNvSpPr/>
          <p:nvPr/>
        </p:nvSpPr>
        <p:spPr>
          <a:xfrm>
            <a:off x="6142000" y="2466274"/>
            <a:ext cx="919650" cy="325550"/>
          </a:xfrm>
          <a:custGeom>
            <a:rect b="b" l="l" r="r" t="t"/>
            <a:pathLst>
              <a:path extrusionOk="0" h="13022" w="36786">
                <a:moveTo>
                  <a:pt x="0" y="12036"/>
                </a:moveTo>
                <a:cubicBezTo>
                  <a:pt x="0" y="8212"/>
                  <a:pt x="1047" y="2946"/>
                  <a:pt x="4598" y="1526"/>
                </a:cubicBezTo>
                <a:cubicBezTo>
                  <a:pt x="15177" y="-2704"/>
                  <a:pt x="33190" y="2211"/>
                  <a:pt x="36786" y="1302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/>
        </p:nvSpPr>
        <p:spPr>
          <a:xfrm>
            <a:off x="3419300" y="726097"/>
            <a:ext cx="5509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dot notation */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h = coord1.x;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coord2.y = coord1.y;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78" name="Google Shape;478;p35"/>
          <p:cNvGrpSpPr/>
          <p:nvPr/>
        </p:nvGrpSpPr>
        <p:grpSpPr>
          <a:xfrm>
            <a:off x="4237650" y="4017713"/>
            <a:ext cx="4368925" cy="827575"/>
            <a:chOff x="4237650" y="4017713"/>
            <a:chExt cx="4368925" cy="827575"/>
          </a:xfrm>
        </p:grpSpPr>
        <p:sp>
          <p:nvSpPr>
            <p:cNvPr id="479" name="Google Shape;479;p35"/>
            <p:cNvSpPr txBox="1"/>
            <p:nvPr/>
          </p:nvSpPr>
          <p:spPr>
            <a:xfrm>
              <a:off x="4935150" y="4017725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0" name="Google Shape;480;p35"/>
            <p:cNvSpPr txBox="1"/>
            <p:nvPr/>
          </p:nvSpPr>
          <p:spPr>
            <a:xfrm>
              <a:off x="4237650" y="4017725"/>
              <a:ext cx="6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ptr1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1" name="Google Shape;481;p35"/>
            <p:cNvSpPr txBox="1"/>
            <p:nvPr/>
          </p:nvSpPr>
          <p:spPr>
            <a:xfrm>
              <a:off x="4935150" y="4475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2" name="Google Shape;482;p35"/>
            <p:cNvSpPr txBox="1"/>
            <p:nvPr/>
          </p:nvSpPr>
          <p:spPr>
            <a:xfrm>
              <a:off x="4237650" y="4475988"/>
              <a:ext cx="6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ptr2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6282313" y="4017713"/>
              <a:ext cx="97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4" name="Google Shape;484;p35"/>
            <p:cNvSpPr txBox="1"/>
            <p:nvPr/>
          </p:nvSpPr>
          <p:spPr>
            <a:xfrm>
              <a:off x="6652375" y="4373263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 3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7629475" y="4373263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 4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86" name="Google Shape;486;p35"/>
          <p:cNvSpPr txBox="1"/>
          <p:nvPr/>
        </p:nvSpPr>
        <p:spPr>
          <a:xfrm>
            <a:off x="311700" y="726095"/>
            <a:ext cx="26835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y;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Coord;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declarations */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 coord1, coord2;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Coord *ptr1, *ptr2;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instantiations 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go here… */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87" name="Google Shape;487;p35"/>
          <p:cNvCxnSpPr/>
          <p:nvPr/>
        </p:nvCxnSpPr>
        <p:spPr>
          <a:xfrm>
            <a:off x="2943800" y="1152475"/>
            <a:ext cx="0" cy="282360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Pointers</a:t>
            </a:r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3419300" y="1846403"/>
            <a:ext cx="55092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</a:t>
            </a:r>
            <a:r>
              <a:rPr b="1"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arrow notation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deref + struct access*/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</a:t>
            </a:r>
            <a:r>
              <a:rPr b="1"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(*ptr1).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= ptr1</a:t>
            </a:r>
            <a:r>
              <a:rPr b="1"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x;  // equivalent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This compiles, but what does it do? */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ptr1 = ptr2;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3419300" y="3248879"/>
            <a:ext cx="55092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This compiles, but what does it do? */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ptr2;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5751875" y="4447200"/>
            <a:ext cx="907600" cy="306325"/>
          </a:xfrm>
          <a:custGeom>
            <a:rect b="b" l="l" r="r" t="t"/>
            <a:pathLst>
              <a:path extrusionOk="0" h="12253" w="36304">
                <a:moveTo>
                  <a:pt x="0" y="12253"/>
                </a:moveTo>
                <a:cubicBezTo>
                  <a:pt x="9028" y="3219"/>
                  <a:pt x="23532" y="0"/>
                  <a:pt x="36304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2" name="Google Shape;492;p35"/>
          <p:cNvSpPr/>
          <p:nvPr/>
        </p:nvSpPr>
        <p:spPr>
          <a:xfrm>
            <a:off x="5731425" y="3952499"/>
            <a:ext cx="919650" cy="325550"/>
          </a:xfrm>
          <a:custGeom>
            <a:rect b="b" l="l" r="r" t="t"/>
            <a:pathLst>
              <a:path extrusionOk="0" h="13022" w="36786">
                <a:moveTo>
                  <a:pt x="0" y="12036"/>
                </a:moveTo>
                <a:cubicBezTo>
                  <a:pt x="0" y="8212"/>
                  <a:pt x="1047" y="2946"/>
                  <a:pt x="4598" y="1526"/>
                </a:cubicBezTo>
                <a:cubicBezTo>
                  <a:pt x="15177" y="-2704"/>
                  <a:pt x="33190" y="2211"/>
                  <a:pt x="36786" y="1302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 array is really just a big block of memory</a:t>
            </a:r>
            <a:endParaRPr/>
          </a:p>
        </p:txBody>
      </p:sp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311700" y="745575"/>
            <a:ext cx="53607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Declaration: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arr[2];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…declares a 2-element integer array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Declaration and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arr[] = {795, 635};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declares and fills a 2-elt integer array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Accessing elements: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arr[num]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returns the num</a:t>
            </a:r>
            <a:r>
              <a:rPr baseline="30000" lang="en" sz="1800"/>
              <a:t>th</a:t>
            </a:r>
            <a:r>
              <a:rPr lang="en" sz="1800"/>
              <a:t> element.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shorthand for </a:t>
            </a:r>
            <a:r>
              <a:rPr b="1" lang="en" sz="1800">
                <a:solidFill>
                  <a:schemeClr val="dk2"/>
                </a:solidFill>
              </a:rPr>
              <a:t>pointer arithmetic</a:t>
            </a:r>
            <a:r>
              <a:rPr lang="en" sz="1800"/>
              <a:t>.</a:t>
            </a:r>
            <a:endParaRPr sz="1800"/>
          </a:p>
        </p:txBody>
      </p:sp>
      <p:sp>
        <p:nvSpPr>
          <p:cNvPr id="499" name="Google Shape;499;p36"/>
          <p:cNvSpPr txBox="1"/>
          <p:nvPr/>
        </p:nvSpPr>
        <p:spPr>
          <a:xfrm>
            <a:off x="6132175" y="90763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7109275" y="90763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6132175" y="1276950"/>
            <a:ext cx="19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6132175" y="215623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795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7109275" y="2156238"/>
            <a:ext cx="977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635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6132175" y="2525550"/>
            <a:ext cx="19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6132175" y="3527850"/>
            <a:ext cx="22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arr[0]; 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795</a:t>
            </a:r>
            <a:endParaRPr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311700" y="774475"/>
            <a:ext cx="30657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Equivalent: 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a[i] ︎⟺ *(a+i)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br>
              <a:rPr lang="en" sz="1500"/>
            </a:br>
            <a:r>
              <a:rPr lang="en" sz="1500"/>
              <a:t>pointer + 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Adds 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n*sizeof(“whatever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 is pointing to”)</a:t>
            </a:r>
            <a:r>
              <a:rPr lang="en" sz="1500">
                <a:solidFill>
                  <a:schemeClr val="accent3"/>
                </a:solidFill>
              </a:rPr>
              <a:t> to memory address.</a:t>
            </a:r>
            <a:r>
              <a:rPr lang="en" sz="1500"/>
              <a:t>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/>
              <a:t>pointer – 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" sz="1500">
                <a:solidFill>
                  <a:schemeClr val="accent3"/>
                </a:solidFill>
              </a:rPr>
              <a:t>Subtracts 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n*sizeof(“whatever pointer is pointing to”)</a:t>
            </a:r>
            <a:r>
              <a:rPr lang="en" sz="15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500">
                <a:solidFill>
                  <a:schemeClr val="accent3"/>
                </a:solidFill>
              </a:rPr>
              <a:t>from memory address.</a:t>
            </a:r>
            <a:endParaRPr sz="1500">
              <a:solidFill>
                <a:srgbClr val="9E9E9E"/>
              </a:solidFill>
            </a:endParaRPr>
          </a:p>
        </p:txBody>
      </p:sp>
      <p:sp>
        <p:nvSpPr>
          <p:cNvPr id="512" name="Google Shape;512;p37"/>
          <p:cNvSpPr txBox="1"/>
          <p:nvPr/>
        </p:nvSpPr>
        <p:spPr>
          <a:xfrm>
            <a:off x="33772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43543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37"/>
          <p:cNvSpPr txBox="1"/>
          <p:nvPr/>
        </p:nvSpPr>
        <p:spPr>
          <a:xfrm>
            <a:off x="53314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Google Shape;515;p37"/>
          <p:cNvSpPr txBox="1"/>
          <p:nvPr/>
        </p:nvSpPr>
        <p:spPr>
          <a:xfrm>
            <a:off x="63085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7285650" y="1269675"/>
            <a:ext cx="695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p37"/>
          <p:cNvSpPr txBox="1"/>
          <p:nvPr/>
        </p:nvSpPr>
        <p:spPr>
          <a:xfrm>
            <a:off x="7980750" y="1269675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Google Shape;518;p37"/>
          <p:cNvSpPr txBox="1"/>
          <p:nvPr/>
        </p:nvSpPr>
        <p:spPr>
          <a:xfrm>
            <a:off x="3909225" y="1638975"/>
            <a:ext cx="17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7980750" y="1638975"/>
            <a:ext cx="9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39092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48863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58634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0x108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6756900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0x10c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7627350" y="946575"/>
            <a:ext cx="11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0x120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3682050" y="2048400"/>
            <a:ext cx="36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32-bit unsigned int array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arr[] = {50, 60, 70};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*q = arr;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4221775" y="762974"/>
            <a:ext cx="4277050" cy="624487"/>
          </a:xfrm>
          <a:custGeom>
            <a:rect b="b" l="l" r="r" t="t"/>
            <a:pathLst>
              <a:path extrusionOk="0" h="30942" w="171082">
                <a:moveTo>
                  <a:pt x="171083" y="30942"/>
                </a:moveTo>
                <a:cubicBezTo>
                  <a:pt x="170143" y="24345"/>
                  <a:pt x="167084" y="17358"/>
                  <a:pt x="161881" y="13194"/>
                </a:cubicBezTo>
                <a:cubicBezTo>
                  <a:pt x="156661" y="9016"/>
                  <a:pt x="149306" y="8572"/>
                  <a:pt x="142819" y="6950"/>
                </a:cubicBezTo>
                <a:cubicBezTo>
                  <a:pt x="112128" y="-723"/>
                  <a:pt x="79800" y="48"/>
                  <a:pt x="48165" y="48"/>
                </a:cubicBezTo>
                <a:cubicBezTo>
                  <a:pt x="33038" y="48"/>
                  <a:pt x="15418" y="-104"/>
                  <a:pt x="3796" y="9579"/>
                </a:cubicBezTo>
                <a:cubicBezTo>
                  <a:pt x="836" y="12046"/>
                  <a:pt x="-1145" y="17450"/>
                  <a:pt x="838" y="20754"/>
                </a:cubicBezTo>
                <a:cubicBezTo>
                  <a:pt x="1965" y="22633"/>
                  <a:pt x="4548" y="23148"/>
                  <a:pt x="6097" y="2469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Last Time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081900" y="119075"/>
            <a:ext cx="2764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5186600" y="3178525"/>
            <a:ext cx="3541200" cy="708000"/>
          </a:xfrm>
          <a:prstGeom prst="rect">
            <a:avLst/>
          </a:prstGeom>
          <a:noFill/>
          <a:ln cap="flat" cmpd="sng" w="28575">
            <a:solidFill>
              <a:srgbClr val="FFC1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before: x=0, y=22621</a:t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after: x=1, y=22622</a:t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5" name="Google Shape;85;p11"/>
          <p:cNvGrpSpPr/>
          <p:nvPr/>
        </p:nvGrpSpPr>
        <p:grpSpPr>
          <a:xfrm>
            <a:off x="276125" y="862350"/>
            <a:ext cx="4505750" cy="3418800"/>
            <a:chOff x="4465150" y="798825"/>
            <a:chExt cx="4505750" cy="3418800"/>
          </a:xfrm>
        </p:grpSpPr>
        <p:sp>
          <p:nvSpPr>
            <p:cNvPr id="86" name="Google Shape;86;p11"/>
            <p:cNvSpPr txBox="1"/>
            <p:nvPr/>
          </p:nvSpPr>
          <p:spPr>
            <a:xfrm>
              <a:off x="4908600" y="798825"/>
              <a:ext cx="4062300" cy="34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DAC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#include 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&lt;stdio.h&gt;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BD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main(</a:t>
              </a:r>
              <a:r>
                <a:rPr lang="en">
                  <a:solidFill>
                    <a:srgbClr val="00BD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argc, </a:t>
              </a:r>
              <a:r>
                <a:rPr lang="en">
                  <a:solidFill>
                    <a:srgbClr val="00BD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char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*argv[]) {</a:t>
              </a:r>
              <a:endParaRPr>
                <a:solidFill>
                  <a:srgbClr val="C6DAC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DAC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>
                  <a:solidFill>
                    <a:srgbClr val="00BD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x = </a:t>
              </a:r>
              <a:r>
                <a:rPr lang="en">
                  <a:solidFill>
                    <a:srgbClr val="E7115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</a:t>
              </a:r>
              <a:r>
                <a:rPr lang="en">
                  <a:solidFill>
                    <a:srgbClr val="00BD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y;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</a:t>
              </a:r>
              <a:endParaRPr>
                <a:solidFill>
                  <a:srgbClr val="FDB51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DB51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printf(</a:t>
              </a:r>
              <a:r>
                <a:rPr lang="en">
                  <a:solidFill>
                    <a:srgbClr val="E7115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"before: x=%d, y=%d\n"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b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    x, y);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x++;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y += x; </a:t>
              </a:r>
              <a:r>
                <a:rPr lang="en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y = y + x</a:t>
              </a:r>
              <a:endParaRPr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DB51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printf(</a:t>
              </a:r>
              <a:r>
                <a:rPr lang="en">
                  <a:solidFill>
                    <a:srgbClr val="E7115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 after: x=%d, y=%d\n"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b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       x, y);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 </a:t>
              </a:r>
              <a:r>
                <a:rPr lang="en">
                  <a:solidFill>
                    <a:srgbClr val="FDB51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return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>
                  <a:solidFill>
                    <a:srgbClr val="E7115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}</a:t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6DAC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7" name="Google Shape;87;p11"/>
            <p:cNvSpPr txBox="1"/>
            <p:nvPr/>
          </p:nvSpPr>
          <p:spPr>
            <a:xfrm>
              <a:off x="4465150" y="798825"/>
              <a:ext cx="444900" cy="33288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7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8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9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</a:t>
              </a:r>
              <a:endParaRPr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88" name="Google Shape;88;p11"/>
          <p:cNvSpPr txBox="1"/>
          <p:nvPr/>
        </p:nvSpPr>
        <p:spPr>
          <a:xfrm>
            <a:off x="832050" y="4125550"/>
            <a:ext cx="3643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%d</a:t>
            </a:r>
            <a:r>
              <a:rPr lang="en" sz="13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Placeholder for argument, where </a:t>
            </a:r>
            <a:endParaRPr sz="13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 sz="13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: format value as decimal numeral</a:t>
            </a:r>
            <a:endParaRPr sz="13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5167900" y="2759475"/>
            <a:ext cx="1993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Print output: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1952100" y="862350"/>
            <a:ext cx="4577200" cy="957075"/>
            <a:chOff x="1952100" y="862350"/>
            <a:chExt cx="4577200" cy="957075"/>
          </a:xfrm>
        </p:grpSpPr>
        <p:sp>
          <p:nvSpPr>
            <p:cNvPr id="91" name="Google Shape;91;p11"/>
            <p:cNvSpPr/>
            <p:nvPr/>
          </p:nvSpPr>
          <p:spPr>
            <a:xfrm>
              <a:off x="1952100" y="1212350"/>
              <a:ext cx="3904175" cy="607075"/>
            </a:xfrm>
            <a:custGeom>
              <a:rect b="b" l="l" r="r" t="t"/>
              <a:pathLst>
                <a:path extrusionOk="0" h="24283" w="156167">
                  <a:moveTo>
                    <a:pt x="156167" y="0"/>
                  </a:moveTo>
                  <a:cubicBezTo>
                    <a:pt x="135788" y="3287"/>
                    <a:pt x="116866" y="13045"/>
                    <a:pt x="96577" y="16850"/>
                  </a:cubicBezTo>
                  <a:cubicBezTo>
                    <a:pt x="89698" y="18140"/>
                    <a:pt x="81440" y="21965"/>
                    <a:pt x="75617" y="18083"/>
                  </a:cubicBezTo>
                  <a:cubicBezTo>
                    <a:pt x="74477" y="17323"/>
                    <a:pt x="78083" y="14521"/>
                    <a:pt x="78905" y="15617"/>
                  </a:cubicBezTo>
                  <a:cubicBezTo>
                    <a:pt x="79977" y="17046"/>
                    <a:pt x="79980" y="19968"/>
                    <a:pt x="78494" y="20959"/>
                  </a:cubicBezTo>
                  <a:cubicBezTo>
                    <a:pt x="71533" y="25600"/>
                    <a:pt x="61791" y="22192"/>
                    <a:pt x="53425" y="22192"/>
                  </a:cubicBezTo>
                  <a:cubicBezTo>
                    <a:pt x="40685" y="22192"/>
                    <a:pt x="27893" y="21039"/>
                    <a:pt x="15205" y="22192"/>
                  </a:cubicBezTo>
                  <a:cubicBezTo>
                    <a:pt x="10141" y="22652"/>
                    <a:pt x="4548" y="25699"/>
                    <a:pt x="0" y="23425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92" name="Google Shape;92;p11"/>
            <p:cNvSpPr txBox="1"/>
            <p:nvPr/>
          </p:nvSpPr>
          <p:spPr>
            <a:xfrm>
              <a:off x="5799700" y="862350"/>
              <a:ext cx="729600" cy="6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⚠️</a:t>
              </a:r>
              <a:endParaRPr sz="4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3" name="Google Shape;93;p11"/>
          <p:cNvSpPr/>
          <p:nvPr/>
        </p:nvSpPr>
        <p:spPr>
          <a:xfrm rot="-6429856">
            <a:off x="4996987" y="1010926"/>
            <a:ext cx="102673" cy="117473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532" name="Google Shape;532;p38"/>
          <p:cNvSpPr txBox="1"/>
          <p:nvPr/>
        </p:nvSpPr>
        <p:spPr>
          <a:xfrm>
            <a:off x="33772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43543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53314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5" name="Google Shape;535;p38"/>
          <p:cNvSpPr txBox="1"/>
          <p:nvPr/>
        </p:nvSpPr>
        <p:spPr>
          <a:xfrm>
            <a:off x="6308550" y="1269663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70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6" name="Google Shape;536;p38"/>
          <p:cNvSpPr txBox="1"/>
          <p:nvPr/>
        </p:nvSpPr>
        <p:spPr>
          <a:xfrm>
            <a:off x="7285650" y="1269675"/>
            <a:ext cx="695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980750" y="1269675"/>
            <a:ext cx="977100" cy="3693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8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3909225" y="1638975"/>
            <a:ext cx="17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7980750" y="1638975"/>
            <a:ext cx="9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39092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0x100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48863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5863425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0x108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6756900" y="94657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0x10c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7627350" y="946575"/>
            <a:ext cx="111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0x120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3682050" y="2048400"/>
            <a:ext cx="509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32-bit unsigned int array</a:t>
            </a:r>
            <a:endParaRPr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arr[] = {50, 60, 70};</a:t>
            </a:r>
            <a:endParaRPr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uint32_t *q = arr;</a:t>
            </a:r>
            <a:endParaRPr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    *q: %d is %d\n",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q[0]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printf("*(q+1): %d is %d\n",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*(q+1)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q[1]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printf("*(q-1): %d is %d\n",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*(q-1)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q[-1]</a:t>
            </a:r>
            <a:r>
              <a:rPr lang="en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5475075" y="3949850"/>
            <a:ext cx="24231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*q: 50 is 50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*(q+1): 60 is 60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*(q-1): ??? is ???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7" name="Google Shape;547;p38"/>
          <p:cNvSpPr txBox="1"/>
          <p:nvPr>
            <p:ph idx="1" type="body"/>
          </p:nvPr>
        </p:nvSpPr>
        <p:spPr>
          <a:xfrm>
            <a:off x="311700" y="774475"/>
            <a:ext cx="30657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rgbClr val="9E9E9E"/>
                </a:solidFill>
              </a:rPr>
              <a:t>Equivalent: </a:t>
            </a:r>
            <a:endParaRPr sz="1500">
              <a:solidFill>
                <a:srgbClr val="9E9E9E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a[i] ︎⟺ *(a+i)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br>
              <a:rPr lang="en" sz="1500">
                <a:solidFill>
                  <a:srgbClr val="9E9E9E"/>
                </a:solidFill>
              </a:rPr>
            </a:br>
            <a:r>
              <a:rPr lang="en" sz="1500">
                <a:solidFill>
                  <a:srgbClr val="9E9E9E"/>
                </a:solidFill>
              </a:rPr>
              <a:t>pointer + n</a:t>
            </a:r>
            <a:endParaRPr sz="1500">
              <a:solidFill>
                <a:srgbClr val="9E9E9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500"/>
              <a:buChar char="●"/>
            </a:pPr>
            <a:r>
              <a:rPr lang="en" sz="1500">
                <a:solidFill>
                  <a:srgbClr val="9E9E9E"/>
                </a:solidFill>
              </a:rPr>
              <a:t>Adds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n*sizeof(“whatever  pointer is pointing to”)</a:t>
            </a:r>
            <a:r>
              <a:rPr lang="en" sz="1500">
                <a:solidFill>
                  <a:srgbClr val="9E9E9E"/>
                </a:solidFill>
              </a:rPr>
              <a:t> to memory address.	</a:t>
            </a:r>
            <a:endParaRPr sz="15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rgbClr val="9E9E9E"/>
                </a:solidFill>
              </a:rPr>
              <a:t>pointer – n</a:t>
            </a:r>
            <a:endParaRPr sz="1500">
              <a:solidFill>
                <a:srgbClr val="9E9E9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500"/>
              <a:buChar char="●"/>
            </a:pPr>
            <a:r>
              <a:rPr lang="en" sz="1500">
                <a:solidFill>
                  <a:srgbClr val="9E9E9E"/>
                </a:solidFill>
              </a:rPr>
              <a:t>Subtracts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n*sizeof(“whatever pointer is pointing to”) </a:t>
            </a:r>
            <a:r>
              <a:rPr lang="en" sz="1500">
                <a:solidFill>
                  <a:srgbClr val="9E9E9E"/>
                </a:solidFill>
              </a:rPr>
              <a:t>from memory address.</a:t>
            </a:r>
            <a:endParaRPr sz="1500">
              <a:solidFill>
                <a:srgbClr val="9E9E9E"/>
              </a:solidFill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4221775" y="762974"/>
            <a:ext cx="4277050" cy="624487"/>
          </a:xfrm>
          <a:custGeom>
            <a:rect b="b" l="l" r="r" t="t"/>
            <a:pathLst>
              <a:path extrusionOk="0" h="30942" w="171082">
                <a:moveTo>
                  <a:pt x="171083" y="30942"/>
                </a:moveTo>
                <a:cubicBezTo>
                  <a:pt x="170143" y="24345"/>
                  <a:pt x="167084" y="17358"/>
                  <a:pt x="161881" y="13194"/>
                </a:cubicBezTo>
                <a:cubicBezTo>
                  <a:pt x="156661" y="9016"/>
                  <a:pt x="149306" y="8572"/>
                  <a:pt x="142819" y="6950"/>
                </a:cubicBezTo>
                <a:cubicBezTo>
                  <a:pt x="112128" y="-723"/>
                  <a:pt x="79800" y="48"/>
                  <a:pt x="48165" y="48"/>
                </a:cubicBezTo>
                <a:cubicBezTo>
                  <a:pt x="33038" y="48"/>
                  <a:pt x="15418" y="-104"/>
                  <a:pt x="3796" y="9579"/>
                </a:cubicBezTo>
                <a:cubicBezTo>
                  <a:pt x="836" y="12046"/>
                  <a:pt x="-1145" y="17450"/>
                  <a:pt x="838" y="20754"/>
                </a:cubicBezTo>
                <a:cubicBezTo>
                  <a:pt x="1965" y="22633"/>
                  <a:pt x="4548" y="23148"/>
                  <a:pt x="6097" y="2469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Pointers (1/2)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4407900" y="1031725"/>
            <a:ext cx="328200" cy="215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4736100" y="1034275"/>
            <a:ext cx="41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(int32_t *p)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p = p + 1;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arr[3] = {50, 60, 70};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*q = arr;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increment_ptr(q);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 is %d\n", *q);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8381850" y="-12775"/>
            <a:ext cx="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❌</a:t>
            </a:r>
            <a:endParaRPr sz="4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7" name="Google Shape;557;p39"/>
          <p:cNvSpPr txBox="1"/>
          <p:nvPr>
            <p:ph idx="1" type="body"/>
          </p:nvPr>
        </p:nvSpPr>
        <p:spPr>
          <a:xfrm>
            <a:off x="311700" y="745575"/>
            <a:ext cx="40962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How to get a function to change a pointer?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/>
              <a:t>Suppose we want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800"/>
              <a:t> to change where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/>
              <a:t> points to.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5382150" y="92225"/>
            <a:ext cx="2999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Pointers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564" name="Google Shape;564;p40"/>
          <p:cNvSpPr txBox="1"/>
          <p:nvPr/>
        </p:nvSpPr>
        <p:spPr>
          <a:xfrm>
            <a:off x="4407900" y="1031725"/>
            <a:ext cx="328200" cy="215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4736100" y="1034275"/>
            <a:ext cx="41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(int32_t *p)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p = p + 1;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arr[3] = {50, 60, 70};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*q = arr;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increment_ptr(q);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 is %d\n", *q);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8025225" y="1474150"/>
            <a:ext cx="977100" cy="773475"/>
            <a:chOff x="8025225" y="1474150"/>
            <a:chExt cx="977100" cy="773475"/>
          </a:xfrm>
        </p:grpSpPr>
        <p:sp>
          <p:nvSpPr>
            <p:cNvPr id="567" name="Google Shape;567;p40"/>
            <p:cNvSpPr txBox="1"/>
            <p:nvPr/>
          </p:nvSpPr>
          <p:spPr>
            <a:xfrm>
              <a:off x="8025225" y="147415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68" name="Google Shape;568;p40"/>
            <p:cNvSpPr txBox="1"/>
            <p:nvPr/>
          </p:nvSpPr>
          <p:spPr>
            <a:xfrm>
              <a:off x="8025225" y="1878325"/>
              <a:ext cx="97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569" name="Google Shape;569;p40"/>
          <p:cNvSpPr txBox="1"/>
          <p:nvPr/>
        </p:nvSpPr>
        <p:spPr>
          <a:xfrm>
            <a:off x="8381850" y="-12775"/>
            <a:ext cx="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❌</a:t>
            </a:r>
            <a:endParaRPr sz="4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40"/>
          <p:cNvSpPr txBox="1"/>
          <p:nvPr>
            <p:ph idx="1" type="body"/>
          </p:nvPr>
        </p:nvSpPr>
        <p:spPr>
          <a:xfrm>
            <a:off x="311700" y="745575"/>
            <a:ext cx="4045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How to get a function to change a pointer?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/>
              <a:t>Suppose we want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800"/>
              <a:t> to change where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/>
              <a:t> points to.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Remember: C is </a:t>
            </a:r>
            <a:r>
              <a:rPr b="1" lang="en" sz="1800">
                <a:solidFill>
                  <a:schemeClr val="dk2"/>
                </a:solidFill>
              </a:rPr>
              <a:t>pass-by-value</a:t>
            </a:r>
            <a:r>
              <a:rPr lang="en" sz="1800"/>
              <a:t>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0"/>
          <p:cNvSpPr txBox="1"/>
          <p:nvPr/>
        </p:nvSpPr>
        <p:spPr>
          <a:xfrm>
            <a:off x="5382150" y="92225"/>
            <a:ext cx="2999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3007400" y="3582374"/>
            <a:ext cx="5580600" cy="1332626"/>
            <a:chOff x="3007400" y="3582374"/>
            <a:chExt cx="5580600" cy="1332626"/>
          </a:xfrm>
        </p:grpSpPr>
        <p:grpSp>
          <p:nvGrpSpPr>
            <p:cNvPr id="573" name="Google Shape;573;p40"/>
            <p:cNvGrpSpPr/>
            <p:nvPr/>
          </p:nvGrpSpPr>
          <p:grpSpPr>
            <a:xfrm>
              <a:off x="3007400" y="3760900"/>
              <a:ext cx="5580600" cy="1154100"/>
              <a:chOff x="3007400" y="3760900"/>
              <a:chExt cx="5580600" cy="1154100"/>
            </a:xfrm>
          </p:grpSpPr>
          <p:sp>
            <p:nvSpPr>
              <p:cNvPr id="574" name="Google Shape;574;p40"/>
              <p:cNvSpPr txBox="1"/>
              <p:nvPr/>
            </p:nvSpPr>
            <p:spPr>
              <a:xfrm>
                <a:off x="3007400" y="4083988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75" name="Google Shape;575;p40"/>
              <p:cNvSpPr txBox="1"/>
              <p:nvPr/>
            </p:nvSpPr>
            <p:spPr>
              <a:xfrm>
                <a:off x="4961600" y="4083988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60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76" name="Google Shape;576;p40"/>
              <p:cNvSpPr txBox="1"/>
              <p:nvPr/>
            </p:nvSpPr>
            <p:spPr>
              <a:xfrm>
                <a:off x="5938700" y="4083988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70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77" name="Google Shape;577;p40"/>
              <p:cNvSpPr txBox="1"/>
              <p:nvPr/>
            </p:nvSpPr>
            <p:spPr>
              <a:xfrm>
                <a:off x="6915800" y="4084000"/>
                <a:ext cx="695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78" name="Google Shape;578;p40"/>
              <p:cNvSpPr txBox="1"/>
              <p:nvPr/>
            </p:nvSpPr>
            <p:spPr>
              <a:xfrm>
                <a:off x="3539375" y="4453300"/>
                <a:ext cx="1737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arr</a:t>
                </a:r>
                <a:endParaRPr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79" name="Google Shape;579;p40"/>
              <p:cNvSpPr txBox="1"/>
              <p:nvPr/>
            </p:nvSpPr>
            <p:spPr>
              <a:xfrm>
                <a:off x="7610900" y="4453300"/>
                <a:ext cx="977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2F2F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q</a:t>
                </a:r>
                <a:endParaRPr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0" name="Google Shape;580;p40"/>
              <p:cNvSpPr txBox="1"/>
              <p:nvPr/>
            </p:nvSpPr>
            <p:spPr>
              <a:xfrm>
                <a:off x="3539375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1" name="Google Shape;581;p40"/>
              <p:cNvSpPr txBox="1"/>
              <p:nvPr/>
            </p:nvSpPr>
            <p:spPr>
              <a:xfrm>
                <a:off x="4516475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2" name="Google Shape;582;p40"/>
              <p:cNvSpPr txBox="1"/>
              <p:nvPr/>
            </p:nvSpPr>
            <p:spPr>
              <a:xfrm>
                <a:off x="5493575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3" name="Google Shape;583;p40"/>
              <p:cNvSpPr txBox="1"/>
              <p:nvPr/>
            </p:nvSpPr>
            <p:spPr>
              <a:xfrm>
                <a:off x="6387050" y="3760900"/>
                <a:ext cx="977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4" name="Google Shape;584;p40"/>
              <p:cNvSpPr txBox="1"/>
              <p:nvPr/>
            </p:nvSpPr>
            <p:spPr>
              <a:xfrm>
                <a:off x="7257500" y="3760900"/>
                <a:ext cx="1116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 0x120</a:t>
                </a:r>
                <a:endParaRPr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5" name="Google Shape;585;p40"/>
              <p:cNvSpPr txBox="1"/>
              <p:nvPr/>
            </p:nvSpPr>
            <p:spPr>
              <a:xfrm>
                <a:off x="3984500" y="4083988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50</a:t>
                </a:r>
                <a:endParaRPr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86" name="Google Shape;586;p40"/>
              <p:cNvSpPr txBox="1"/>
              <p:nvPr/>
            </p:nvSpPr>
            <p:spPr>
              <a:xfrm>
                <a:off x="7610900" y="4084000"/>
                <a:ext cx="977100" cy="3693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587" name="Google Shape;587;p40"/>
            <p:cNvSpPr/>
            <p:nvPr/>
          </p:nvSpPr>
          <p:spPr>
            <a:xfrm>
              <a:off x="3840775" y="3582374"/>
              <a:ext cx="4277050" cy="624487"/>
            </a:xfrm>
            <a:custGeom>
              <a:rect b="b" l="l" r="r" t="t"/>
              <a:pathLst>
                <a:path extrusionOk="0" h="30942" w="171082">
                  <a:moveTo>
                    <a:pt x="171083" y="30942"/>
                  </a:moveTo>
                  <a:cubicBezTo>
                    <a:pt x="170143" y="24345"/>
                    <a:pt x="167084" y="17358"/>
                    <a:pt x="161881" y="13194"/>
                  </a:cubicBezTo>
                  <a:cubicBezTo>
                    <a:pt x="156661" y="9016"/>
                    <a:pt x="149306" y="8572"/>
                    <a:pt x="142819" y="6950"/>
                  </a:cubicBezTo>
                  <a:cubicBezTo>
                    <a:pt x="112128" y="-723"/>
                    <a:pt x="79800" y="48"/>
                    <a:pt x="48165" y="48"/>
                  </a:cubicBezTo>
                  <a:cubicBezTo>
                    <a:pt x="33038" y="48"/>
                    <a:pt x="15418" y="-104"/>
                    <a:pt x="3796" y="9579"/>
                  </a:cubicBezTo>
                  <a:cubicBezTo>
                    <a:pt x="836" y="12046"/>
                    <a:pt x="-1145" y="17450"/>
                    <a:pt x="838" y="20754"/>
                  </a:cubicBezTo>
                  <a:cubicBezTo>
                    <a:pt x="1965" y="22633"/>
                    <a:pt x="4548" y="23148"/>
                    <a:pt x="6097" y="24697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Pointers (1/2)</a:t>
            </a:r>
            <a:endParaRPr/>
          </a:p>
        </p:txBody>
      </p:sp>
      <p:sp>
        <p:nvSpPr>
          <p:cNvPr id="593" name="Google Shape;593;p41"/>
          <p:cNvSpPr txBox="1"/>
          <p:nvPr/>
        </p:nvSpPr>
        <p:spPr>
          <a:xfrm>
            <a:off x="4407900" y="1031725"/>
            <a:ext cx="328200" cy="215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4736100" y="1034275"/>
            <a:ext cx="41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(int32_t *p)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p = p + 1;  }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arr[3] = {50, 60, 70};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*q = arr;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increment_ptr(q);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 is %d\n", *q);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414725" y="4401150"/>
            <a:ext cx="1410900" cy="400200"/>
          </a:xfrm>
          <a:prstGeom prst="rect">
            <a:avLst/>
          </a:prstGeom>
          <a:noFill/>
          <a:ln cap="flat" cmpd="sng" w="28575">
            <a:solidFill>
              <a:srgbClr val="FFC1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is 50</a:t>
            </a:r>
            <a:endParaRPr sz="20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96" name="Google Shape;596;p41"/>
          <p:cNvGrpSpPr/>
          <p:nvPr/>
        </p:nvGrpSpPr>
        <p:grpSpPr>
          <a:xfrm>
            <a:off x="8025225" y="1302390"/>
            <a:ext cx="1044011" cy="945235"/>
            <a:chOff x="8025225" y="1302390"/>
            <a:chExt cx="1044011" cy="945235"/>
          </a:xfrm>
        </p:grpSpPr>
        <p:sp>
          <p:nvSpPr>
            <p:cNvPr id="597" name="Google Shape;597;p41"/>
            <p:cNvSpPr txBox="1"/>
            <p:nvPr/>
          </p:nvSpPr>
          <p:spPr>
            <a:xfrm>
              <a:off x="8025225" y="147415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strike="sngStrike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 strike="sng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8025225" y="1878325"/>
              <a:ext cx="97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 rot="1339249">
              <a:off x="8058679" y="1474137"/>
              <a:ext cx="977113" cy="36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0x104</a:t>
              </a:r>
              <a:endParaRPr b="1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00" name="Google Shape;600;p41"/>
          <p:cNvSpPr txBox="1"/>
          <p:nvPr/>
        </p:nvSpPr>
        <p:spPr>
          <a:xfrm>
            <a:off x="8381850" y="-12775"/>
            <a:ext cx="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❌</a:t>
            </a:r>
            <a:endParaRPr sz="4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1" name="Google Shape;601;p41"/>
          <p:cNvSpPr txBox="1"/>
          <p:nvPr>
            <p:ph idx="1" type="body"/>
          </p:nvPr>
        </p:nvSpPr>
        <p:spPr>
          <a:xfrm>
            <a:off x="311700" y="745575"/>
            <a:ext cx="4045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get a function to change a pointer?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/>
              <a:t>Suppose we want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800"/>
              <a:t> to change where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/>
              <a:t> points to.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Remember: C is </a:t>
            </a:r>
            <a:r>
              <a:rPr b="1" lang="en" sz="1800">
                <a:solidFill>
                  <a:schemeClr val="dk2"/>
                </a:solidFill>
              </a:rPr>
              <a:t>pass-by-value</a:t>
            </a:r>
            <a:r>
              <a:rPr lang="en" sz="1800"/>
              <a:t>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 output:</a:t>
            </a:r>
            <a:endParaRPr/>
          </a:p>
        </p:txBody>
      </p:sp>
      <p:sp>
        <p:nvSpPr>
          <p:cNvPr id="602" name="Google Shape;602;p41"/>
          <p:cNvSpPr txBox="1"/>
          <p:nvPr/>
        </p:nvSpPr>
        <p:spPr>
          <a:xfrm>
            <a:off x="5382150" y="92225"/>
            <a:ext cx="2999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03" name="Google Shape;603;p41"/>
          <p:cNvGrpSpPr/>
          <p:nvPr/>
        </p:nvGrpSpPr>
        <p:grpSpPr>
          <a:xfrm>
            <a:off x="3007400" y="3760900"/>
            <a:ext cx="5580600" cy="1154100"/>
            <a:chOff x="3007400" y="3760900"/>
            <a:chExt cx="5580600" cy="1154100"/>
          </a:xfrm>
        </p:grpSpPr>
        <p:sp>
          <p:nvSpPr>
            <p:cNvPr id="604" name="Google Shape;604;p41"/>
            <p:cNvSpPr txBox="1"/>
            <p:nvPr/>
          </p:nvSpPr>
          <p:spPr>
            <a:xfrm>
              <a:off x="30074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49616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06" name="Google Shape;606;p41"/>
            <p:cNvSpPr txBox="1"/>
            <p:nvPr/>
          </p:nvSpPr>
          <p:spPr>
            <a:xfrm>
              <a:off x="59387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70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07" name="Google Shape;607;p41"/>
            <p:cNvSpPr txBox="1"/>
            <p:nvPr/>
          </p:nvSpPr>
          <p:spPr>
            <a:xfrm>
              <a:off x="6915800" y="4084000"/>
              <a:ext cx="695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3539375" y="4453300"/>
              <a:ext cx="17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09" name="Google Shape;609;p41"/>
            <p:cNvSpPr txBox="1"/>
            <p:nvPr/>
          </p:nvSpPr>
          <p:spPr>
            <a:xfrm>
              <a:off x="7610900" y="4453300"/>
              <a:ext cx="9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35393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1" name="Google Shape;611;p41"/>
            <p:cNvSpPr txBox="1"/>
            <p:nvPr/>
          </p:nvSpPr>
          <p:spPr>
            <a:xfrm>
              <a:off x="45164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0x104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2" name="Google Shape;612;p41"/>
            <p:cNvSpPr txBox="1"/>
            <p:nvPr/>
          </p:nvSpPr>
          <p:spPr>
            <a:xfrm>
              <a:off x="54935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0x108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3" name="Google Shape;613;p41"/>
            <p:cNvSpPr txBox="1"/>
            <p:nvPr/>
          </p:nvSpPr>
          <p:spPr>
            <a:xfrm>
              <a:off x="6387050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0x10c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4" name="Google Shape;614;p41"/>
            <p:cNvSpPr txBox="1"/>
            <p:nvPr/>
          </p:nvSpPr>
          <p:spPr>
            <a:xfrm>
              <a:off x="7257500" y="3760900"/>
              <a:ext cx="1116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 0x120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5" name="Google Shape;615;p41"/>
            <p:cNvSpPr txBox="1"/>
            <p:nvPr/>
          </p:nvSpPr>
          <p:spPr>
            <a:xfrm>
              <a:off x="39845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16" name="Google Shape;616;p41"/>
            <p:cNvSpPr txBox="1"/>
            <p:nvPr/>
          </p:nvSpPr>
          <p:spPr>
            <a:xfrm>
              <a:off x="7610900" y="408400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17" name="Google Shape;617;p41"/>
          <p:cNvSpPr/>
          <p:nvPr/>
        </p:nvSpPr>
        <p:spPr>
          <a:xfrm>
            <a:off x="3840775" y="3582374"/>
            <a:ext cx="4277050" cy="624487"/>
          </a:xfrm>
          <a:custGeom>
            <a:rect b="b" l="l" r="r" t="t"/>
            <a:pathLst>
              <a:path extrusionOk="0" h="30942" w="171082">
                <a:moveTo>
                  <a:pt x="171083" y="30942"/>
                </a:moveTo>
                <a:cubicBezTo>
                  <a:pt x="170143" y="24345"/>
                  <a:pt x="167084" y="17358"/>
                  <a:pt x="161881" y="13194"/>
                </a:cubicBezTo>
                <a:cubicBezTo>
                  <a:pt x="156661" y="9016"/>
                  <a:pt x="149306" y="8572"/>
                  <a:pt x="142819" y="6950"/>
                </a:cubicBezTo>
                <a:cubicBezTo>
                  <a:pt x="112128" y="-723"/>
                  <a:pt x="79800" y="48"/>
                  <a:pt x="48165" y="48"/>
                </a:cubicBezTo>
                <a:cubicBezTo>
                  <a:pt x="33038" y="48"/>
                  <a:pt x="15418" y="-104"/>
                  <a:pt x="3796" y="9579"/>
                </a:cubicBezTo>
                <a:cubicBezTo>
                  <a:pt x="836" y="12046"/>
                  <a:pt x="-1145" y="17450"/>
                  <a:pt x="838" y="20754"/>
                </a:cubicBezTo>
                <a:cubicBezTo>
                  <a:pt x="1965" y="22633"/>
                  <a:pt x="4548" y="23148"/>
                  <a:pt x="6097" y="24697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Pointers (2/2)</a:t>
            </a:r>
            <a:endParaRPr/>
          </a:p>
        </p:txBody>
      </p:sp>
      <p:sp>
        <p:nvSpPr>
          <p:cNvPr id="623" name="Google Shape;623;p42"/>
          <p:cNvSpPr txBox="1"/>
          <p:nvPr/>
        </p:nvSpPr>
        <p:spPr>
          <a:xfrm>
            <a:off x="4407900" y="1031725"/>
            <a:ext cx="328200" cy="215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4736100" y="1034275"/>
            <a:ext cx="41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(int32_t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+ 1;  }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arr[3] = {50, 60, 70};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*q = arr;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increment_ptr(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&amp;q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 is %d\n", *q);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25" name="Google Shape;625;p42"/>
          <p:cNvGrpSpPr/>
          <p:nvPr/>
        </p:nvGrpSpPr>
        <p:grpSpPr>
          <a:xfrm>
            <a:off x="3007400" y="3760900"/>
            <a:ext cx="5580600" cy="1154100"/>
            <a:chOff x="3007400" y="3760900"/>
            <a:chExt cx="5580600" cy="1154100"/>
          </a:xfrm>
        </p:grpSpPr>
        <p:sp>
          <p:nvSpPr>
            <p:cNvPr id="626" name="Google Shape;626;p42"/>
            <p:cNvSpPr txBox="1"/>
            <p:nvPr/>
          </p:nvSpPr>
          <p:spPr>
            <a:xfrm>
              <a:off x="30074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7" name="Google Shape;627;p42"/>
            <p:cNvSpPr txBox="1"/>
            <p:nvPr/>
          </p:nvSpPr>
          <p:spPr>
            <a:xfrm>
              <a:off x="49616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8" name="Google Shape;628;p42"/>
            <p:cNvSpPr txBox="1"/>
            <p:nvPr/>
          </p:nvSpPr>
          <p:spPr>
            <a:xfrm>
              <a:off x="59387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70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9" name="Google Shape;629;p42"/>
            <p:cNvSpPr txBox="1"/>
            <p:nvPr/>
          </p:nvSpPr>
          <p:spPr>
            <a:xfrm>
              <a:off x="6915800" y="4084000"/>
              <a:ext cx="695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0" name="Google Shape;630;p42"/>
            <p:cNvSpPr txBox="1"/>
            <p:nvPr/>
          </p:nvSpPr>
          <p:spPr>
            <a:xfrm>
              <a:off x="3539375" y="4453300"/>
              <a:ext cx="17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1" name="Google Shape;631;p42"/>
            <p:cNvSpPr txBox="1"/>
            <p:nvPr/>
          </p:nvSpPr>
          <p:spPr>
            <a:xfrm>
              <a:off x="7610900" y="4453300"/>
              <a:ext cx="9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2" name="Google Shape;632;p42"/>
            <p:cNvSpPr txBox="1"/>
            <p:nvPr/>
          </p:nvSpPr>
          <p:spPr>
            <a:xfrm>
              <a:off x="35393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3" name="Google Shape;633;p42"/>
            <p:cNvSpPr txBox="1"/>
            <p:nvPr/>
          </p:nvSpPr>
          <p:spPr>
            <a:xfrm>
              <a:off x="45164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0x104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4" name="Google Shape;634;p42"/>
            <p:cNvSpPr txBox="1"/>
            <p:nvPr/>
          </p:nvSpPr>
          <p:spPr>
            <a:xfrm>
              <a:off x="54935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0x108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5" name="Google Shape;635;p42"/>
            <p:cNvSpPr txBox="1"/>
            <p:nvPr/>
          </p:nvSpPr>
          <p:spPr>
            <a:xfrm>
              <a:off x="6387050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0x10c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6" name="Google Shape;636;p42"/>
            <p:cNvSpPr txBox="1"/>
            <p:nvPr/>
          </p:nvSpPr>
          <p:spPr>
            <a:xfrm>
              <a:off x="7257500" y="3760900"/>
              <a:ext cx="1116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 0x120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7" name="Google Shape;637;p42"/>
            <p:cNvSpPr txBox="1"/>
            <p:nvPr/>
          </p:nvSpPr>
          <p:spPr>
            <a:xfrm>
              <a:off x="39845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8" name="Google Shape;638;p42"/>
            <p:cNvSpPr txBox="1"/>
            <p:nvPr/>
          </p:nvSpPr>
          <p:spPr>
            <a:xfrm>
              <a:off x="7610900" y="408400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 rot="-9545666">
              <a:off x="3956258" y="4043125"/>
              <a:ext cx="74826" cy="97788"/>
            </a:xfrm>
            <a:prstGeom prst="triangle">
              <a:avLst>
                <a:gd fmla="val 50000" name="adj"/>
              </a:avLst>
            </a:prstGeom>
            <a:solidFill>
              <a:srgbClr val="9E9E9E"/>
            </a:solidFill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8025225" y="1474150"/>
            <a:ext cx="977100" cy="773475"/>
            <a:chOff x="8025225" y="1474150"/>
            <a:chExt cx="977100" cy="773475"/>
          </a:xfrm>
        </p:grpSpPr>
        <p:sp>
          <p:nvSpPr>
            <p:cNvPr id="641" name="Google Shape;641;p42"/>
            <p:cNvSpPr txBox="1"/>
            <p:nvPr/>
          </p:nvSpPr>
          <p:spPr>
            <a:xfrm>
              <a:off x="8025225" y="147415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0x120</a:t>
              </a:r>
              <a:endParaRPr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42" name="Google Shape;642;p42"/>
            <p:cNvSpPr txBox="1"/>
            <p:nvPr/>
          </p:nvSpPr>
          <p:spPr>
            <a:xfrm>
              <a:off x="8025225" y="1878325"/>
              <a:ext cx="97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43" name="Google Shape;643;p42"/>
          <p:cNvSpPr txBox="1"/>
          <p:nvPr/>
        </p:nvSpPr>
        <p:spPr>
          <a:xfrm>
            <a:off x="8381850" y="-12775"/>
            <a:ext cx="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endParaRPr sz="4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4" name="Google Shape;644;p42"/>
          <p:cNvSpPr txBox="1"/>
          <p:nvPr>
            <p:ph idx="1" type="body"/>
          </p:nvPr>
        </p:nvSpPr>
        <p:spPr>
          <a:xfrm>
            <a:off x="311700" y="745575"/>
            <a:ext cx="4054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How to get a function to change a pointer?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6"/>
                </a:solidFill>
              </a:rPr>
              <a:t>Suppose we want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800">
                <a:solidFill>
                  <a:schemeClr val="accent6"/>
                </a:solidFill>
              </a:rPr>
              <a:t> to change where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>
                <a:solidFill>
                  <a:schemeClr val="accent6"/>
                </a:solidFill>
              </a:rPr>
              <a:t> points to.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Remember: C is </a:t>
            </a:r>
            <a:r>
              <a:rPr b="1" lang="en" sz="1800">
                <a:solidFill>
                  <a:schemeClr val="dk2"/>
                </a:solidFill>
              </a:rPr>
              <a:t>pass-by-value</a:t>
            </a:r>
            <a:r>
              <a:rPr lang="en" sz="1800"/>
              <a:t>!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</a:rPr>
              <a:t>Instead, pass </a:t>
            </a:r>
            <a:r>
              <a:rPr b="1" lang="en" sz="1800">
                <a:solidFill>
                  <a:schemeClr val="accent2"/>
                </a:solidFill>
              </a:rPr>
              <a:t>a pointer to a pointer</a:t>
            </a:r>
            <a:r>
              <a:rPr lang="en" sz="1800">
                <a:solidFill>
                  <a:schemeClr val="accent3"/>
                </a:solidFill>
              </a:rPr>
              <a:t> (“handle”).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</a:rPr>
              <a:t>Declared as</a:t>
            </a:r>
            <a:br>
              <a:rPr lang="en" sz="1800">
                <a:solidFill>
                  <a:schemeClr val="accent3"/>
                </a:solidFill>
              </a:rPr>
            </a:b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data_type **h</a:t>
            </a:r>
            <a:r>
              <a:rPr lang="en" sz="1800">
                <a:solidFill>
                  <a:schemeClr val="accent3"/>
                </a:solidFill>
              </a:rPr>
              <a:t>.</a:t>
            </a:r>
            <a:endParaRPr sz="1800"/>
          </a:p>
        </p:txBody>
      </p:sp>
      <p:sp>
        <p:nvSpPr>
          <p:cNvPr id="645" name="Google Shape;645;p42"/>
          <p:cNvSpPr txBox="1"/>
          <p:nvPr/>
        </p:nvSpPr>
        <p:spPr>
          <a:xfrm>
            <a:off x="5382150" y="92225"/>
            <a:ext cx="2999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7337894" y="1815825"/>
            <a:ext cx="1449425" cy="2210225"/>
          </a:xfrm>
          <a:custGeom>
            <a:rect b="b" l="l" r="r" t="t"/>
            <a:pathLst>
              <a:path extrusionOk="0" h="88409" w="57977">
                <a:moveTo>
                  <a:pt x="48946" y="0"/>
                </a:moveTo>
                <a:cubicBezTo>
                  <a:pt x="53666" y="0"/>
                  <a:pt x="52848" y="8626"/>
                  <a:pt x="54204" y="13147"/>
                </a:cubicBezTo>
                <a:cubicBezTo>
                  <a:pt x="57194" y="23116"/>
                  <a:pt x="60866" y="36373"/>
                  <a:pt x="54204" y="44369"/>
                </a:cubicBezTo>
                <a:cubicBezTo>
                  <a:pt x="48809" y="50845"/>
                  <a:pt x="40243" y="55361"/>
                  <a:pt x="31856" y="56201"/>
                </a:cubicBezTo>
                <a:cubicBezTo>
                  <a:pt x="22441" y="57144"/>
                  <a:pt x="11704" y="53961"/>
                  <a:pt x="3591" y="58830"/>
                </a:cubicBezTo>
                <a:cubicBezTo>
                  <a:pt x="-5159" y="64081"/>
                  <a:pt x="4260" y="81197"/>
                  <a:pt x="11479" y="8840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7" name="Google Shape;647;p42"/>
          <p:cNvSpPr/>
          <p:nvPr/>
        </p:nvSpPr>
        <p:spPr>
          <a:xfrm>
            <a:off x="3840775" y="3582374"/>
            <a:ext cx="4277050" cy="624487"/>
          </a:xfrm>
          <a:custGeom>
            <a:rect b="b" l="l" r="r" t="t"/>
            <a:pathLst>
              <a:path extrusionOk="0" h="30942" w="171082">
                <a:moveTo>
                  <a:pt x="171083" y="30942"/>
                </a:moveTo>
                <a:cubicBezTo>
                  <a:pt x="170143" y="24345"/>
                  <a:pt x="167084" y="17358"/>
                  <a:pt x="161881" y="13194"/>
                </a:cubicBezTo>
                <a:cubicBezTo>
                  <a:pt x="156661" y="9016"/>
                  <a:pt x="149306" y="8572"/>
                  <a:pt x="142819" y="6950"/>
                </a:cubicBezTo>
                <a:cubicBezTo>
                  <a:pt x="112128" y="-723"/>
                  <a:pt x="79800" y="48"/>
                  <a:pt x="48165" y="48"/>
                </a:cubicBezTo>
                <a:cubicBezTo>
                  <a:pt x="33038" y="48"/>
                  <a:pt x="15418" y="-104"/>
                  <a:pt x="3796" y="9579"/>
                </a:cubicBezTo>
                <a:cubicBezTo>
                  <a:pt x="836" y="12046"/>
                  <a:pt x="-1145" y="17450"/>
                  <a:pt x="838" y="20754"/>
                </a:cubicBezTo>
                <a:cubicBezTo>
                  <a:pt x="1965" y="22633"/>
                  <a:pt x="4548" y="23148"/>
                  <a:pt x="6097" y="24697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Pointers (2/2)</a:t>
            </a:r>
            <a:endParaRPr/>
          </a:p>
        </p:txBody>
      </p:sp>
      <p:sp>
        <p:nvSpPr>
          <p:cNvPr id="653" name="Google Shape;653;p43"/>
          <p:cNvSpPr txBox="1"/>
          <p:nvPr/>
        </p:nvSpPr>
        <p:spPr>
          <a:xfrm>
            <a:off x="4407900" y="1031725"/>
            <a:ext cx="328200" cy="215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Google Shape;654;p43"/>
          <p:cNvSpPr txBox="1"/>
          <p:nvPr/>
        </p:nvSpPr>
        <p:spPr>
          <a:xfrm>
            <a:off x="4736100" y="1034275"/>
            <a:ext cx="413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(int32_t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 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*h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+ 1;  }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arr[3] = {50, 60, 70};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*q = arr;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increment_ptr(&amp;q);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 is %d\n", *q);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5" name="Google Shape;655;p43"/>
          <p:cNvSpPr txBox="1"/>
          <p:nvPr/>
        </p:nvSpPr>
        <p:spPr>
          <a:xfrm>
            <a:off x="414725" y="4401150"/>
            <a:ext cx="1410900" cy="400200"/>
          </a:xfrm>
          <a:prstGeom prst="rect">
            <a:avLst/>
          </a:prstGeom>
          <a:noFill/>
          <a:ln cap="flat" cmpd="sng" w="28575">
            <a:solidFill>
              <a:srgbClr val="FFC1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is 60</a:t>
            </a:r>
            <a:endParaRPr sz="2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6" name="Google Shape;656;p43"/>
          <p:cNvSpPr txBox="1"/>
          <p:nvPr/>
        </p:nvSpPr>
        <p:spPr>
          <a:xfrm>
            <a:off x="8381850" y="-12775"/>
            <a:ext cx="68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endParaRPr sz="4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7" name="Google Shape;657;p43"/>
          <p:cNvSpPr txBox="1"/>
          <p:nvPr>
            <p:ph idx="1" type="body"/>
          </p:nvPr>
        </p:nvSpPr>
        <p:spPr>
          <a:xfrm>
            <a:off x="311700" y="745575"/>
            <a:ext cx="4131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How to get a function to change a pointer?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6"/>
                </a:solidFill>
              </a:rPr>
              <a:t>Suppose we want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increment_ptr</a:t>
            </a:r>
            <a:r>
              <a:rPr lang="en" sz="1800">
                <a:solidFill>
                  <a:schemeClr val="accent6"/>
                </a:solidFill>
              </a:rPr>
              <a:t> to change where </a:t>
            </a: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>
                <a:solidFill>
                  <a:schemeClr val="accent6"/>
                </a:solidFill>
              </a:rPr>
              <a:t> points to.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Remember: C is </a:t>
            </a:r>
            <a:r>
              <a:rPr b="1" lang="en" sz="1800">
                <a:solidFill>
                  <a:schemeClr val="dk2"/>
                </a:solidFill>
              </a:rPr>
              <a:t>pass-by-value</a:t>
            </a:r>
            <a:r>
              <a:rPr lang="en" sz="1800"/>
              <a:t>!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</a:rPr>
              <a:t>Instead, pass </a:t>
            </a:r>
            <a:r>
              <a:rPr b="1" lang="en" sz="1800">
                <a:solidFill>
                  <a:schemeClr val="accent2"/>
                </a:solidFill>
              </a:rPr>
              <a:t>a pointer to a pointer</a:t>
            </a:r>
            <a:r>
              <a:rPr lang="en" sz="1800">
                <a:solidFill>
                  <a:schemeClr val="accent3"/>
                </a:solidFill>
              </a:rPr>
              <a:t> (“handle”).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</a:rPr>
              <a:t>Declared as</a:t>
            </a:r>
            <a:br>
              <a:rPr lang="en" sz="1800">
                <a:solidFill>
                  <a:schemeClr val="accent3"/>
                </a:solidFill>
              </a:rPr>
            </a:b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data_type **h</a:t>
            </a: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Print output: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58" name="Google Shape;658;p43"/>
          <p:cNvSpPr txBox="1"/>
          <p:nvPr/>
        </p:nvSpPr>
        <p:spPr>
          <a:xfrm>
            <a:off x="5382150" y="92225"/>
            <a:ext cx="2999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9" name="Google Shape;659;p43"/>
          <p:cNvSpPr/>
          <p:nvPr/>
        </p:nvSpPr>
        <p:spPr>
          <a:xfrm>
            <a:off x="7337894" y="1815825"/>
            <a:ext cx="1449425" cy="2210225"/>
          </a:xfrm>
          <a:custGeom>
            <a:rect b="b" l="l" r="r" t="t"/>
            <a:pathLst>
              <a:path extrusionOk="0" h="88409" w="57977">
                <a:moveTo>
                  <a:pt x="48946" y="0"/>
                </a:moveTo>
                <a:cubicBezTo>
                  <a:pt x="53666" y="0"/>
                  <a:pt x="52848" y="8626"/>
                  <a:pt x="54204" y="13147"/>
                </a:cubicBezTo>
                <a:cubicBezTo>
                  <a:pt x="57194" y="23116"/>
                  <a:pt x="60866" y="36373"/>
                  <a:pt x="54204" y="44369"/>
                </a:cubicBezTo>
                <a:cubicBezTo>
                  <a:pt x="48809" y="50845"/>
                  <a:pt x="40243" y="55361"/>
                  <a:pt x="31856" y="56201"/>
                </a:cubicBezTo>
                <a:cubicBezTo>
                  <a:pt x="22441" y="57144"/>
                  <a:pt x="11704" y="53961"/>
                  <a:pt x="3591" y="58830"/>
                </a:cubicBezTo>
                <a:cubicBezTo>
                  <a:pt x="-5159" y="64081"/>
                  <a:pt x="4260" y="81197"/>
                  <a:pt x="11479" y="8840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660" name="Google Shape;660;p43"/>
          <p:cNvGrpSpPr/>
          <p:nvPr/>
        </p:nvGrpSpPr>
        <p:grpSpPr>
          <a:xfrm>
            <a:off x="3007400" y="3760900"/>
            <a:ext cx="5580600" cy="1154100"/>
            <a:chOff x="3007400" y="3760900"/>
            <a:chExt cx="5580600" cy="1154100"/>
          </a:xfrm>
        </p:grpSpPr>
        <p:sp>
          <p:nvSpPr>
            <p:cNvPr id="661" name="Google Shape;661;p43"/>
            <p:cNvSpPr txBox="1"/>
            <p:nvPr/>
          </p:nvSpPr>
          <p:spPr>
            <a:xfrm>
              <a:off x="45164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0x104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2" name="Google Shape;662;p43"/>
            <p:cNvSpPr txBox="1"/>
            <p:nvPr/>
          </p:nvSpPr>
          <p:spPr>
            <a:xfrm>
              <a:off x="30074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3" name="Google Shape;663;p43"/>
            <p:cNvSpPr txBox="1"/>
            <p:nvPr/>
          </p:nvSpPr>
          <p:spPr>
            <a:xfrm>
              <a:off x="49616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4" name="Google Shape;664;p43"/>
            <p:cNvSpPr txBox="1"/>
            <p:nvPr/>
          </p:nvSpPr>
          <p:spPr>
            <a:xfrm>
              <a:off x="59387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70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5" name="Google Shape;665;p43"/>
            <p:cNvSpPr txBox="1"/>
            <p:nvPr/>
          </p:nvSpPr>
          <p:spPr>
            <a:xfrm>
              <a:off x="6915800" y="4084000"/>
              <a:ext cx="695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6" name="Google Shape;666;p43"/>
            <p:cNvSpPr txBox="1"/>
            <p:nvPr/>
          </p:nvSpPr>
          <p:spPr>
            <a:xfrm>
              <a:off x="3539375" y="4453300"/>
              <a:ext cx="17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7" name="Google Shape;667;p43"/>
            <p:cNvSpPr txBox="1"/>
            <p:nvPr/>
          </p:nvSpPr>
          <p:spPr>
            <a:xfrm>
              <a:off x="7610900" y="4453300"/>
              <a:ext cx="9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8" name="Google Shape;668;p43"/>
            <p:cNvSpPr txBox="1"/>
            <p:nvPr/>
          </p:nvSpPr>
          <p:spPr>
            <a:xfrm>
              <a:off x="35393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5493575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0x108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0" name="Google Shape;670;p43"/>
            <p:cNvSpPr txBox="1"/>
            <p:nvPr/>
          </p:nvSpPr>
          <p:spPr>
            <a:xfrm>
              <a:off x="6387050" y="3760900"/>
              <a:ext cx="97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0x10c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1" name="Google Shape;671;p43"/>
            <p:cNvSpPr txBox="1"/>
            <p:nvPr/>
          </p:nvSpPr>
          <p:spPr>
            <a:xfrm>
              <a:off x="7257500" y="3760900"/>
              <a:ext cx="1116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… 0x120</a:t>
              </a:r>
              <a:endParaRPr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2" name="Google Shape;672;p43"/>
            <p:cNvSpPr txBox="1"/>
            <p:nvPr/>
          </p:nvSpPr>
          <p:spPr>
            <a:xfrm>
              <a:off x="3984500" y="4083988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50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73" name="Google Shape;673;p43"/>
            <p:cNvSpPr txBox="1"/>
            <p:nvPr/>
          </p:nvSpPr>
          <p:spPr>
            <a:xfrm>
              <a:off x="7610900" y="4084000"/>
              <a:ext cx="977100" cy="3693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strike="sngStrike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0x100</a:t>
              </a:r>
              <a:endParaRPr sz="1800" strike="sng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674" name="Google Shape;674;p43"/>
          <p:cNvSpPr txBox="1"/>
          <p:nvPr/>
        </p:nvSpPr>
        <p:spPr>
          <a:xfrm rot="1339249">
            <a:off x="7686354" y="4064887"/>
            <a:ext cx="977113" cy="369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4839500" y="3582375"/>
            <a:ext cx="3278359" cy="624487"/>
          </a:xfrm>
          <a:custGeom>
            <a:rect b="b" l="l" r="r" t="t"/>
            <a:pathLst>
              <a:path extrusionOk="0" h="30942" w="171082">
                <a:moveTo>
                  <a:pt x="171083" y="30942"/>
                </a:moveTo>
                <a:cubicBezTo>
                  <a:pt x="170143" y="24345"/>
                  <a:pt x="167084" y="17358"/>
                  <a:pt x="161881" y="13194"/>
                </a:cubicBezTo>
                <a:cubicBezTo>
                  <a:pt x="156661" y="9016"/>
                  <a:pt x="149306" y="8572"/>
                  <a:pt x="142819" y="6950"/>
                </a:cubicBezTo>
                <a:cubicBezTo>
                  <a:pt x="112128" y="-723"/>
                  <a:pt x="79800" y="48"/>
                  <a:pt x="48165" y="48"/>
                </a:cubicBezTo>
                <a:cubicBezTo>
                  <a:pt x="33038" y="48"/>
                  <a:pt x="15418" y="-104"/>
                  <a:pt x="3796" y="9579"/>
                </a:cubicBezTo>
                <a:cubicBezTo>
                  <a:pt x="836" y="12046"/>
                  <a:pt x="-1145" y="17450"/>
                  <a:pt x="838" y="20754"/>
                </a:cubicBezTo>
                <a:cubicBezTo>
                  <a:pt x="1965" y="22633"/>
                  <a:pt x="4548" y="23148"/>
                  <a:pt x="6097" y="2469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 Pitfalls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Pitfall #1 of 123234983</a:t>
            </a:r>
            <a:endParaRPr/>
          </a:p>
        </p:txBody>
      </p:sp>
      <p:sp>
        <p:nvSpPr>
          <p:cNvPr id="686" name="Google Shape;686;p4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array and initialize all elements of an array of known size </a:t>
            </a:r>
            <a:r>
              <a:rPr lang="en">
                <a:solidFill>
                  <a:schemeClr val="dk2"/>
                </a:solidFill>
              </a:rPr>
              <a:t>n</a:t>
            </a:r>
            <a:r>
              <a:rPr lang="en"/>
              <a:t>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⚠️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nt i, arr[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for(i = 0; i &lt;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; i++){ ...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Strongly encouraged</a:t>
            </a:r>
            <a:br>
              <a:rPr lang="en"/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ARRAY_SIZE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10;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int i, a[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ARRAY_SIZE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for(i = 0; i &lt;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ARRAY_SIZE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; i++){ ...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Why? </a:t>
            </a:r>
            <a:r>
              <a:rPr lang="en">
                <a:solidFill>
                  <a:schemeClr val="accent1"/>
                </a:solidFill>
              </a:rPr>
              <a:t>SINGLE SOURCE OF TRUTH!</a:t>
            </a:r>
            <a:endParaRPr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Utilize </a:t>
            </a:r>
            <a:r>
              <a:rPr lang="en">
                <a:solidFill>
                  <a:schemeClr val="accent2"/>
                </a:solidFill>
              </a:rPr>
              <a:t>indirection</a:t>
            </a:r>
            <a:r>
              <a:rPr lang="en"/>
              <a:t> and </a:t>
            </a:r>
            <a:r>
              <a:rPr lang="en" u="sng">
                <a:solidFill>
                  <a:schemeClr val="accent2"/>
                </a:solidFill>
              </a:rPr>
              <a:t>avoid maintaining two copies</a:t>
            </a:r>
            <a:r>
              <a:rPr lang="en"/>
              <a:t> of the number 10!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 Pointers</a:t>
            </a:r>
            <a:endParaRPr/>
          </a:p>
        </p:txBody>
      </p:sp>
      <p:sp>
        <p:nvSpPr>
          <p:cNvPr id="692" name="Google Shape;692;p46"/>
          <p:cNvSpPr txBox="1"/>
          <p:nvPr>
            <p:ph idx="1" type="body"/>
          </p:nvPr>
        </p:nvSpPr>
        <p:spPr>
          <a:xfrm>
            <a:off x="311700" y="753581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(almost) identical to pointers.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*string</a:t>
            </a:r>
            <a:r>
              <a:rPr lang="en"/>
              <a:t> and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string[]</a:t>
            </a:r>
            <a:r>
              <a:rPr lang="en"/>
              <a:t> are nearly identical declarations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They differ in </a:t>
            </a:r>
            <a:r>
              <a:rPr b="1" lang="en">
                <a:solidFill>
                  <a:schemeClr val="accent2"/>
                </a:solidFill>
              </a:rPr>
              <a:t>very subtle</a:t>
            </a:r>
            <a:r>
              <a:rPr lang="en"/>
              <a:t> ways: incrementing, declaration of filled arrays…(more in a bit)</a:t>
            </a:r>
            <a:endParaRPr/>
          </a:p>
        </p:txBody>
      </p:sp>
      <p:sp>
        <p:nvSpPr>
          <p:cNvPr id="693" name="Google Shape;693;p46"/>
          <p:cNvSpPr txBox="1"/>
          <p:nvPr>
            <p:ph idx="1" type="body"/>
          </p:nvPr>
        </p:nvSpPr>
        <p:spPr>
          <a:xfrm>
            <a:off x="311700" y="2673756"/>
            <a:ext cx="8520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Accessing Array Elements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is an arra</a:t>
            </a:r>
            <a:r>
              <a:rPr lang="en"/>
              <a:t>y</a:t>
            </a:r>
            <a:r>
              <a:rPr lang="en">
                <a:solidFill>
                  <a:schemeClr val="dk1"/>
                </a:solidFill>
              </a:rPr>
              <a:t>, but it looks like a pointer in many respects (though not all).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arr[0]</a:t>
            </a:r>
            <a:r>
              <a:rPr lang="en">
                <a:solidFill>
                  <a:schemeClr val="dk1"/>
                </a:solidFill>
              </a:rPr>
              <a:t> is the same as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*arr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arr[2]</a:t>
            </a:r>
            <a:r>
              <a:rPr lang="en">
                <a:solidFill>
                  <a:schemeClr val="dk1"/>
                </a:solidFill>
              </a:rPr>
              <a:t> is the same as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*(arr+2)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implemented as you’d think…</a:t>
            </a:r>
            <a:endParaRPr/>
          </a:p>
        </p:txBody>
      </p:sp>
      <p:sp>
        <p:nvSpPr>
          <p:cNvPr id="699" name="Google Shape;699;p47"/>
          <p:cNvSpPr txBox="1"/>
          <p:nvPr/>
        </p:nvSpPr>
        <p:spPr>
          <a:xfrm>
            <a:off x="315300" y="855600"/>
            <a:ext cx="851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*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a[4];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&amp;x;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 + 1;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5272504" y="855600"/>
            <a:ext cx="3495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01" name="Google Shape;701;p47"/>
          <p:cNvGrpSpPr/>
          <p:nvPr/>
        </p:nvGrpSpPr>
        <p:grpSpPr>
          <a:xfrm>
            <a:off x="218225" y="3895825"/>
            <a:ext cx="6255900" cy="979163"/>
            <a:chOff x="218225" y="3895825"/>
            <a:chExt cx="6255900" cy="979163"/>
          </a:xfrm>
        </p:grpSpPr>
        <p:grpSp>
          <p:nvGrpSpPr>
            <p:cNvPr id="702" name="Google Shape;702;p47"/>
            <p:cNvGrpSpPr/>
            <p:nvPr/>
          </p:nvGrpSpPr>
          <p:grpSpPr>
            <a:xfrm>
              <a:off x="218225" y="3895825"/>
              <a:ext cx="6255900" cy="585000"/>
              <a:chOff x="237025" y="4139850"/>
              <a:chExt cx="6255900" cy="585000"/>
            </a:xfrm>
          </p:grpSpPr>
          <p:sp>
            <p:nvSpPr>
              <p:cNvPr id="703" name="Google Shape;703;p47"/>
              <p:cNvSpPr txBox="1"/>
              <p:nvPr/>
            </p:nvSpPr>
            <p:spPr>
              <a:xfrm>
                <a:off x="9321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4" name="Google Shape;704;p47"/>
              <p:cNvSpPr txBox="1"/>
              <p:nvPr/>
            </p:nvSpPr>
            <p:spPr>
              <a:xfrm>
                <a:off x="48952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5" name="Google Shape;705;p47"/>
              <p:cNvSpPr txBox="1"/>
              <p:nvPr/>
            </p:nvSpPr>
            <p:spPr>
              <a:xfrm>
                <a:off x="1226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6" name="Google Shape;706;p47"/>
              <p:cNvSpPr txBox="1"/>
              <p:nvPr/>
            </p:nvSpPr>
            <p:spPr>
              <a:xfrm>
                <a:off x="1927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7" name="Google Shape;707;p47"/>
              <p:cNvSpPr txBox="1"/>
              <p:nvPr/>
            </p:nvSpPr>
            <p:spPr>
              <a:xfrm>
                <a:off x="26467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8" name="Google Shape;708;p47"/>
              <p:cNvSpPr txBox="1"/>
              <p:nvPr/>
            </p:nvSpPr>
            <p:spPr>
              <a:xfrm>
                <a:off x="32866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09" name="Google Shape;709;p47"/>
              <p:cNvSpPr txBox="1"/>
              <p:nvPr/>
            </p:nvSpPr>
            <p:spPr>
              <a:xfrm>
                <a:off x="39817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0" name="Google Shape;710;p47"/>
              <p:cNvSpPr txBox="1"/>
              <p:nvPr/>
            </p:nvSpPr>
            <p:spPr>
              <a:xfrm>
                <a:off x="46954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1" name="Google Shape;711;p47"/>
              <p:cNvSpPr txBox="1"/>
              <p:nvPr/>
            </p:nvSpPr>
            <p:spPr>
              <a:xfrm>
                <a:off x="53723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2" name="Google Shape;712;p47"/>
              <p:cNvSpPr txBox="1"/>
              <p:nvPr/>
            </p:nvSpPr>
            <p:spPr>
              <a:xfrm>
                <a:off x="2370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3" name="Google Shape;713;p47"/>
              <p:cNvSpPr txBox="1"/>
              <p:nvPr/>
            </p:nvSpPr>
            <p:spPr>
              <a:xfrm>
                <a:off x="16272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4" name="Google Shape;714;p47"/>
              <p:cNvSpPr txBox="1"/>
              <p:nvPr/>
            </p:nvSpPr>
            <p:spPr>
              <a:xfrm>
                <a:off x="23139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5" name="Google Shape;715;p47"/>
              <p:cNvSpPr txBox="1"/>
              <p:nvPr/>
            </p:nvSpPr>
            <p:spPr>
              <a:xfrm>
                <a:off x="3009238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6" name="Google Shape;716;p47"/>
              <p:cNvSpPr txBox="1"/>
              <p:nvPr/>
            </p:nvSpPr>
            <p:spPr>
              <a:xfrm>
                <a:off x="36957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7" name="Google Shape;717;p47"/>
              <p:cNvSpPr txBox="1"/>
              <p:nvPr/>
            </p:nvSpPr>
            <p:spPr>
              <a:xfrm>
                <a:off x="43912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8" name="Google Shape;718;p47"/>
              <p:cNvSpPr txBox="1"/>
              <p:nvPr/>
            </p:nvSpPr>
            <p:spPr>
              <a:xfrm>
                <a:off x="50945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19" name="Google Shape;719;p47"/>
              <p:cNvSpPr txBox="1"/>
              <p:nvPr/>
            </p:nvSpPr>
            <p:spPr>
              <a:xfrm>
                <a:off x="57978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720" name="Google Shape;720;p47"/>
            <p:cNvSpPr txBox="1"/>
            <p:nvPr/>
          </p:nvSpPr>
          <p:spPr>
            <a:xfrm>
              <a:off x="9138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47"/>
            <p:cNvSpPr txBox="1"/>
            <p:nvPr/>
          </p:nvSpPr>
          <p:spPr>
            <a:xfrm>
              <a:off x="16089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2" name="Google Shape;722;p47"/>
            <p:cNvSpPr txBox="1"/>
            <p:nvPr/>
          </p:nvSpPr>
          <p:spPr>
            <a:xfrm>
              <a:off x="23040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3" name="Google Shape;723;p47"/>
            <p:cNvSpPr txBox="1"/>
            <p:nvPr/>
          </p:nvSpPr>
          <p:spPr>
            <a:xfrm>
              <a:off x="2998625" y="4628688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24" name="Google Shape;724;p47"/>
          <p:cNvSpPr/>
          <p:nvPr/>
        </p:nvSpPr>
        <p:spPr>
          <a:xfrm>
            <a:off x="1212675" y="3851058"/>
            <a:ext cx="1078225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5" name="Google Shape;725;p47"/>
          <p:cNvSpPr/>
          <p:nvPr/>
        </p:nvSpPr>
        <p:spPr>
          <a:xfrm>
            <a:off x="1926709" y="3851049"/>
            <a:ext cx="1735511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6" name="Google Shape;726;p47"/>
          <p:cNvSpPr/>
          <p:nvPr/>
        </p:nvSpPr>
        <p:spPr>
          <a:xfrm rot="5400000">
            <a:off x="4340800" y="3199300"/>
            <a:ext cx="135300" cy="2760900"/>
          </a:xfrm>
          <a:prstGeom prst="rightBrace">
            <a:avLst>
              <a:gd fmla="val 50000" name="adj1"/>
              <a:gd fmla="val 88034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311700" y="745575"/>
            <a:ext cx="79212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Variables are </a:t>
            </a:r>
            <a:r>
              <a:rPr b="1" lang="en">
                <a:solidFill>
                  <a:schemeClr val="dk2"/>
                </a:solidFill>
              </a:rPr>
              <a:t>not automatically initialized to default values</a:t>
            </a:r>
            <a:r>
              <a:rPr lang="en"/>
              <a:t>!</a:t>
            </a:r>
            <a:endParaRPr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C Variable Does Not Also Initialize It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199550" y="1587150"/>
            <a:ext cx="3715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x;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declaration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42; 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initialization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6837506" y="2471594"/>
            <a:ext cx="2077786" cy="488100"/>
            <a:chOff x="5253938" y="3105150"/>
            <a:chExt cx="2077786" cy="488100"/>
          </a:xfrm>
        </p:grpSpPr>
        <p:sp>
          <p:nvSpPr>
            <p:cNvPr id="102" name="Google Shape;102;p12"/>
            <p:cNvSpPr txBox="1"/>
            <p:nvPr/>
          </p:nvSpPr>
          <p:spPr>
            <a:xfrm>
              <a:off x="5253938" y="3164562"/>
              <a:ext cx="41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667624" y="3105150"/>
              <a:ext cx="1664100" cy="488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????</a:t>
              </a:r>
              <a:endParaRPr b="1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4" name="Google Shape;104;p12"/>
          <p:cNvGrpSpPr/>
          <p:nvPr/>
        </p:nvGrpSpPr>
        <p:grpSpPr>
          <a:xfrm>
            <a:off x="7315200" y="2572505"/>
            <a:ext cx="1143006" cy="341700"/>
            <a:chOff x="7315200" y="1627519"/>
            <a:chExt cx="1143006" cy="341700"/>
          </a:xfrm>
        </p:grpSpPr>
        <p:sp>
          <p:nvSpPr>
            <p:cNvPr id="105" name="Google Shape;105;p12"/>
            <p:cNvSpPr txBox="1"/>
            <p:nvPr/>
          </p:nvSpPr>
          <p:spPr>
            <a:xfrm>
              <a:off x="7991406" y="1627519"/>
              <a:ext cx="4668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06" name="Google Shape;106;p12"/>
            <p:cNvCxnSpPr/>
            <p:nvPr/>
          </p:nvCxnSpPr>
          <p:spPr>
            <a:xfrm>
              <a:off x="7315200" y="1733550"/>
              <a:ext cx="594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12050" y="1375225"/>
            <a:ext cx="44172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a variable is not initialized in its declaration, </a:t>
            </a:r>
            <a:r>
              <a:rPr b="1" lang="en">
                <a:solidFill>
                  <a:schemeClr val="accent2"/>
                </a:solidFill>
              </a:rPr>
              <a:t>it holds garbage</a:t>
            </a:r>
            <a:r>
              <a:rPr lang="en"/>
              <a:t>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contents are undefined…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…but C still lets you use uninitialized variables!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⚠️</a:t>
            </a:r>
            <a:r>
              <a:rPr b="1" lang="en">
                <a:solidFill>
                  <a:schemeClr val="accent2"/>
                </a:solidFill>
              </a:rPr>
              <a:t> Danger</a:t>
            </a:r>
            <a:r>
              <a:rPr b="1" lang="en"/>
              <a:t> ⚠️</a:t>
            </a:r>
            <a:r>
              <a:rPr lang="en"/>
              <a:t>: Bugs sometimes may only manifest after you’ve built other parts of your program.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5146652" y="3715881"/>
            <a:ext cx="17364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OK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y = 38;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9" name="Google Shape;109;p12"/>
          <p:cNvGrpSpPr/>
          <p:nvPr/>
        </p:nvGrpSpPr>
        <p:grpSpPr>
          <a:xfrm>
            <a:off x="6837506" y="3871265"/>
            <a:ext cx="2077786" cy="488100"/>
            <a:chOff x="5253938" y="3105150"/>
            <a:chExt cx="2077786" cy="488100"/>
          </a:xfrm>
        </p:grpSpPr>
        <p:sp>
          <p:nvSpPr>
            <p:cNvPr id="110" name="Google Shape;110;p12"/>
            <p:cNvSpPr txBox="1"/>
            <p:nvPr/>
          </p:nvSpPr>
          <p:spPr>
            <a:xfrm>
              <a:off x="5253938" y="3164562"/>
              <a:ext cx="41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endParaRPr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5667624" y="3105150"/>
              <a:ext cx="1664100" cy="488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38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implemented as you’d think…</a:t>
            </a:r>
            <a:endParaRPr/>
          </a:p>
        </p:txBody>
      </p:sp>
      <p:sp>
        <p:nvSpPr>
          <p:cNvPr id="732" name="Google Shape;732;p48"/>
          <p:cNvSpPr txBox="1"/>
          <p:nvPr/>
        </p:nvSpPr>
        <p:spPr>
          <a:xfrm>
            <a:off x="315300" y="855600"/>
            <a:ext cx="851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*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a[4];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&amp;x;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 + 1;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1;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printf("*p:%d, p:%x, &amp;p:%x\n", *p, p, &amp;p); // %d: signed decimal, %x: hex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= 2;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printf("*q:%d, q:%x, &amp;q:%x\n", *q, q, &amp;q);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3;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printf("*a:%d, a:%x, &amp;a:%x\n", *a, a, &amp;a);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3" name="Google Shape;733;p48"/>
          <p:cNvSpPr txBox="1"/>
          <p:nvPr/>
        </p:nvSpPr>
        <p:spPr>
          <a:xfrm>
            <a:off x="5272504" y="855600"/>
            <a:ext cx="3495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34" name="Google Shape;734;p48"/>
          <p:cNvGrpSpPr/>
          <p:nvPr/>
        </p:nvGrpSpPr>
        <p:grpSpPr>
          <a:xfrm>
            <a:off x="218225" y="3895825"/>
            <a:ext cx="6255900" cy="979163"/>
            <a:chOff x="218225" y="3895825"/>
            <a:chExt cx="6255900" cy="979163"/>
          </a:xfrm>
        </p:grpSpPr>
        <p:grpSp>
          <p:nvGrpSpPr>
            <p:cNvPr id="735" name="Google Shape;735;p48"/>
            <p:cNvGrpSpPr/>
            <p:nvPr/>
          </p:nvGrpSpPr>
          <p:grpSpPr>
            <a:xfrm>
              <a:off x="218225" y="3895825"/>
              <a:ext cx="6255900" cy="585000"/>
              <a:chOff x="237025" y="4139850"/>
              <a:chExt cx="6255900" cy="585000"/>
            </a:xfrm>
          </p:grpSpPr>
          <p:sp>
            <p:nvSpPr>
              <p:cNvPr id="736" name="Google Shape;736;p48"/>
              <p:cNvSpPr txBox="1"/>
              <p:nvPr/>
            </p:nvSpPr>
            <p:spPr>
              <a:xfrm>
                <a:off x="9321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37" name="Google Shape;737;p48"/>
              <p:cNvSpPr txBox="1"/>
              <p:nvPr/>
            </p:nvSpPr>
            <p:spPr>
              <a:xfrm>
                <a:off x="48952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38" name="Google Shape;738;p48"/>
              <p:cNvSpPr txBox="1"/>
              <p:nvPr/>
            </p:nvSpPr>
            <p:spPr>
              <a:xfrm>
                <a:off x="1226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39" name="Google Shape;739;p48"/>
              <p:cNvSpPr txBox="1"/>
              <p:nvPr/>
            </p:nvSpPr>
            <p:spPr>
              <a:xfrm>
                <a:off x="1927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0" name="Google Shape;740;p48"/>
              <p:cNvSpPr txBox="1"/>
              <p:nvPr/>
            </p:nvSpPr>
            <p:spPr>
              <a:xfrm>
                <a:off x="26467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1" name="Google Shape;741;p48"/>
              <p:cNvSpPr txBox="1"/>
              <p:nvPr/>
            </p:nvSpPr>
            <p:spPr>
              <a:xfrm>
                <a:off x="32866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2" name="Google Shape;742;p48"/>
              <p:cNvSpPr txBox="1"/>
              <p:nvPr/>
            </p:nvSpPr>
            <p:spPr>
              <a:xfrm>
                <a:off x="39817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3" name="Google Shape;743;p48"/>
              <p:cNvSpPr txBox="1"/>
              <p:nvPr/>
            </p:nvSpPr>
            <p:spPr>
              <a:xfrm>
                <a:off x="46954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4" name="Google Shape;744;p48"/>
              <p:cNvSpPr txBox="1"/>
              <p:nvPr/>
            </p:nvSpPr>
            <p:spPr>
              <a:xfrm>
                <a:off x="53723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5" name="Google Shape;745;p48"/>
              <p:cNvSpPr txBox="1"/>
              <p:nvPr/>
            </p:nvSpPr>
            <p:spPr>
              <a:xfrm>
                <a:off x="2370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6" name="Google Shape;746;p48"/>
              <p:cNvSpPr txBox="1"/>
              <p:nvPr/>
            </p:nvSpPr>
            <p:spPr>
              <a:xfrm>
                <a:off x="16272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7" name="Google Shape;747;p48"/>
              <p:cNvSpPr txBox="1"/>
              <p:nvPr/>
            </p:nvSpPr>
            <p:spPr>
              <a:xfrm>
                <a:off x="23139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t/>
                </a:r>
                <a:endParaRPr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8" name="Google Shape;748;p48"/>
              <p:cNvSpPr txBox="1"/>
              <p:nvPr/>
            </p:nvSpPr>
            <p:spPr>
              <a:xfrm>
                <a:off x="3009238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49" name="Google Shape;749;p48"/>
              <p:cNvSpPr txBox="1"/>
              <p:nvPr/>
            </p:nvSpPr>
            <p:spPr>
              <a:xfrm>
                <a:off x="36957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50" name="Google Shape;750;p48"/>
              <p:cNvSpPr txBox="1"/>
              <p:nvPr/>
            </p:nvSpPr>
            <p:spPr>
              <a:xfrm>
                <a:off x="43912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51" name="Google Shape;751;p48"/>
              <p:cNvSpPr txBox="1"/>
              <p:nvPr/>
            </p:nvSpPr>
            <p:spPr>
              <a:xfrm>
                <a:off x="50945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52" name="Google Shape;752;p48"/>
              <p:cNvSpPr txBox="1"/>
              <p:nvPr/>
            </p:nvSpPr>
            <p:spPr>
              <a:xfrm>
                <a:off x="57978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753" name="Google Shape;753;p48"/>
            <p:cNvSpPr txBox="1"/>
            <p:nvPr/>
          </p:nvSpPr>
          <p:spPr>
            <a:xfrm>
              <a:off x="9138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54" name="Google Shape;754;p48"/>
            <p:cNvSpPr txBox="1"/>
            <p:nvPr/>
          </p:nvSpPr>
          <p:spPr>
            <a:xfrm>
              <a:off x="16089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55" name="Google Shape;755;p48"/>
            <p:cNvSpPr txBox="1"/>
            <p:nvPr/>
          </p:nvSpPr>
          <p:spPr>
            <a:xfrm>
              <a:off x="23040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56" name="Google Shape;756;p48"/>
            <p:cNvSpPr txBox="1"/>
            <p:nvPr/>
          </p:nvSpPr>
          <p:spPr>
            <a:xfrm>
              <a:off x="2998625" y="4628688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57" name="Google Shape;757;p48"/>
          <p:cNvSpPr/>
          <p:nvPr/>
        </p:nvSpPr>
        <p:spPr>
          <a:xfrm>
            <a:off x="1212675" y="3851058"/>
            <a:ext cx="1078225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8" name="Google Shape;758;p48"/>
          <p:cNvSpPr/>
          <p:nvPr/>
        </p:nvSpPr>
        <p:spPr>
          <a:xfrm>
            <a:off x="1926709" y="3851049"/>
            <a:ext cx="1735511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9" name="Google Shape;759;p48"/>
          <p:cNvSpPr/>
          <p:nvPr/>
        </p:nvSpPr>
        <p:spPr>
          <a:xfrm rot="5400000">
            <a:off x="4340800" y="3199300"/>
            <a:ext cx="135300" cy="2760900"/>
          </a:xfrm>
          <a:prstGeom prst="rightBrace">
            <a:avLst>
              <a:gd fmla="val 50000" name="adj1"/>
              <a:gd fmla="val 88034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implemented as you’d think…</a:t>
            </a:r>
            <a:endParaRPr/>
          </a:p>
        </p:txBody>
      </p:sp>
      <p:sp>
        <p:nvSpPr>
          <p:cNvPr id="765" name="Google Shape;765;p49"/>
          <p:cNvSpPr txBox="1"/>
          <p:nvPr/>
        </p:nvSpPr>
        <p:spPr>
          <a:xfrm>
            <a:off x="315300" y="855600"/>
            <a:ext cx="851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*p, *q, 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a[4];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 = a + 1;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1;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printf("*p:%d, p:%x, &amp;p:%x\n", *p, p, &amp;p); // %d: signed decimal, %x: hex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= 2;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printf("*q:%d, q:%x, &amp;q:%x\n", *q, q, &amp;q);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3;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printf("*a:%d, a:%x, &amp;a:%x\n", *a, a, &amp;a);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6" name="Google Shape;766;p49"/>
          <p:cNvSpPr txBox="1"/>
          <p:nvPr/>
        </p:nvSpPr>
        <p:spPr>
          <a:xfrm>
            <a:off x="5272504" y="855600"/>
            <a:ext cx="3495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*p:1, p:108, &amp;p:100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67" name="Google Shape;767;p49"/>
          <p:cNvGrpSpPr/>
          <p:nvPr/>
        </p:nvGrpSpPr>
        <p:grpSpPr>
          <a:xfrm>
            <a:off x="218225" y="3895825"/>
            <a:ext cx="6255900" cy="979163"/>
            <a:chOff x="218225" y="3895825"/>
            <a:chExt cx="6255900" cy="979163"/>
          </a:xfrm>
        </p:grpSpPr>
        <p:grpSp>
          <p:nvGrpSpPr>
            <p:cNvPr id="768" name="Google Shape;768;p49"/>
            <p:cNvGrpSpPr/>
            <p:nvPr/>
          </p:nvGrpSpPr>
          <p:grpSpPr>
            <a:xfrm>
              <a:off x="218225" y="3895825"/>
              <a:ext cx="6255900" cy="585000"/>
              <a:chOff x="237025" y="4139850"/>
              <a:chExt cx="6255900" cy="585000"/>
            </a:xfrm>
          </p:grpSpPr>
          <p:sp>
            <p:nvSpPr>
              <p:cNvPr id="769" name="Google Shape;769;p49"/>
              <p:cNvSpPr txBox="1"/>
              <p:nvPr/>
            </p:nvSpPr>
            <p:spPr>
              <a:xfrm>
                <a:off x="9321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0" name="Google Shape;770;p49"/>
              <p:cNvSpPr txBox="1"/>
              <p:nvPr/>
            </p:nvSpPr>
            <p:spPr>
              <a:xfrm>
                <a:off x="48952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1" name="Google Shape;771;p49"/>
              <p:cNvSpPr txBox="1"/>
              <p:nvPr/>
            </p:nvSpPr>
            <p:spPr>
              <a:xfrm>
                <a:off x="1226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2" name="Google Shape;772;p49"/>
              <p:cNvSpPr txBox="1"/>
              <p:nvPr/>
            </p:nvSpPr>
            <p:spPr>
              <a:xfrm>
                <a:off x="1927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3" name="Google Shape;773;p49"/>
              <p:cNvSpPr txBox="1"/>
              <p:nvPr/>
            </p:nvSpPr>
            <p:spPr>
              <a:xfrm>
                <a:off x="26467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4" name="Google Shape;774;p49"/>
              <p:cNvSpPr txBox="1"/>
              <p:nvPr/>
            </p:nvSpPr>
            <p:spPr>
              <a:xfrm>
                <a:off x="32866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5" name="Google Shape;775;p49"/>
              <p:cNvSpPr txBox="1"/>
              <p:nvPr/>
            </p:nvSpPr>
            <p:spPr>
              <a:xfrm>
                <a:off x="39817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6" name="Google Shape;776;p49"/>
              <p:cNvSpPr txBox="1"/>
              <p:nvPr/>
            </p:nvSpPr>
            <p:spPr>
              <a:xfrm>
                <a:off x="46954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7" name="Google Shape;777;p49"/>
              <p:cNvSpPr txBox="1"/>
              <p:nvPr/>
            </p:nvSpPr>
            <p:spPr>
              <a:xfrm>
                <a:off x="53723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8" name="Google Shape;778;p49"/>
              <p:cNvSpPr txBox="1"/>
              <p:nvPr/>
            </p:nvSpPr>
            <p:spPr>
              <a:xfrm>
                <a:off x="2370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79" name="Google Shape;779;p49"/>
              <p:cNvSpPr txBox="1"/>
              <p:nvPr/>
            </p:nvSpPr>
            <p:spPr>
              <a:xfrm>
                <a:off x="16272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0" name="Google Shape;780;p49"/>
              <p:cNvSpPr txBox="1"/>
              <p:nvPr/>
            </p:nvSpPr>
            <p:spPr>
              <a:xfrm>
                <a:off x="23139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sz="13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1" name="Google Shape;781;p49"/>
              <p:cNvSpPr txBox="1"/>
              <p:nvPr/>
            </p:nvSpPr>
            <p:spPr>
              <a:xfrm>
                <a:off x="3009238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2" name="Google Shape;782;p49"/>
              <p:cNvSpPr txBox="1"/>
              <p:nvPr/>
            </p:nvSpPr>
            <p:spPr>
              <a:xfrm>
                <a:off x="36957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3" name="Google Shape;783;p49"/>
              <p:cNvSpPr txBox="1"/>
              <p:nvPr/>
            </p:nvSpPr>
            <p:spPr>
              <a:xfrm>
                <a:off x="43912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4" name="Google Shape;784;p49"/>
              <p:cNvSpPr txBox="1"/>
              <p:nvPr/>
            </p:nvSpPr>
            <p:spPr>
              <a:xfrm>
                <a:off x="50945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785" name="Google Shape;785;p49"/>
              <p:cNvSpPr txBox="1"/>
              <p:nvPr/>
            </p:nvSpPr>
            <p:spPr>
              <a:xfrm>
                <a:off x="57978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786" name="Google Shape;786;p49"/>
            <p:cNvSpPr txBox="1"/>
            <p:nvPr/>
          </p:nvSpPr>
          <p:spPr>
            <a:xfrm>
              <a:off x="9138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b="1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87" name="Google Shape;787;p49"/>
            <p:cNvSpPr txBox="1"/>
            <p:nvPr/>
          </p:nvSpPr>
          <p:spPr>
            <a:xfrm>
              <a:off x="16089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88" name="Google Shape;788;p49"/>
            <p:cNvSpPr txBox="1"/>
            <p:nvPr/>
          </p:nvSpPr>
          <p:spPr>
            <a:xfrm>
              <a:off x="23040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89" name="Google Shape;789;p49"/>
            <p:cNvSpPr txBox="1"/>
            <p:nvPr/>
          </p:nvSpPr>
          <p:spPr>
            <a:xfrm>
              <a:off x="2998625" y="4628688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218226" y="1963841"/>
            <a:ext cx="245689" cy="607912"/>
            <a:chOff x="218226" y="3233891"/>
            <a:chExt cx="245689" cy="607912"/>
          </a:xfrm>
        </p:grpSpPr>
        <p:cxnSp>
          <p:nvCxnSpPr>
            <p:cNvPr id="791" name="Google Shape;791;p49"/>
            <p:cNvCxnSpPr/>
            <p:nvPr/>
          </p:nvCxnSpPr>
          <p:spPr>
            <a:xfrm>
              <a:off x="337603" y="3827356"/>
              <a:ext cx="126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2" name="Google Shape;792;p49"/>
            <p:cNvGrpSpPr/>
            <p:nvPr/>
          </p:nvGrpSpPr>
          <p:grpSpPr>
            <a:xfrm flipH="1">
              <a:off x="218226" y="3233891"/>
              <a:ext cx="245689" cy="607912"/>
              <a:chOff x="5477067" y="2074412"/>
              <a:chExt cx="177958" cy="2494509"/>
            </a:xfrm>
          </p:grpSpPr>
          <p:grpSp>
            <p:nvGrpSpPr>
              <p:cNvPr id="793" name="Google Shape;793;p49"/>
              <p:cNvGrpSpPr/>
              <p:nvPr/>
            </p:nvGrpSpPr>
            <p:grpSpPr>
              <a:xfrm>
                <a:off x="5477067" y="2074412"/>
                <a:ext cx="91500" cy="2494509"/>
                <a:chOff x="5307392" y="2074363"/>
                <a:chExt cx="91500" cy="572700"/>
              </a:xfrm>
            </p:grpSpPr>
            <p:cxnSp>
              <p:nvCxnSpPr>
                <p:cNvPr id="794" name="Google Shape;794;p49"/>
                <p:cNvCxnSpPr/>
                <p:nvPr/>
              </p:nvCxnSpPr>
              <p:spPr>
                <a:xfrm rot="10800000">
                  <a:off x="5307392" y="2087992"/>
                  <a:ext cx="91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5" name="Google Shape;795;p49"/>
                <p:cNvCxnSpPr/>
                <p:nvPr/>
              </p:nvCxnSpPr>
              <p:spPr>
                <a:xfrm rot="10800000">
                  <a:off x="5396212" y="2074363"/>
                  <a:ext cx="0" cy="572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96" name="Google Shape;796;p49"/>
              <p:cNvCxnSpPr/>
              <p:nvPr/>
            </p:nvCxnSpPr>
            <p:spPr>
              <a:xfrm rot="10800000">
                <a:off x="5563525" y="3321670"/>
                <a:ext cx="91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7" name="Google Shape;797;p49"/>
          <p:cNvSpPr/>
          <p:nvPr/>
        </p:nvSpPr>
        <p:spPr>
          <a:xfrm>
            <a:off x="1212675" y="3851058"/>
            <a:ext cx="1078225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8" name="Google Shape;798;p49"/>
          <p:cNvSpPr/>
          <p:nvPr/>
        </p:nvSpPr>
        <p:spPr>
          <a:xfrm>
            <a:off x="1926709" y="3851049"/>
            <a:ext cx="1735511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9" name="Google Shape;799;p49"/>
          <p:cNvSpPr/>
          <p:nvPr/>
        </p:nvSpPr>
        <p:spPr>
          <a:xfrm rot="5400000">
            <a:off x="4340800" y="3199300"/>
            <a:ext cx="135300" cy="2760900"/>
          </a:xfrm>
          <a:prstGeom prst="rightBrace">
            <a:avLst>
              <a:gd fmla="val 50000" name="adj1"/>
              <a:gd fmla="val 88034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implemented as you’d think…</a:t>
            </a:r>
            <a:endParaRPr/>
          </a:p>
        </p:txBody>
      </p:sp>
      <p:sp>
        <p:nvSpPr>
          <p:cNvPr id="805" name="Google Shape;805;p50"/>
          <p:cNvSpPr txBox="1"/>
          <p:nvPr/>
        </p:nvSpPr>
        <p:spPr>
          <a:xfrm>
            <a:off x="315300" y="855600"/>
            <a:ext cx="851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*p, *q, 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a[4];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 = a + 1;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1;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printf("*p:%d, p:%x, &amp;p:%x\n", *p, p, &amp;p); // %d: signed decimal, %x: hex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= 2;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printf("*q:%d, q:%x, &amp;q:%x\n", *q, q, &amp;q);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3;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printf("*a:%d, a:%x, &amp;a:%x\n", *a, a, 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6" name="Google Shape;806;p50"/>
          <p:cNvSpPr txBox="1"/>
          <p:nvPr/>
        </p:nvSpPr>
        <p:spPr>
          <a:xfrm>
            <a:off x="5272504" y="855600"/>
            <a:ext cx="3495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*p:1, p:108, &amp;p:100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*q:2, q:110, &amp;q:104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07" name="Google Shape;807;p50"/>
          <p:cNvGrpSpPr/>
          <p:nvPr/>
        </p:nvGrpSpPr>
        <p:grpSpPr>
          <a:xfrm>
            <a:off x="218225" y="3895825"/>
            <a:ext cx="6255900" cy="979163"/>
            <a:chOff x="218225" y="3895825"/>
            <a:chExt cx="6255900" cy="979163"/>
          </a:xfrm>
        </p:grpSpPr>
        <p:grpSp>
          <p:nvGrpSpPr>
            <p:cNvPr id="808" name="Google Shape;808;p50"/>
            <p:cNvGrpSpPr/>
            <p:nvPr/>
          </p:nvGrpSpPr>
          <p:grpSpPr>
            <a:xfrm>
              <a:off x="218225" y="3895825"/>
              <a:ext cx="6255900" cy="585000"/>
              <a:chOff x="237025" y="4139850"/>
              <a:chExt cx="6255900" cy="585000"/>
            </a:xfrm>
          </p:grpSpPr>
          <p:sp>
            <p:nvSpPr>
              <p:cNvPr id="809" name="Google Shape;809;p50"/>
              <p:cNvSpPr txBox="1"/>
              <p:nvPr/>
            </p:nvSpPr>
            <p:spPr>
              <a:xfrm>
                <a:off x="9321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0" name="Google Shape;810;p50"/>
              <p:cNvSpPr txBox="1"/>
              <p:nvPr/>
            </p:nvSpPr>
            <p:spPr>
              <a:xfrm>
                <a:off x="48952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1" name="Google Shape;811;p50"/>
              <p:cNvSpPr txBox="1"/>
              <p:nvPr/>
            </p:nvSpPr>
            <p:spPr>
              <a:xfrm>
                <a:off x="1226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2" name="Google Shape;812;p50"/>
              <p:cNvSpPr txBox="1"/>
              <p:nvPr/>
            </p:nvSpPr>
            <p:spPr>
              <a:xfrm>
                <a:off x="1927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3" name="Google Shape;813;p50"/>
              <p:cNvSpPr txBox="1"/>
              <p:nvPr/>
            </p:nvSpPr>
            <p:spPr>
              <a:xfrm>
                <a:off x="26467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4" name="Google Shape;814;p50"/>
              <p:cNvSpPr txBox="1"/>
              <p:nvPr/>
            </p:nvSpPr>
            <p:spPr>
              <a:xfrm>
                <a:off x="32866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5" name="Google Shape;815;p50"/>
              <p:cNvSpPr txBox="1"/>
              <p:nvPr/>
            </p:nvSpPr>
            <p:spPr>
              <a:xfrm>
                <a:off x="39817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6" name="Google Shape;816;p50"/>
              <p:cNvSpPr txBox="1"/>
              <p:nvPr/>
            </p:nvSpPr>
            <p:spPr>
              <a:xfrm>
                <a:off x="46954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7" name="Google Shape;817;p50"/>
              <p:cNvSpPr txBox="1"/>
              <p:nvPr/>
            </p:nvSpPr>
            <p:spPr>
              <a:xfrm>
                <a:off x="53723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8" name="Google Shape;818;p50"/>
              <p:cNvSpPr txBox="1"/>
              <p:nvPr/>
            </p:nvSpPr>
            <p:spPr>
              <a:xfrm>
                <a:off x="2370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19" name="Google Shape;819;p50"/>
              <p:cNvSpPr txBox="1"/>
              <p:nvPr/>
            </p:nvSpPr>
            <p:spPr>
              <a:xfrm>
                <a:off x="16272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0" name="Google Shape;820;p50"/>
              <p:cNvSpPr txBox="1"/>
              <p:nvPr/>
            </p:nvSpPr>
            <p:spPr>
              <a:xfrm>
                <a:off x="23139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1" name="Google Shape;821;p50"/>
              <p:cNvSpPr txBox="1"/>
              <p:nvPr/>
            </p:nvSpPr>
            <p:spPr>
              <a:xfrm>
                <a:off x="3009238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2" name="Google Shape;822;p50"/>
              <p:cNvSpPr txBox="1"/>
              <p:nvPr/>
            </p:nvSpPr>
            <p:spPr>
              <a:xfrm>
                <a:off x="36957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sz="1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3" name="Google Shape;823;p50"/>
              <p:cNvSpPr txBox="1"/>
              <p:nvPr/>
            </p:nvSpPr>
            <p:spPr>
              <a:xfrm>
                <a:off x="43912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4" name="Google Shape;824;p50"/>
              <p:cNvSpPr txBox="1"/>
              <p:nvPr/>
            </p:nvSpPr>
            <p:spPr>
              <a:xfrm>
                <a:off x="50945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25" name="Google Shape;825;p50"/>
              <p:cNvSpPr txBox="1"/>
              <p:nvPr/>
            </p:nvSpPr>
            <p:spPr>
              <a:xfrm>
                <a:off x="57978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26" name="Google Shape;826;p50"/>
            <p:cNvSpPr txBox="1"/>
            <p:nvPr/>
          </p:nvSpPr>
          <p:spPr>
            <a:xfrm>
              <a:off x="9138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27" name="Google Shape;827;p50"/>
            <p:cNvSpPr txBox="1"/>
            <p:nvPr/>
          </p:nvSpPr>
          <p:spPr>
            <a:xfrm>
              <a:off x="16089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b="1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28" name="Google Shape;828;p50"/>
            <p:cNvSpPr txBox="1"/>
            <p:nvPr/>
          </p:nvSpPr>
          <p:spPr>
            <a:xfrm>
              <a:off x="23040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29" name="Google Shape;829;p50"/>
            <p:cNvSpPr txBox="1"/>
            <p:nvPr/>
          </p:nvSpPr>
          <p:spPr>
            <a:xfrm>
              <a:off x="2998625" y="4628688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30" name="Google Shape;830;p50"/>
          <p:cNvGrpSpPr/>
          <p:nvPr/>
        </p:nvGrpSpPr>
        <p:grpSpPr>
          <a:xfrm>
            <a:off x="218226" y="2571741"/>
            <a:ext cx="245689" cy="607912"/>
            <a:chOff x="218226" y="3233891"/>
            <a:chExt cx="245689" cy="607912"/>
          </a:xfrm>
        </p:grpSpPr>
        <p:cxnSp>
          <p:nvCxnSpPr>
            <p:cNvPr id="831" name="Google Shape;831;p50"/>
            <p:cNvCxnSpPr/>
            <p:nvPr/>
          </p:nvCxnSpPr>
          <p:spPr>
            <a:xfrm>
              <a:off x="337603" y="3827356"/>
              <a:ext cx="126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32" name="Google Shape;832;p50"/>
            <p:cNvGrpSpPr/>
            <p:nvPr/>
          </p:nvGrpSpPr>
          <p:grpSpPr>
            <a:xfrm flipH="1">
              <a:off x="218226" y="3233891"/>
              <a:ext cx="245689" cy="607912"/>
              <a:chOff x="5477067" y="2074412"/>
              <a:chExt cx="177958" cy="2494509"/>
            </a:xfrm>
          </p:grpSpPr>
          <p:grpSp>
            <p:nvGrpSpPr>
              <p:cNvPr id="833" name="Google Shape;833;p50"/>
              <p:cNvGrpSpPr/>
              <p:nvPr/>
            </p:nvGrpSpPr>
            <p:grpSpPr>
              <a:xfrm>
                <a:off x="5477067" y="2074412"/>
                <a:ext cx="91500" cy="2494509"/>
                <a:chOff x="5307392" y="2074363"/>
                <a:chExt cx="91500" cy="572700"/>
              </a:xfrm>
            </p:grpSpPr>
            <p:cxnSp>
              <p:nvCxnSpPr>
                <p:cNvPr id="834" name="Google Shape;834;p50"/>
                <p:cNvCxnSpPr/>
                <p:nvPr/>
              </p:nvCxnSpPr>
              <p:spPr>
                <a:xfrm rot="10800000">
                  <a:off x="5307392" y="2087992"/>
                  <a:ext cx="91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5" name="Google Shape;835;p50"/>
                <p:cNvCxnSpPr/>
                <p:nvPr/>
              </p:nvCxnSpPr>
              <p:spPr>
                <a:xfrm rot="10800000">
                  <a:off x="5396212" y="2074363"/>
                  <a:ext cx="0" cy="572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36" name="Google Shape;836;p50"/>
              <p:cNvCxnSpPr/>
              <p:nvPr/>
            </p:nvCxnSpPr>
            <p:spPr>
              <a:xfrm rot="10800000">
                <a:off x="5563525" y="3321670"/>
                <a:ext cx="91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7" name="Google Shape;837;p50"/>
          <p:cNvSpPr/>
          <p:nvPr/>
        </p:nvSpPr>
        <p:spPr>
          <a:xfrm>
            <a:off x="1212675" y="3851058"/>
            <a:ext cx="1078225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8" name="Google Shape;838;p50"/>
          <p:cNvSpPr/>
          <p:nvPr/>
        </p:nvSpPr>
        <p:spPr>
          <a:xfrm>
            <a:off x="1926709" y="3851049"/>
            <a:ext cx="1735511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9" name="Google Shape;839;p50"/>
          <p:cNvSpPr/>
          <p:nvPr/>
        </p:nvSpPr>
        <p:spPr>
          <a:xfrm rot="5400000">
            <a:off x="4340800" y="3199300"/>
            <a:ext cx="135300" cy="2760900"/>
          </a:xfrm>
          <a:prstGeom prst="rightBrace">
            <a:avLst>
              <a:gd fmla="val 50000" name="adj1"/>
              <a:gd fmla="val 88034" name="adj2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implemented as you’d think…</a:t>
            </a:r>
            <a:endParaRPr/>
          </a:p>
        </p:txBody>
      </p:sp>
      <p:sp>
        <p:nvSpPr>
          <p:cNvPr id="845" name="Google Shape;845;p51"/>
          <p:cNvSpPr txBox="1"/>
          <p:nvPr/>
        </p:nvSpPr>
        <p:spPr>
          <a:xfrm>
            <a:off x="315300" y="855600"/>
            <a:ext cx="851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*p, *q, 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a[4];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 = &amp;x;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 = a + 1;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 = 1;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printf("*p:%d, p:%x, &amp;p:%x\n", *p, p, &amp;p); // %d: signed decimal, %x: hex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 = 2;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printf("*q:%d, q:%x, &amp;q:%x\n", *q, q, &amp;q);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3;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printf("*a:%d, a:%x, &amp;a:%x\n", *a, a, </a:t>
            </a:r>
            <a:r>
              <a:rPr b="1" lang="en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6" name="Google Shape;846;p51"/>
          <p:cNvSpPr txBox="1"/>
          <p:nvPr/>
        </p:nvSpPr>
        <p:spPr>
          <a:xfrm>
            <a:off x="5272504" y="855600"/>
            <a:ext cx="3495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p:1, p:108, &amp;p:</a:t>
            </a: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*q:2, q:110, &amp;q:104</a:t>
            </a:r>
            <a:endParaRPr sz="18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*a:3, a:10c, </a:t>
            </a:r>
            <a:r>
              <a:rPr lang="en" sz="18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&amp;a:10c</a:t>
            </a:r>
            <a:endParaRPr sz="18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47" name="Google Shape;847;p51"/>
          <p:cNvGrpSpPr/>
          <p:nvPr/>
        </p:nvGrpSpPr>
        <p:grpSpPr>
          <a:xfrm>
            <a:off x="218225" y="3895825"/>
            <a:ext cx="6255900" cy="979163"/>
            <a:chOff x="218225" y="3895825"/>
            <a:chExt cx="6255900" cy="979163"/>
          </a:xfrm>
        </p:grpSpPr>
        <p:grpSp>
          <p:nvGrpSpPr>
            <p:cNvPr id="848" name="Google Shape;848;p51"/>
            <p:cNvGrpSpPr/>
            <p:nvPr/>
          </p:nvGrpSpPr>
          <p:grpSpPr>
            <a:xfrm>
              <a:off x="218225" y="3895825"/>
              <a:ext cx="6255900" cy="585000"/>
              <a:chOff x="237025" y="4139850"/>
              <a:chExt cx="6255900" cy="585000"/>
            </a:xfrm>
          </p:grpSpPr>
          <p:sp>
            <p:nvSpPr>
              <p:cNvPr id="849" name="Google Shape;849;p51"/>
              <p:cNvSpPr txBox="1"/>
              <p:nvPr/>
            </p:nvSpPr>
            <p:spPr>
              <a:xfrm>
                <a:off x="9321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0" name="Google Shape;850;p51"/>
              <p:cNvSpPr txBox="1"/>
              <p:nvPr/>
            </p:nvSpPr>
            <p:spPr>
              <a:xfrm>
                <a:off x="48952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1" name="Google Shape;851;p51"/>
              <p:cNvSpPr txBox="1"/>
              <p:nvPr/>
            </p:nvSpPr>
            <p:spPr>
              <a:xfrm>
                <a:off x="1226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2" name="Google Shape;852;p51"/>
              <p:cNvSpPr txBox="1"/>
              <p:nvPr/>
            </p:nvSpPr>
            <p:spPr>
              <a:xfrm>
                <a:off x="192770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3" name="Google Shape;853;p51"/>
              <p:cNvSpPr txBox="1"/>
              <p:nvPr/>
            </p:nvSpPr>
            <p:spPr>
              <a:xfrm>
                <a:off x="26467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0x10c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4" name="Google Shape;854;p51"/>
              <p:cNvSpPr txBox="1"/>
              <p:nvPr/>
            </p:nvSpPr>
            <p:spPr>
              <a:xfrm>
                <a:off x="32866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5" name="Google Shape;855;p51"/>
              <p:cNvSpPr txBox="1"/>
              <p:nvPr/>
            </p:nvSpPr>
            <p:spPr>
              <a:xfrm>
                <a:off x="39817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0x114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6" name="Google Shape;856;p51"/>
              <p:cNvSpPr txBox="1"/>
              <p:nvPr/>
            </p:nvSpPr>
            <p:spPr>
              <a:xfrm>
                <a:off x="4695475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0x118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7" name="Google Shape;857;p51"/>
              <p:cNvSpPr txBox="1"/>
              <p:nvPr/>
            </p:nvSpPr>
            <p:spPr>
              <a:xfrm>
                <a:off x="5372350" y="41398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8" name="Google Shape;858;p51"/>
              <p:cNvSpPr txBox="1"/>
              <p:nvPr/>
            </p:nvSpPr>
            <p:spPr>
              <a:xfrm>
                <a:off x="2370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59" name="Google Shape;859;p51"/>
              <p:cNvSpPr txBox="1"/>
              <p:nvPr/>
            </p:nvSpPr>
            <p:spPr>
              <a:xfrm>
                <a:off x="16272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0x110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0" name="Google Shape;860;p51"/>
              <p:cNvSpPr txBox="1"/>
              <p:nvPr/>
            </p:nvSpPr>
            <p:spPr>
              <a:xfrm>
                <a:off x="23139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</a:t>
                </a:r>
                <a:endParaRPr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1" name="Google Shape;861;p51"/>
              <p:cNvSpPr txBox="1"/>
              <p:nvPr/>
            </p:nvSpPr>
            <p:spPr>
              <a:xfrm>
                <a:off x="3009238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</a:t>
                </a:r>
                <a:endParaRPr sz="1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2" name="Google Shape;862;p51"/>
              <p:cNvSpPr txBox="1"/>
              <p:nvPr/>
            </p:nvSpPr>
            <p:spPr>
              <a:xfrm>
                <a:off x="36957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3" name="Google Shape;863;p51"/>
              <p:cNvSpPr txBox="1"/>
              <p:nvPr/>
            </p:nvSpPr>
            <p:spPr>
              <a:xfrm>
                <a:off x="439127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4" name="Google Shape;864;p51"/>
              <p:cNvSpPr txBox="1"/>
              <p:nvPr/>
            </p:nvSpPr>
            <p:spPr>
              <a:xfrm>
                <a:off x="5094550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???</a:t>
                </a:r>
                <a:endParaRPr sz="10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865" name="Google Shape;865;p51"/>
              <p:cNvSpPr txBox="1"/>
              <p:nvPr/>
            </p:nvSpPr>
            <p:spPr>
              <a:xfrm>
                <a:off x="5797825" y="44323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866" name="Google Shape;866;p51"/>
            <p:cNvSpPr txBox="1"/>
            <p:nvPr/>
          </p:nvSpPr>
          <p:spPr>
            <a:xfrm>
              <a:off x="9138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67" name="Google Shape;867;p51"/>
            <p:cNvSpPr txBox="1"/>
            <p:nvPr/>
          </p:nvSpPr>
          <p:spPr>
            <a:xfrm>
              <a:off x="16089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q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68" name="Google Shape;868;p51"/>
            <p:cNvSpPr txBox="1"/>
            <p:nvPr/>
          </p:nvSpPr>
          <p:spPr>
            <a:xfrm>
              <a:off x="2304075" y="44808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x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69" name="Google Shape;869;p51"/>
            <p:cNvSpPr txBox="1"/>
            <p:nvPr/>
          </p:nvSpPr>
          <p:spPr>
            <a:xfrm>
              <a:off x="2998625" y="4628688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endPara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70" name="Google Shape;870;p51"/>
          <p:cNvGrpSpPr/>
          <p:nvPr/>
        </p:nvGrpSpPr>
        <p:grpSpPr>
          <a:xfrm>
            <a:off x="218226" y="3233891"/>
            <a:ext cx="245689" cy="607912"/>
            <a:chOff x="218226" y="3233891"/>
            <a:chExt cx="245689" cy="607912"/>
          </a:xfrm>
        </p:grpSpPr>
        <p:cxnSp>
          <p:nvCxnSpPr>
            <p:cNvPr id="871" name="Google Shape;871;p51"/>
            <p:cNvCxnSpPr/>
            <p:nvPr/>
          </p:nvCxnSpPr>
          <p:spPr>
            <a:xfrm>
              <a:off x="337603" y="3827356"/>
              <a:ext cx="126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72" name="Google Shape;872;p51"/>
            <p:cNvGrpSpPr/>
            <p:nvPr/>
          </p:nvGrpSpPr>
          <p:grpSpPr>
            <a:xfrm flipH="1">
              <a:off x="218226" y="3233891"/>
              <a:ext cx="245689" cy="607912"/>
              <a:chOff x="5477067" y="2074412"/>
              <a:chExt cx="177958" cy="2494509"/>
            </a:xfrm>
          </p:grpSpPr>
          <p:grpSp>
            <p:nvGrpSpPr>
              <p:cNvPr id="873" name="Google Shape;873;p51"/>
              <p:cNvGrpSpPr/>
              <p:nvPr/>
            </p:nvGrpSpPr>
            <p:grpSpPr>
              <a:xfrm>
                <a:off x="5477067" y="2074412"/>
                <a:ext cx="91500" cy="2494509"/>
                <a:chOff x="5307392" y="2074363"/>
                <a:chExt cx="91500" cy="572700"/>
              </a:xfrm>
            </p:grpSpPr>
            <p:cxnSp>
              <p:nvCxnSpPr>
                <p:cNvPr id="874" name="Google Shape;874;p51"/>
                <p:cNvCxnSpPr/>
                <p:nvPr/>
              </p:nvCxnSpPr>
              <p:spPr>
                <a:xfrm rot="10800000">
                  <a:off x="5307392" y="2087992"/>
                  <a:ext cx="91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51"/>
                <p:cNvCxnSpPr/>
                <p:nvPr/>
              </p:nvCxnSpPr>
              <p:spPr>
                <a:xfrm rot="10800000">
                  <a:off x="5396212" y="2074363"/>
                  <a:ext cx="0" cy="572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76" name="Google Shape;876;p51"/>
              <p:cNvCxnSpPr/>
              <p:nvPr/>
            </p:nvCxnSpPr>
            <p:spPr>
              <a:xfrm rot="10800000">
                <a:off x="5563525" y="3321670"/>
                <a:ext cx="91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7" name="Google Shape;877;p51"/>
          <p:cNvSpPr txBox="1"/>
          <p:nvPr/>
        </p:nvSpPr>
        <p:spPr>
          <a:xfrm>
            <a:off x="8142768" y="1409700"/>
            <a:ext cx="6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⚠️</a:t>
            </a:r>
            <a:endParaRPr sz="1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8" name="Google Shape;878;p51"/>
          <p:cNvSpPr txBox="1"/>
          <p:nvPr/>
        </p:nvSpPr>
        <p:spPr>
          <a:xfrm>
            <a:off x="5483250" y="2571750"/>
            <a:ext cx="3349200" cy="7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K&amp;R: “An array name is not a variable”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9" name="Google Shape;879;p51"/>
          <p:cNvSpPr txBox="1"/>
          <p:nvPr/>
        </p:nvSpPr>
        <p:spPr>
          <a:xfrm>
            <a:off x="6688050" y="3550650"/>
            <a:ext cx="21852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Lisa: “A C array is really just a big block of memory”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0" name="Google Shape;880;p51"/>
          <p:cNvSpPr/>
          <p:nvPr/>
        </p:nvSpPr>
        <p:spPr>
          <a:xfrm>
            <a:off x="1212675" y="3851058"/>
            <a:ext cx="1078225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1" name="Google Shape;881;p51"/>
          <p:cNvSpPr/>
          <p:nvPr/>
        </p:nvSpPr>
        <p:spPr>
          <a:xfrm>
            <a:off x="1926709" y="3851049"/>
            <a:ext cx="1735511" cy="443382"/>
          </a:xfrm>
          <a:custGeom>
            <a:rect b="b" l="l" r="r" t="t"/>
            <a:pathLst>
              <a:path extrusionOk="0" h="16521" w="43129">
                <a:moveTo>
                  <a:pt x="2074" y="16522"/>
                </a:moveTo>
                <a:cubicBezTo>
                  <a:pt x="275" y="14273"/>
                  <a:pt x="-721" y="10453"/>
                  <a:pt x="760" y="7983"/>
                </a:cubicBezTo>
                <a:cubicBezTo>
                  <a:pt x="2982" y="4280"/>
                  <a:pt x="7667" y="2123"/>
                  <a:pt x="11927" y="1414"/>
                </a:cubicBezTo>
                <a:cubicBezTo>
                  <a:pt x="19170" y="209"/>
                  <a:pt x="27637" y="-1378"/>
                  <a:pt x="33934" y="2399"/>
                </a:cubicBezTo>
                <a:cubicBezTo>
                  <a:pt x="37521" y="4551"/>
                  <a:pt x="40172" y="7981"/>
                  <a:pt x="43130" y="10939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2" name="Google Shape;882;p51"/>
          <p:cNvSpPr/>
          <p:nvPr/>
        </p:nvSpPr>
        <p:spPr>
          <a:xfrm rot="5400000">
            <a:off x="4340800" y="3199300"/>
            <a:ext cx="135300" cy="2760900"/>
          </a:xfrm>
          <a:prstGeom prst="rightBrace">
            <a:avLst>
              <a:gd fmla="val 50000" name="adj1"/>
              <a:gd fmla="val 88034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Very Primitive (</a:t>
            </a:r>
            <a:r>
              <a:rPr lang="en"/>
              <a:t>1/3</a:t>
            </a:r>
            <a:r>
              <a:rPr lang="en"/>
              <a:t>)</a:t>
            </a:r>
            <a:endParaRPr/>
          </a:p>
        </p:txBody>
      </p:sp>
      <p:sp>
        <p:nvSpPr>
          <p:cNvPr id="888" name="Google Shape;888;p52"/>
          <p:cNvSpPr txBox="1"/>
          <p:nvPr>
            <p:ph idx="1" type="body"/>
          </p:nvPr>
        </p:nvSpPr>
        <p:spPr>
          <a:xfrm>
            <a:off x="311700" y="745566"/>
            <a:ext cx="8520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Array bounds are not checked during element access.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Consequence: We can accidentally access off the end of an array</a:t>
            </a:r>
            <a:endParaRPr sz="1800"/>
          </a:p>
        </p:txBody>
      </p:sp>
      <p:sp>
        <p:nvSpPr>
          <p:cNvPr id="889" name="Google Shape;889;p52"/>
          <p:cNvSpPr txBox="1"/>
          <p:nvPr/>
        </p:nvSpPr>
        <p:spPr>
          <a:xfrm>
            <a:off x="311700" y="1414750"/>
            <a:ext cx="543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Corrupts other parts of program…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Including internal C data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May cause crashes later.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0" name="Google Shape;8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25" y="2141875"/>
            <a:ext cx="4333025" cy="21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52"/>
          <p:cNvSpPr txBox="1"/>
          <p:nvPr/>
        </p:nvSpPr>
        <p:spPr>
          <a:xfrm>
            <a:off x="756750" y="2631025"/>
            <a:ext cx="343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N = 100;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foo[N];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for(i = 0; i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N; ++i) {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foo[i] = 0;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2" name="Google Shape;892;p52"/>
          <p:cNvSpPr txBox="1"/>
          <p:nvPr/>
        </p:nvSpPr>
        <p:spPr>
          <a:xfrm>
            <a:off x="4833688" y="4324075"/>
            <a:ext cx="36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“Buffer overflow”</a:t>
            </a:r>
            <a:endParaRPr b="1"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3" name="Google Shape;893;p52"/>
          <p:cNvSpPr txBox="1"/>
          <p:nvPr/>
        </p:nvSpPr>
        <p:spPr>
          <a:xfrm>
            <a:off x="6746150" y="92225"/>
            <a:ext cx="2129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[GOT TO HERE]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Very Primitive (2/3)</a:t>
            </a:r>
            <a:endParaRPr/>
          </a:p>
        </p:txBody>
      </p:sp>
      <p:sp>
        <p:nvSpPr>
          <p:cNvPr id="899" name="Google Shape;899;p53"/>
          <p:cNvSpPr txBox="1"/>
          <p:nvPr/>
        </p:nvSpPr>
        <p:spPr>
          <a:xfrm>
            <a:off x="311700" y="1890350"/>
            <a:ext cx="534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bar(</a:t>
            </a:r>
            <a:r>
              <a:rPr lang="en"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arr[]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)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… arr[size - 1] …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main(void)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[5], b[10];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bar(a   );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00" name="Google Shape;900;p53"/>
          <p:cNvGrpSpPr/>
          <p:nvPr/>
        </p:nvGrpSpPr>
        <p:grpSpPr>
          <a:xfrm>
            <a:off x="1421900" y="1891675"/>
            <a:ext cx="3550150" cy="2386600"/>
            <a:chOff x="1421900" y="1891675"/>
            <a:chExt cx="3550150" cy="2386600"/>
          </a:xfrm>
        </p:grpSpPr>
        <p:sp>
          <p:nvSpPr>
            <p:cNvPr id="901" name="Google Shape;901;p53"/>
            <p:cNvSpPr txBox="1"/>
            <p:nvPr/>
          </p:nvSpPr>
          <p:spPr>
            <a:xfrm>
              <a:off x="2390550" y="1891675"/>
              <a:ext cx="258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unsigned int size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02" name="Google Shape;902;p53"/>
            <p:cNvSpPr txBox="1"/>
            <p:nvPr/>
          </p:nvSpPr>
          <p:spPr>
            <a:xfrm>
              <a:off x="1421900" y="3847175"/>
              <a:ext cx="629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5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903" name="Google Shape;903;p53"/>
          <p:cNvSpPr txBox="1"/>
          <p:nvPr>
            <p:ph idx="1" type="body"/>
          </p:nvPr>
        </p:nvSpPr>
        <p:spPr>
          <a:xfrm>
            <a:off x="311700" y="745566"/>
            <a:ext cx="8520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2. 	An array is passed to a function as a pointer.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Consequence: The array size is lost! Be careful with sizeof()!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53"/>
          <p:cNvGrpSpPr/>
          <p:nvPr/>
        </p:nvGrpSpPr>
        <p:grpSpPr>
          <a:xfrm>
            <a:off x="6556200" y="3102425"/>
            <a:ext cx="695100" cy="538800"/>
            <a:chOff x="6632400" y="2797625"/>
            <a:chExt cx="695100" cy="538800"/>
          </a:xfrm>
        </p:grpSpPr>
        <p:sp>
          <p:nvSpPr>
            <p:cNvPr id="905" name="Google Shape;905;p53"/>
            <p:cNvSpPr txBox="1"/>
            <p:nvPr/>
          </p:nvSpPr>
          <p:spPr>
            <a:xfrm>
              <a:off x="6632400" y="2797625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06" name="Google Shape;906;p53"/>
            <p:cNvSpPr txBox="1"/>
            <p:nvPr/>
          </p:nvSpPr>
          <p:spPr>
            <a:xfrm>
              <a:off x="6632400" y="30901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size</a:t>
              </a:r>
              <a:endPara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907" name="Google Shape;907;p53"/>
          <p:cNvGrpSpPr/>
          <p:nvPr/>
        </p:nvGrpSpPr>
        <p:grpSpPr>
          <a:xfrm>
            <a:off x="1012175" y="1405025"/>
            <a:ext cx="2194500" cy="602950"/>
            <a:chOff x="1012175" y="1405025"/>
            <a:chExt cx="2194500" cy="602950"/>
          </a:xfrm>
        </p:grpSpPr>
        <p:sp>
          <p:nvSpPr>
            <p:cNvPr id="908" name="Google Shape;908;p53"/>
            <p:cNvSpPr/>
            <p:nvPr/>
          </p:nvSpPr>
          <p:spPr>
            <a:xfrm rot="5400000">
              <a:off x="1818050" y="1364175"/>
              <a:ext cx="238200" cy="1049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09" name="Google Shape;909;p53"/>
            <p:cNvSpPr txBox="1"/>
            <p:nvPr/>
          </p:nvSpPr>
          <p:spPr>
            <a:xfrm>
              <a:off x="1012175" y="1405025"/>
              <a:ext cx="2194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same as </a:t>
              </a:r>
              <a:r>
                <a:rPr lang="en" sz="16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 *arr</a:t>
              </a:r>
              <a:endPara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910" name="Google Shape;910;p53"/>
          <p:cNvSpPr/>
          <p:nvPr/>
        </p:nvSpPr>
        <p:spPr>
          <a:xfrm>
            <a:off x="5282225" y="1758450"/>
            <a:ext cx="3550200" cy="8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You should always explicitly include array length as a parameter.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6746150" y="92225"/>
            <a:ext cx="2129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2" name="Google Shape;912;p53"/>
          <p:cNvGrpSpPr/>
          <p:nvPr/>
        </p:nvGrpSpPr>
        <p:grpSpPr>
          <a:xfrm>
            <a:off x="5351353" y="3102425"/>
            <a:ext cx="2998597" cy="1811213"/>
            <a:chOff x="5351353" y="3102425"/>
            <a:chExt cx="2998597" cy="1811213"/>
          </a:xfrm>
        </p:grpSpPr>
        <p:grpSp>
          <p:nvGrpSpPr>
            <p:cNvPr id="913" name="Google Shape;913;p53"/>
            <p:cNvGrpSpPr/>
            <p:nvPr/>
          </p:nvGrpSpPr>
          <p:grpSpPr>
            <a:xfrm>
              <a:off x="5443800" y="3102425"/>
              <a:ext cx="2906150" cy="1811213"/>
              <a:chOff x="5443800" y="3102425"/>
              <a:chExt cx="2906150" cy="1811213"/>
            </a:xfrm>
          </p:grpSpPr>
          <p:grpSp>
            <p:nvGrpSpPr>
              <p:cNvPr id="914" name="Google Shape;914;p53"/>
              <p:cNvGrpSpPr/>
              <p:nvPr/>
            </p:nvGrpSpPr>
            <p:grpSpPr>
              <a:xfrm>
                <a:off x="5443800" y="3102425"/>
                <a:ext cx="2902800" cy="1811213"/>
                <a:chOff x="5520000" y="2797625"/>
                <a:chExt cx="2902800" cy="1811213"/>
              </a:xfrm>
            </p:grpSpPr>
            <p:sp>
              <p:nvSpPr>
                <p:cNvPr id="915" name="Google Shape;915;p53"/>
                <p:cNvSpPr txBox="1"/>
                <p:nvPr/>
              </p:nvSpPr>
              <p:spPr>
                <a:xfrm>
                  <a:off x="5520000" y="2797625"/>
                  <a:ext cx="695100" cy="292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E9E9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808080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0x100</a:t>
                  </a:r>
                  <a:endParaRPr sz="10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16" name="Google Shape;916;p53"/>
                <p:cNvSpPr txBox="1"/>
                <p:nvPr/>
              </p:nvSpPr>
              <p:spPr>
                <a:xfrm>
                  <a:off x="5520000" y="3090125"/>
                  <a:ext cx="6951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chemeClr val="accent1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arr</a:t>
                  </a:r>
                  <a:endParaRPr sz="1000">
                    <a:solidFill>
                      <a:schemeClr val="accen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17" name="Google Shape;917;p53"/>
                <p:cNvSpPr txBox="1"/>
                <p:nvPr/>
              </p:nvSpPr>
              <p:spPr>
                <a:xfrm>
                  <a:off x="6007800" y="3801050"/>
                  <a:ext cx="695100" cy="292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E9E9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808080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endParaRPr sz="10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18" name="Google Shape;918;p53"/>
                <p:cNvSpPr txBox="1"/>
                <p:nvPr/>
              </p:nvSpPr>
              <p:spPr>
                <a:xfrm>
                  <a:off x="6702900" y="3801038"/>
                  <a:ext cx="695100" cy="292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E9E9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808080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endParaRPr sz="10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19" name="Google Shape;919;p53"/>
                <p:cNvSpPr txBox="1"/>
                <p:nvPr/>
              </p:nvSpPr>
              <p:spPr>
                <a:xfrm>
                  <a:off x="7398000" y="3801050"/>
                  <a:ext cx="695100" cy="292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E9E9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808080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 </a:t>
                  </a:r>
                  <a:endParaRPr sz="10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20" name="Google Shape;920;p53"/>
                <p:cNvSpPr txBox="1"/>
                <p:nvPr/>
              </p:nvSpPr>
              <p:spPr>
                <a:xfrm>
                  <a:off x="8093100" y="3801050"/>
                  <a:ext cx="329700" cy="2925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E9E9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808080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…</a:t>
                  </a:r>
                  <a:endParaRPr sz="10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21" name="Google Shape;921;p53"/>
                <p:cNvSpPr txBox="1"/>
                <p:nvPr/>
              </p:nvSpPr>
              <p:spPr>
                <a:xfrm>
                  <a:off x="5560325" y="3508550"/>
                  <a:ext cx="851700" cy="29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9E9E9E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0x100</a:t>
                  </a:r>
                  <a:endParaRPr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922" name="Google Shape;922;p53"/>
                <p:cNvSpPr txBox="1"/>
                <p:nvPr/>
              </p:nvSpPr>
              <p:spPr>
                <a:xfrm>
                  <a:off x="5986500" y="4362538"/>
                  <a:ext cx="6951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chemeClr val="accent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a</a:t>
                  </a:r>
                  <a:endParaRPr sz="1000">
                    <a:solidFill>
                      <a:schemeClr val="accent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923" name="Google Shape;923;p53"/>
              <p:cNvSpPr/>
              <p:nvPr/>
            </p:nvSpPr>
            <p:spPr>
              <a:xfrm rot="-5400000">
                <a:off x="7016900" y="3328175"/>
                <a:ext cx="238200" cy="2427900"/>
              </a:xfrm>
              <a:prstGeom prst="leftBrace">
                <a:avLst>
                  <a:gd fmla="val 47943" name="adj1"/>
                  <a:gd fmla="val 14506" name="adj2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924" name="Google Shape;924;p53"/>
            <p:cNvSpPr/>
            <p:nvPr/>
          </p:nvSpPr>
          <p:spPr>
            <a:xfrm>
              <a:off x="5351353" y="3251650"/>
              <a:ext cx="527850" cy="821100"/>
            </a:xfrm>
            <a:custGeom>
              <a:rect b="b" l="l" r="r" t="t"/>
              <a:pathLst>
                <a:path extrusionOk="0" h="32844" w="21114">
                  <a:moveTo>
                    <a:pt x="12575" y="0"/>
                  </a:moveTo>
                  <a:cubicBezTo>
                    <a:pt x="7275" y="0"/>
                    <a:pt x="-657" y="4606"/>
                    <a:pt x="94" y="9853"/>
                  </a:cubicBezTo>
                  <a:cubicBezTo>
                    <a:pt x="1565" y="20132"/>
                    <a:pt x="12476" y="27082"/>
                    <a:pt x="21115" y="32844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4"/>
          <p:cNvSpPr txBox="1"/>
          <p:nvPr/>
        </p:nvSpPr>
        <p:spPr>
          <a:xfrm>
            <a:off x="5217425" y="1744200"/>
            <a:ext cx="26433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Solution:</a:t>
            </a:r>
            <a:b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Dynamic memory allocation!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0" name="Google Shape;930;p54"/>
          <p:cNvSpPr txBox="1"/>
          <p:nvPr>
            <p:ph idx="1" type="body"/>
          </p:nvPr>
        </p:nvSpPr>
        <p:spPr>
          <a:xfrm>
            <a:off x="311700" y="745566"/>
            <a:ext cx="85206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3. 	</a:t>
            </a:r>
            <a:r>
              <a:rPr lang="en"/>
              <a:t>Declared arrays are only allocated while the scope is valid</a:t>
            </a:r>
            <a:r>
              <a:rPr lang="en"/>
              <a:t>.</a:t>
            </a:r>
            <a:endParaRPr/>
          </a:p>
        </p:txBody>
      </p:sp>
      <p:sp>
        <p:nvSpPr>
          <p:cNvPr id="931" name="Google Shape;931;p5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Very Primitive (3/3)</a:t>
            </a:r>
            <a:endParaRPr/>
          </a:p>
        </p:txBody>
      </p:sp>
      <p:sp>
        <p:nvSpPr>
          <p:cNvPr id="932" name="Google Shape;932;p54"/>
          <p:cNvSpPr txBox="1"/>
          <p:nvPr/>
        </p:nvSpPr>
        <p:spPr>
          <a:xfrm>
            <a:off x="832050" y="1544100"/>
            <a:ext cx="378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incorrect</a:t>
            </a:r>
            <a:endParaRPr b="1" sz="16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*foo() {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string[32]; ...;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string;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3" name="Google Shape;933;p54"/>
          <p:cNvSpPr txBox="1"/>
          <p:nvPr/>
        </p:nvSpPr>
        <p:spPr>
          <a:xfrm>
            <a:off x="5217425" y="2972550"/>
            <a:ext cx="2643300" cy="4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(more later)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4" name="Google Shape;934;p54"/>
          <p:cNvSpPr txBox="1"/>
          <p:nvPr/>
        </p:nvSpPr>
        <p:spPr>
          <a:xfrm>
            <a:off x="6746150" y="92225"/>
            <a:ext cx="2129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Very Primitive, Summary</a:t>
            </a:r>
            <a:endParaRPr/>
          </a:p>
        </p:txBody>
      </p:sp>
      <p:sp>
        <p:nvSpPr>
          <p:cNvPr id="940" name="Google Shape;940;p55"/>
          <p:cNvSpPr txBox="1"/>
          <p:nvPr>
            <p:ph idx="1" type="body"/>
          </p:nvPr>
        </p:nvSpPr>
        <p:spPr>
          <a:xfrm>
            <a:off x="311700" y="745574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Array bounds are not checked during element access.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An array is passed to a function as a pointer.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Declared arrays are only allocated while the scope is valid.</a:t>
            </a:r>
            <a:endParaRPr/>
          </a:p>
        </p:txBody>
      </p:sp>
      <p:sp>
        <p:nvSpPr>
          <p:cNvPr id="941" name="Google Shape;941;p55"/>
          <p:cNvSpPr txBox="1"/>
          <p:nvPr>
            <p:ph idx="1" type="body"/>
          </p:nvPr>
        </p:nvSpPr>
        <p:spPr>
          <a:xfrm>
            <a:off x="311700" y="2193374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Consequences? </a:t>
            </a:r>
            <a:r>
              <a:rPr lang="en" u="sng">
                <a:solidFill>
                  <a:schemeClr val="hlink"/>
                </a:solidFill>
                <a:hlinkClick r:id="rId3"/>
              </a:rPr>
              <a:t>S</a:t>
            </a:r>
            <a:r>
              <a:rPr lang="en" u="sng">
                <a:solidFill>
                  <a:schemeClr val="hlink"/>
                </a:solidFill>
                <a:hlinkClick r:id="rId4"/>
              </a:rPr>
              <a:t>egmentation faults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bus errors</a:t>
            </a:r>
            <a:r>
              <a:rPr lang="en"/>
              <a:t>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are VERY difficult to find; be careful!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You’ll learn how to debug these in Lab 02 with gdb…</a:t>
            </a:r>
            <a:endParaRPr/>
          </a:p>
        </p:txBody>
      </p:sp>
      <p:sp>
        <p:nvSpPr>
          <p:cNvPr id="942" name="Google Shape;942;p55"/>
          <p:cNvSpPr txBox="1"/>
          <p:nvPr/>
        </p:nvSpPr>
        <p:spPr>
          <a:xfrm>
            <a:off x="6746150" y="92225"/>
            <a:ext cx="2129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6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Strings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8" name="Google Shape;948;p56"/>
          <p:cNvSpPr txBox="1"/>
          <p:nvPr>
            <p:ph idx="12" type="sldNum"/>
          </p:nvPr>
        </p:nvSpPr>
        <p:spPr>
          <a:xfrm>
            <a:off x="2387101" y="4781138"/>
            <a:ext cx="436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02-C-Pointers, Arrays, and Strings</a:t>
            </a:r>
            <a:r>
              <a:rPr lang="en">
                <a:solidFill>
                  <a:srgbClr val="F2F2F2"/>
                </a:solidFill>
              </a:rPr>
              <a:t> (</a:t>
            </a:r>
            <a:fld id="{00000000-1234-1234-1234-123412341234}" type="slidenum">
              <a:rPr lang="en">
                <a:solidFill>
                  <a:srgbClr val="F2F2F2"/>
                </a:solidFill>
              </a:rPr>
              <a:t>‹#›</a:t>
            </a:fld>
            <a:r>
              <a:rPr lang="en">
                <a:solidFill>
                  <a:srgbClr val="F2F2F2"/>
                </a:solidFill>
              </a:rPr>
              <a:t>)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949" name="Google Shape;949;p56"/>
          <p:cNvSpPr txBox="1"/>
          <p:nvPr/>
        </p:nvSpPr>
        <p:spPr>
          <a:xfrm>
            <a:off x="5708150" y="92225"/>
            <a:ext cx="3167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[READ ON YOUR OWN]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</a:t>
            </a:r>
            <a:endParaRPr/>
          </a:p>
        </p:txBody>
      </p:sp>
      <p:sp>
        <p:nvSpPr>
          <p:cNvPr id="955" name="Google Shape;955;p57"/>
          <p:cNvSpPr txBox="1"/>
          <p:nvPr/>
        </p:nvSpPr>
        <p:spPr>
          <a:xfrm>
            <a:off x="435800" y="4291400"/>
            <a:ext cx="33432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Lab 01: string.h: strcpy() vs strncpy()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6" name="Google Shape;956;p57"/>
          <p:cNvSpPr txBox="1"/>
          <p:nvPr/>
        </p:nvSpPr>
        <p:spPr>
          <a:xfrm>
            <a:off x="311700" y="771475"/>
            <a:ext cx="468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 C string is just an array of characters, followed by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 null terminator</a:t>
            </a:r>
            <a:r>
              <a:rPr lang="en" sz="1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Null terminator: the byte 0 (number) aka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character)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7" name="Google Shape;957;p57"/>
          <p:cNvSpPr txBox="1"/>
          <p:nvPr/>
        </p:nvSpPr>
        <p:spPr>
          <a:xfrm>
            <a:off x="4953650" y="787075"/>
            <a:ext cx="35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str[] = "abc"; </a:t>
            </a:r>
            <a:endParaRPr sz="18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8" name="Google Shape;958;p57"/>
          <p:cNvSpPr txBox="1"/>
          <p:nvPr/>
        </p:nvSpPr>
        <p:spPr>
          <a:xfrm>
            <a:off x="311700" y="2200250"/>
            <a:ext cx="448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The standard C library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string.h</a:t>
            </a:r>
            <a:r>
              <a:rPr lang="en" sz="1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 assumes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null-terminated strings.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String operations often abstract away null terminators when returning values!</a:t>
            </a:r>
            <a:endParaRPr sz="1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9" name="Google Shape;959;p57"/>
          <p:cNvSpPr txBox="1"/>
          <p:nvPr/>
        </p:nvSpPr>
        <p:spPr>
          <a:xfrm>
            <a:off x="4946375" y="2213725"/>
            <a:ext cx="4016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strlen(str) …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3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⚠️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possible implementation*</a:t>
            </a:r>
            <a:endParaRPr sz="16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strlen(char s[])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n = 0;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 (*(s++) != 0) { n++; }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n;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0" name="Google Shape;960;p57"/>
          <p:cNvSpPr txBox="1"/>
          <p:nvPr/>
        </p:nvSpPr>
        <p:spPr>
          <a:xfrm>
            <a:off x="6756900" y="4137500"/>
            <a:ext cx="21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*for actual strlen() implementation, see glibc</a:t>
            </a:r>
            <a:endParaRPr sz="12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61" name="Google Shape;961;p57"/>
          <p:cNvGrpSpPr/>
          <p:nvPr/>
        </p:nvGrpSpPr>
        <p:grpSpPr>
          <a:xfrm>
            <a:off x="5865225" y="1325388"/>
            <a:ext cx="2773725" cy="765675"/>
            <a:chOff x="5865225" y="1325388"/>
            <a:chExt cx="2773725" cy="765675"/>
          </a:xfrm>
        </p:grpSpPr>
        <p:sp>
          <p:nvSpPr>
            <p:cNvPr id="962" name="Google Shape;962;p57"/>
            <p:cNvSpPr txBox="1"/>
            <p:nvPr/>
          </p:nvSpPr>
          <p:spPr>
            <a:xfrm>
              <a:off x="7943850" y="1325400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'\0'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63" name="Google Shape;963;p57"/>
            <p:cNvSpPr txBox="1"/>
            <p:nvPr/>
          </p:nvSpPr>
          <p:spPr>
            <a:xfrm>
              <a:off x="5865225" y="1325400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'a'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64" name="Google Shape;964;p57"/>
            <p:cNvSpPr txBox="1"/>
            <p:nvPr/>
          </p:nvSpPr>
          <p:spPr>
            <a:xfrm>
              <a:off x="6560325" y="1325388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'b'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65" name="Google Shape;965;p57"/>
            <p:cNvSpPr txBox="1"/>
            <p:nvPr/>
          </p:nvSpPr>
          <p:spPr>
            <a:xfrm>
              <a:off x="7255425" y="1325400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'c'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66" name="Google Shape;966;p57"/>
            <p:cNvSpPr txBox="1"/>
            <p:nvPr/>
          </p:nvSpPr>
          <p:spPr>
            <a:xfrm>
              <a:off x="5865225" y="1844763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str</a:t>
              </a:r>
              <a:endPara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67" name="Google Shape;967;p57"/>
            <p:cNvSpPr/>
            <p:nvPr/>
          </p:nvSpPr>
          <p:spPr>
            <a:xfrm rot="5400000">
              <a:off x="7124600" y="372725"/>
              <a:ext cx="192900" cy="2711400"/>
            </a:xfrm>
            <a:prstGeom prst="rightBrace">
              <a:avLst>
                <a:gd fmla="val 31649" name="adj1"/>
                <a:gd fmla="val 86612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68" name="Google Shape;968;p57"/>
          <p:cNvSpPr txBox="1"/>
          <p:nvPr/>
        </p:nvSpPr>
        <p:spPr>
          <a:xfrm>
            <a:off x="5708150" y="92225"/>
            <a:ext cx="3167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[READ ON YOUR OWN]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311700" y="745575"/>
            <a:ext cx="53118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lnSpcReduction="10000"/>
          </a:bodyPr>
          <a:lstStyle/>
          <a:p>
            <a:pPr indent="-317004" lvl="0" marL="367090" rtl="0" algn="l">
              <a:spcBef>
                <a:spcPts val="0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C variables are typed.</a:t>
            </a:r>
            <a:endParaRPr/>
          </a:p>
          <a:p>
            <a:pPr indent="-263693" lvl="1" marL="660481" rtl="0" algn="l">
              <a:spcBef>
                <a:spcPts val="37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Types of </a:t>
            </a:r>
            <a:r>
              <a:rPr b="1" i="1" lang="en">
                <a:solidFill>
                  <a:schemeClr val="dk2"/>
                </a:solidFill>
              </a:rPr>
              <a:t>variables</a:t>
            </a:r>
            <a:r>
              <a:rPr lang="en"/>
              <a:t> can’t change, e.g., </a:t>
            </a:r>
            <a:br>
              <a:rPr lang="en"/>
            </a:br>
            <a:r>
              <a:rPr lang="en"/>
              <a:t>y cannot store a float.</a:t>
            </a:r>
            <a:endParaRPr/>
          </a:p>
          <a:p>
            <a:pPr indent="-263693" lvl="1" marL="660481" rtl="0" algn="l">
              <a:spcBef>
                <a:spcPts val="37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</a:pPr>
            <a:r>
              <a:rPr lang="en"/>
              <a:t>However, you can </a:t>
            </a:r>
            <a:r>
              <a:rPr b="1" lang="en">
                <a:solidFill>
                  <a:schemeClr val="dk2"/>
                </a:solidFill>
              </a:rPr>
              <a:t>typecast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i="1" lang="en">
                <a:solidFill>
                  <a:schemeClr val="dk2"/>
                </a:solidFill>
              </a:rPr>
              <a:t>value</a:t>
            </a:r>
            <a:r>
              <a:rPr b="1" i="1" lang="en">
                <a:solidFill>
                  <a:schemeClr val="dk2"/>
                </a:solidFill>
              </a:rPr>
              <a:t>s</a:t>
            </a:r>
            <a:r>
              <a:rPr lang="en"/>
              <a:t> </a:t>
            </a:r>
            <a:r>
              <a:rPr lang="en" sz="1900">
                <a:solidFill>
                  <a:schemeClr val="accent1"/>
                </a:solidFill>
              </a:rPr>
              <a:t>(more later)</a:t>
            </a:r>
            <a:endParaRPr/>
          </a:p>
        </p:txBody>
      </p:sp>
      <p:sp>
        <p:nvSpPr>
          <p:cNvPr id="117" name="Google Shape;117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variables typed in C?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6016500" y="895350"/>
            <a:ext cx="28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uint16_t y = 38;</a:t>
            </a:r>
            <a:endParaRPr sz="6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>
            <a:off x="6172200" y="2936691"/>
            <a:ext cx="2077786" cy="488100"/>
            <a:chOff x="5253938" y="3105150"/>
            <a:chExt cx="2077786" cy="488100"/>
          </a:xfrm>
        </p:grpSpPr>
        <p:sp>
          <p:nvSpPr>
            <p:cNvPr id="120" name="Google Shape;120;p13"/>
            <p:cNvSpPr txBox="1"/>
            <p:nvPr/>
          </p:nvSpPr>
          <p:spPr>
            <a:xfrm>
              <a:off x="5253938" y="3164562"/>
              <a:ext cx="41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y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667624" y="3105150"/>
              <a:ext cx="1664100" cy="488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38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22" name="Google Shape;122;p13"/>
          <p:cNvSpPr txBox="1"/>
          <p:nvPr/>
        </p:nvSpPr>
        <p:spPr>
          <a:xfrm>
            <a:off x="6074035" y="1470553"/>
            <a:ext cx="2205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(unsigned 16-bit integer, see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stdint.h</a:t>
            </a: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rot="5400000">
            <a:off x="6550672" y="763910"/>
            <a:ext cx="204000" cy="112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4" name="Google Shape;124;p13"/>
          <p:cNvGrpSpPr/>
          <p:nvPr/>
        </p:nvGrpSpPr>
        <p:grpSpPr>
          <a:xfrm>
            <a:off x="5872350" y="2343150"/>
            <a:ext cx="3114300" cy="2052400"/>
            <a:chOff x="5872350" y="2343150"/>
            <a:chExt cx="3114300" cy="2052400"/>
          </a:xfrm>
        </p:grpSpPr>
        <p:sp>
          <p:nvSpPr>
            <p:cNvPr id="125" name="Google Shape;125;p13"/>
            <p:cNvSpPr txBox="1"/>
            <p:nvPr/>
          </p:nvSpPr>
          <p:spPr>
            <a:xfrm>
              <a:off x="7313850" y="2343150"/>
              <a:ext cx="1518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16 bits (2 bytes)</a:t>
              </a:r>
              <a:endParaRPr sz="1600"/>
            </a:p>
          </p:txBody>
        </p:sp>
        <p:sp>
          <p:nvSpPr>
            <p:cNvPr id="126" name="Google Shape;126;p13"/>
            <p:cNvSpPr/>
            <p:nvPr/>
          </p:nvSpPr>
          <p:spPr>
            <a:xfrm flipH="1" rot="5400000">
              <a:off x="7283254" y="1940640"/>
              <a:ext cx="204000" cy="1664100"/>
            </a:xfrm>
            <a:prstGeom prst="rightBrace">
              <a:avLst>
                <a:gd fmla="val 8333" name="adj1"/>
                <a:gd fmla="val 12378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87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5872350" y="4026250"/>
              <a:ext cx="311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0000 0000 0010 0110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19800" y="3439790"/>
              <a:ext cx="2819400" cy="571500"/>
            </a:xfrm>
            <a:prstGeom prst="trapezoid">
              <a:avLst>
                <a:gd fmla="val 100315" name="adj"/>
              </a:avLst>
            </a:prstGeom>
            <a:solidFill>
              <a:srgbClr val="FFF2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(under the hood)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2385550"/>
            <a:ext cx="55608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17004" lvl="0" marL="367090" rtl="0" algn="l"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/>
              <a:t>A variable’s type helps the compiler determine </a:t>
            </a:r>
            <a:r>
              <a:rPr b="1" lang="en">
                <a:solidFill>
                  <a:schemeClr val="dk2"/>
                </a:solidFill>
              </a:rPr>
              <a:t>how to translate the program to machine code</a:t>
            </a:r>
            <a:r>
              <a:rPr lang="en"/>
              <a:t> designed for the computer’s architecture:</a:t>
            </a:r>
            <a:endParaRPr/>
          </a:p>
          <a:p>
            <a:pPr indent="-263693" lvl="1" marL="660481" rtl="0" algn="l">
              <a:spcBef>
                <a:spcPts val="37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How many bytes</a:t>
            </a:r>
            <a:r>
              <a:rPr lang="en"/>
              <a:t> the variable takes up in memory, and</a:t>
            </a:r>
            <a:endParaRPr/>
          </a:p>
          <a:p>
            <a:pPr indent="-263693" lvl="1" marL="660481" rtl="0" algn="l">
              <a:spcBef>
                <a:spcPts val="37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What operators</a:t>
            </a:r>
            <a:r>
              <a:rPr lang="en"/>
              <a:t> the variable supports, etc.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081900" y="119075"/>
            <a:ext cx="2764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8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Memory, Words, and Endianness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4" name="Google Shape;974;p58"/>
          <p:cNvSpPr txBox="1"/>
          <p:nvPr/>
        </p:nvSpPr>
        <p:spPr>
          <a:xfrm>
            <a:off x="5708150" y="92225"/>
            <a:ext cx="3167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F 1/31]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and Addresses</a:t>
            </a:r>
            <a:endParaRPr/>
          </a:p>
        </p:txBody>
      </p:sp>
      <p:graphicFrame>
        <p:nvGraphicFramePr>
          <p:cNvPr id="980" name="Google Shape;980;p59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int32_t *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*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81" name="Google Shape;981;p59"/>
          <p:cNvGrpSpPr/>
          <p:nvPr/>
        </p:nvGrpSpPr>
        <p:grpSpPr>
          <a:xfrm>
            <a:off x="4955674" y="136825"/>
            <a:ext cx="4055101" cy="1273875"/>
            <a:chOff x="4955674" y="136825"/>
            <a:chExt cx="4055101" cy="1273875"/>
          </a:xfrm>
        </p:grpSpPr>
        <p:sp>
          <p:nvSpPr>
            <p:cNvPr id="982" name="Google Shape;982;p59"/>
            <p:cNvSpPr txBox="1"/>
            <p:nvPr/>
          </p:nvSpPr>
          <p:spPr>
            <a:xfrm>
              <a:off x="4955674" y="136825"/>
              <a:ext cx="373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How to read byte addresses:</a:t>
              </a:r>
              <a:endParaRPr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			</a:t>
              </a:r>
              <a:r>
                <a:rPr lang="en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0x…02		0x…00</a:t>
              </a:r>
              <a:endParaRPr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6921400" y="1081600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8159400" y="1081600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5" name="Google Shape;985;p59"/>
            <p:cNvSpPr/>
            <p:nvPr/>
          </p:nvSpPr>
          <p:spPr>
            <a:xfrm rot="-5386194">
              <a:off x="8812350" y="1229226"/>
              <a:ext cx="74701" cy="91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8561450" y="542000"/>
              <a:ext cx="449325" cy="726900"/>
            </a:xfrm>
            <a:custGeom>
              <a:rect b="b" l="l" r="r" t="t"/>
              <a:pathLst>
                <a:path extrusionOk="0" h="29076" w="17973">
                  <a:moveTo>
                    <a:pt x="0" y="0"/>
                  </a:moveTo>
                  <a:cubicBezTo>
                    <a:pt x="2540" y="615"/>
                    <a:pt x="12250" y="123"/>
                    <a:pt x="15240" y="3687"/>
                  </a:cubicBezTo>
                  <a:cubicBezTo>
                    <a:pt x="18231" y="7251"/>
                    <a:pt x="17861" y="17288"/>
                    <a:pt x="17943" y="21385"/>
                  </a:cubicBezTo>
                  <a:cubicBezTo>
                    <a:pt x="18025" y="25482"/>
                    <a:pt x="17083" y="26998"/>
                    <a:pt x="15731" y="28268"/>
                  </a:cubicBezTo>
                  <a:cubicBezTo>
                    <a:pt x="14379" y="29538"/>
                    <a:pt x="10815" y="28882"/>
                    <a:pt x="9832" y="2900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87" name="Google Shape;987;p59"/>
          <p:cNvGrpSpPr/>
          <p:nvPr/>
        </p:nvGrpSpPr>
        <p:grpSpPr>
          <a:xfrm>
            <a:off x="5972375" y="4397675"/>
            <a:ext cx="1377300" cy="707500"/>
            <a:chOff x="5972375" y="4397675"/>
            <a:chExt cx="1377300" cy="707500"/>
          </a:xfrm>
        </p:grpSpPr>
        <p:sp>
          <p:nvSpPr>
            <p:cNvPr id="988" name="Google Shape;988;p59"/>
            <p:cNvSpPr/>
            <p:nvPr/>
          </p:nvSpPr>
          <p:spPr>
            <a:xfrm>
              <a:off x="6302400" y="4397675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9" name="Google Shape;989;p59"/>
            <p:cNvSpPr txBox="1"/>
            <p:nvPr/>
          </p:nvSpPr>
          <p:spPr>
            <a:xfrm>
              <a:off x="5972375" y="4704975"/>
              <a:ext cx="137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0xF…F</a:t>
              </a:r>
              <a:endParaRPr/>
            </a:p>
          </p:txBody>
        </p:sp>
      </p:grpSp>
      <p:sp>
        <p:nvSpPr>
          <p:cNvPr id="990" name="Google Shape;990;p59"/>
          <p:cNvSpPr txBox="1"/>
          <p:nvPr>
            <p:ph idx="1" type="body"/>
          </p:nvPr>
        </p:nvSpPr>
        <p:spPr>
          <a:xfrm>
            <a:off x="311700" y="2398295"/>
            <a:ext cx="4967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commonly think in terms of </a:t>
            </a:r>
            <a:r>
              <a:rPr b="1" lang="en">
                <a:solidFill>
                  <a:schemeClr val="dk2"/>
                </a:solidFill>
              </a:rPr>
              <a:t>word size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aka </a:t>
            </a:r>
            <a:r>
              <a:rPr b="1" lang="en">
                <a:solidFill>
                  <a:schemeClr val="dk2"/>
                </a:solidFill>
              </a:rPr>
              <a:t>number of bits in an address</a:t>
            </a:r>
            <a:endParaRPr b="1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32b architecture has: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4B 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word-sized pointers = 4B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sizeof(int *) ==  …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== sizeof(char *) ==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  <p:sp>
        <p:nvSpPr>
          <p:cNvPr id="991" name="Google Shape;991;p59"/>
          <p:cNvSpPr txBox="1"/>
          <p:nvPr>
            <p:ph idx="1" type="body"/>
          </p:nvPr>
        </p:nvSpPr>
        <p:spPr>
          <a:xfrm>
            <a:off x="311700" y="745574"/>
            <a:ext cx="4967700" cy="1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Modern machines are “byte-addressable.”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Hardware’s memory composed of 8-bit storage cells; each byte has a unique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0"/>
          <p:cNvSpPr txBox="1"/>
          <p:nvPr>
            <p:ph idx="1" type="body"/>
          </p:nvPr>
        </p:nvSpPr>
        <p:spPr>
          <a:xfrm>
            <a:off x="311700" y="745575"/>
            <a:ext cx="48411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#include &lt;stdint.h&gt;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int main(int argc, char *argv[]) {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value = 0x12345678;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str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= "bye";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str2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= "hello";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int16_t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short_val = 0xaabb;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return 0;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7" name="Google Shape;997;p6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 memory, on hive</a:t>
            </a:r>
            <a:endParaRPr/>
          </a:p>
        </p:txBody>
      </p:sp>
      <p:sp>
        <p:nvSpPr>
          <p:cNvPr id="998" name="Google Shape;998;p60"/>
          <p:cNvSpPr txBox="1"/>
          <p:nvPr/>
        </p:nvSpPr>
        <p:spPr>
          <a:xfrm>
            <a:off x="6206125" y="101075"/>
            <a:ext cx="2764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see: endianness.c</a:t>
            </a:r>
            <a:endParaRPr sz="20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999" name="Google Shape;999;p60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Alignment</a:t>
            </a:r>
            <a:endParaRPr/>
          </a:p>
        </p:txBody>
      </p:sp>
      <p:sp>
        <p:nvSpPr>
          <p:cNvPr id="1005" name="Google Shape;1005;p61"/>
          <p:cNvSpPr txBox="1"/>
          <p:nvPr>
            <p:ph idx="1" type="body"/>
          </p:nvPr>
        </p:nvSpPr>
        <p:spPr>
          <a:xfrm>
            <a:off x="311700" y="745575"/>
            <a:ext cx="4849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often want </a:t>
            </a:r>
            <a:r>
              <a:rPr b="1" lang="en">
                <a:solidFill>
                  <a:schemeClr val="dk2"/>
                </a:solidFill>
              </a:rPr>
              <a:t>word alignment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32-bit processors will not allow you to address 32b values without being on 4-byte boundaries.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Others will just be very slow if you try to access “unaligned” memory</a:t>
            </a:r>
            <a:endParaRPr/>
          </a:p>
        </p:txBody>
      </p:sp>
      <p:graphicFrame>
        <p:nvGraphicFramePr>
          <p:cNvPr id="1006" name="Google Shape;1006;p61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7" name="Google Shape;1007;p61"/>
          <p:cNvSpPr txBox="1"/>
          <p:nvPr>
            <p:ph idx="1" type="body"/>
          </p:nvPr>
        </p:nvSpPr>
        <p:spPr>
          <a:xfrm>
            <a:off x="261175" y="2944800"/>
            <a:ext cx="4849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this diagram, does the hive machine processor do word-alignment?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2"/>
          <p:cNvSpPr txBox="1"/>
          <p:nvPr/>
        </p:nvSpPr>
        <p:spPr>
          <a:xfrm>
            <a:off x="311700" y="2298325"/>
            <a:ext cx="4928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LSB of integers have lowest byte address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</a:t>
            </a:r>
            <a:r>
              <a:rPr b="1" lang="en" sz="1600" u="sng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3" name="Google Shape;1013;p6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Endianness</a:t>
            </a:r>
            <a:endParaRPr/>
          </a:p>
        </p:txBody>
      </p:sp>
      <p:sp>
        <p:nvSpPr>
          <p:cNvPr id="1014" name="Google Shape;1014;p62"/>
          <p:cNvSpPr txBox="1"/>
          <p:nvPr>
            <p:ph idx="1" type="body"/>
          </p:nvPr>
        </p:nvSpPr>
        <p:spPr>
          <a:xfrm>
            <a:off x="311700" y="745575"/>
            <a:ext cx="50700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hive machines are </a:t>
            </a:r>
            <a:r>
              <a:rPr b="1" lang="en">
                <a:solidFill>
                  <a:schemeClr val="dk2"/>
                </a:solidFill>
              </a:rPr>
              <a:t>little endian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Words are stored </a:t>
            </a:r>
            <a:r>
              <a:rPr b="1" lang="en">
                <a:solidFill>
                  <a:schemeClr val="dk2"/>
                </a:solidFill>
              </a:rPr>
              <a:t>least significant byte (LSB)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</a:rPr>
              <a:t>first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(contrast: big endian, most significant byte (MSB) stored first)</a:t>
            </a:r>
            <a:endParaRPr/>
          </a:p>
        </p:txBody>
      </p:sp>
      <p:graphicFrame>
        <p:nvGraphicFramePr>
          <p:cNvPr id="1015" name="Google Shape;1015;p62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16" name="Google Shape;1016;p62"/>
          <p:cNvGrpSpPr/>
          <p:nvPr/>
        </p:nvGrpSpPr>
        <p:grpSpPr>
          <a:xfrm>
            <a:off x="1307450" y="4220938"/>
            <a:ext cx="2773725" cy="292513"/>
            <a:chOff x="5865225" y="1477788"/>
            <a:chExt cx="2773725" cy="292513"/>
          </a:xfrm>
        </p:grpSpPr>
        <p:sp>
          <p:nvSpPr>
            <p:cNvPr id="1017" name="Google Shape;1017;p62"/>
            <p:cNvSpPr txBox="1"/>
            <p:nvPr/>
          </p:nvSpPr>
          <p:spPr>
            <a:xfrm>
              <a:off x="7943850" y="1477800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'\0'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018" name="Google Shape;1018;p62"/>
            <p:cNvGrpSpPr/>
            <p:nvPr/>
          </p:nvGrpSpPr>
          <p:grpSpPr>
            <a:xfrm>
              <a:off x="5865225" y="1477788"/>
              <a:ext cx="2085300" cy="292513"/>
              <a:chOff x="6007800" y="3801038"/>
              <a:chExt cx="2085300" cy="292513"/>
            </a:xfrm>
          </p:grpSpPr>
          <p:sp>
            <p:nvSpPr>
              <p:cNvPr id="1019" name="Google Shape;1019;p62"/>
              <p:cNvSpPr txBox="1"/>
              <p:nvPr/>
            </p:nvSpPr>
            <p:spPr>
              <a:xfrm>
                <a:off x="60078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 u="sng">
                    <a:solidFill>
                      <a:schemeClr val="accent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'b'</a:t>
                </a:r>
                <a:endParaRPr b="1" sz="1000" u="sng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020" name="Google Shape;1020;p62"/>
              <p:cNvSpPr txBox="1"/>
              <p:nvPr/>
            </p:nvSpPr>
            <p:spPr>
              <a:xfrm>
                <a:off x="6702900" y="3801038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'y'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021" name="Google Shape;1021;p62"/>
              <p:cNvSpPr txBox="1"/>
              <p:nvPr/>
            </p:nvSpPr>
            <p:spPr>
              <a:xfrm>
                <a:off x="73980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'e'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1022" name="Google Shape;1022;p62"/>
          <p:cNvSpPr txBox="1"/>
          <p:nvPr/>
        </p:nvSpPr>
        <p:spPr>
          <a:xfrm>
            <a:off x="311700" y="3288925"/>
            <a:ext cx="4928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Diagram makes it easy to read integers, harder to read strings: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str[] = "bye";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3"/>
          <p:cNvSpPr txBox="1"/>
          <p:nvPr>
            <p:ph idx="1" type="body"/>
          </p:nvPr>
        </p:nvSpPr>
        <p:spPr>
          <a:xfrm>
            <a:off x="311700" y="745577"/>
            <a:ext cx="54204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$ gdb endianness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b 12 # set breakpoint at line 12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r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    # run, initializing all vars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p/x str  # see string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p/x str2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print one word, show in hex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x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/1wx 0x7fffffffe164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&lt;enter&gt; # repeat last action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… # keep pressing &lt;enter&gt;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LSB in lowest address/word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# print 4 bytes, show in hex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x/4bx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0x7fffffffe164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&lt;enter&gt; # repeat last action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… # keep pressing &lt;enter&gt;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q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8" name="Google Shape;1028;p6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 to try at home with gdb</a:t>
            </a:r>
            <a:endParaRPr/>
          </a:p>
        </p:txBody>
      </p:sp>
      <p:sp>
        <p:nvSpPr>
          <p:cNvPr id="1029" name="Google Shape;1029;p63"/>
          <p:cNvSpPr txBox="1"/>
          <p:nvPr/>
        </p:nvSpPr>
        <p:spPr>
          <a:xfrm>
            <a:off x="6206125" y="-51325"/>
            <a:ext cx="2764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[at home]</a:t>
            </a:r>
            <a:r>
              <a:rPr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 endianness</a:t>
            </a:r>
            <a:r>
              <a:rPr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.c</a:t>
            </a:r>
            <a:endParaRPr sz="20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030" name="Google Shape;1030;p63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Structures, Revisited, Again</a:t>
            </a:r>
            <a:endParaRPr/>
          </a:p>
        </p:txBody>
      </p:sp>
      <p:sp>
        <p:nvSpPr>
          <p:cNvPr id="1036" name="Google Shape;1036;p64"/>
          <p:cNvSpPr txBox="1"/>
          <p:nvPr>
            <p:ph idx="1" type="body"/>
          </p:nvPr>
        </p:nvSpPr>
        <p:spPr>
          <a:xfrm>
            <a:off x="311700" y="771475"/>
            <a:ext cx="60288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 "struct" is really an instruction to C on how to arrange a bunch of bytes in a bucket.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Structs provide enough space for the data.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 compilers often </a:t>
            </a:r>
            <a:r>
              <a:rPr lang="en">
                <a:solidFill>
                  <a:schemeClr val="accent2"/>
                </a:solidFill>
              </a:rPr>
              <a:t>align</a:t>
            </a:r>
            <a:r>
              <a:rPr lang="en">
                <a:solidFill>
                  <a:schemeClr val="accent3"/>
                </a:solidFill>
              </a:rPr>
              <a:t> the data with </a:t>
            </a:r>
            <a:r>
              <a:rPr lang="en">
                <a:solidFill>
                  <a:schemeClr val="accent2"/>
                </a:solidFill>
              </a:rPr>
              <a:t>padding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7" name="Google Shape;1037;p64"/>
          <p:cNvSpPr txBox="1"/>
          <p:nvPr/>
        </p:nvSpPr>
        <p:spPr>
          <a:xfrm>
            <a:off x="6971250" y="156575"/>
            <a:ext cx="18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Read for HW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8" name="Google Shape;1038;p64"/>
          <p:cNvSpPr txBox="1"/>
          <p:nvPr/>
        </p:nvSpPr>
        <p:spPr>
          <a:xfrm>
            <a:off x="6248100" y="1273375"/>
            <a:ext cx="253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foo 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int32_t a;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b;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struct foo *c;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9" name="Google Shape;1039;p64"/>
          <p:cNvSpPr txBox="1"/>
          <p:nvPr>
            <p:ph idx="1" type="body"/>
          </p:nvPr>
        </p:nvSpPr>
        <p:spPr>
          <a:xfrm>
            <a:off x="311700" y="2786725"/>
            <a:ext cx="60288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For this struct, the actual layout on a 32b architecture would be as follows.</a:t>
            </a:r>
            <a:endParaRPr>
              <a:solidFill>
                <a:schemeClr val="accent3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Note the 3 bytes of padding</a:t>
            </a:r>
            <a:endParaRPr>
              <a:solidFill>
                <a:schemeClr val="accent1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sizeof(struct foo) == 12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040" name="Google Shape;1040;p64"/>
          <p:cNvGraphicFramePr/>
          <p:nvPr/>
        </p:nvGraphicFramePr>
        <p:xfrm>
          <a:off x="6059500" y="294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679700"/>
                <a:gridCol w="679700"/>
                <a:gridCol w="679700"/>
                <a:gridCol w="6797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byte 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for b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</a:tr>
            </a:tbl>
          </a:graphicData>
        </a:graphic>
      </p:graphicFrame>
      <p:grpSp>
        <p:nvGrpSpPr>
          <p:cNvPr id="1041" name="Google Shape;1041;p64"/>
          <p:cNvGrpSpPr/>
          <p:nvPr/>
        </p:nvGrpSpPr>
        <p:grpSpPr>
          <a:xfrm>
            <a:off x="6059500" y="3288975"/>
            <a:ext cx="2718900" cy="1117400"/>
            <a:chOff x="6059500" y="3288975"/>
            <a:chExt cx="2718900" cy="1117400"/>
          </a:xfrm>
        </p:grpSpPr>
        <p:sp>
          <p:nvSpPr>
            <p:cNvPr id="1042" name="Google Shape;1042;p64"/>
            <p:cNvSpPr txBox="1"/>
            <p:nvPr/>
          </p:nvSpPr>
          <p:spPr>
            <a:xfrm>
              <a:off x="6059500" y="3288975"/>
              <a:ext cx="2718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 bytes for a</a:t>
              </a:r>
              <a:endParaRPr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43" name="Google Shape;1043;p64"/>
            <p:cNvSpPr txBox="1"/>
            <p:nvPr/>
          </p:nvSpPr>
          <p:spPr>
            <a:xfrm>
              <a:off x="6059500" y="4061075"/>
              <a:ext cx="2718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 bytes for c</a:t>
              </a:r>
              <a:endParaRPr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Conclusion…</a:t>
            </a:r>
            <a:endParaRPr/>
          </a:p>
        </p:txBody>
      </p:sp>
      <p:sp>
        <p:nvSpPr>
          <p:cNvPr id="1049" name="Google Shape;1049;p6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pointers and arrays are </a:t>
            </a:r>
            <a:r>
              <a:rPr b="1" i="1" lang="en">
                <a:solidFill>
                  <a:schemeClr val="dk2"/>
                </a:solidFill>
              </a:rPr>
              <a:t>pretty much the same</a:t>
            </a:r>
            <a:r>
              <a:rPr lang="en"/>
              <a:t>, except with function calls.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knows how to </a:t>
            </a:r>
            <a:r>
              <a:rPr b="1" lang="en">
                <a:solidFill>
                  <a:schemeClr val="dk2"/>
                </a:solidFill>
              </a:rPr>
              <a:t>increment pointers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is an efficient language, but with little protection.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 bounds </a:t>
            </a:r>
            <a:r>
              <a:rPr b="1" lang="en">
                <a:solidFill>
                  <a:schemeClr val="dk2"/>
                </a:solidFill>
              </a:rPr>
              <a:t>not checked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Variables </a:t>
            </a:r>
            <a:r>
              <a:rPr b="1" lang="en">
                <a:solidFill>
                  <a:schemeClr val="dk2"/>
                </a:solidFill>
              </a:rPr>
              <a:t>not automatically initialized</a:t>
            </a:r>
            <a:endParaRPr b="1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handles to change pointers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(Beware) The cost of efficiency is more overhead for the programmer.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“C gives you a lot of extra rope, don’t hang yourself with it!”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745575"/>
            <a:ext cx="47271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Originally, the boolean was not a built-in type in C! Instead: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FALSE: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0</a:t>
            </a:r>
            <a:r>
              <a:rPr b="1" lang="en"/>
              <a:t> </a:t>
            </a:r>
            <a:r>
              <a:rPr lang="en"/>
              <a:t>(integer, i.e., all bits are 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NULL</a:t>
            </a:r>
            <a:r>
              <a:rPr lang="en"/>
              <a:t> (pointer) </a:t>
            </a:r>
            <a:r>
              <a:rPr lang="en">
                <a:solidFill>
                  <a:schemeClr val="accent1"/>
                </a:solidFill>
              </a:rPr>
              <a:t>(more later)</a:t>
            </a:r>
            <a:endParaRPr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TRUE: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Everything else!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(Note: Same is true in Python)</a:t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/>
              <a:t>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or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?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4956375" y="1747075"/>
            <a:ext cx="406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"meaning of life\n"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081900" y="119075"/>
            <a:ext cx="2764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02376" y="3448575"/>
            <a:ext cx="635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Nowadays: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provided by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stdbool.h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Built-in type as of C23 (but we are using C17)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Pointers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is a Single Huge Array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11700" y="745574"/>
            <a:ext cx="85206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memory to be a byte-addressed array.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cell of the array has an </a:t>
            </a:r>
            <a:r>
              <a:rPr b="1" lang="en">
                <a:solidFill>
                  <a:schemeClr val="accent1"/>
                </a:solidFill>
              </a:rPr>
              <a:t>address</a:t>
            </a:r>
            <a:r>
              <a:rPr lang="en"/>
              <a:t> associated with 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cell also stores some </a:t>
            </a:r>
            <a:r>
              <a:rPr b="1" lang="en">
                <a:solidFill>
                  <a:schemeClr val="accent2"/>
                </a:solidFill>
              </a:rPr>
              <a:t>value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now, with this abstraction, lets us think we have access to ∞ memory, numbered from 0…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5718000" y="2571900"/>
            <a:ext cx="30564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Addresses are commonly written in hexadecimal format.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311700" y="38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16"/>
          <p:cNvSpPr txBox="1"/>
          <p:nvPr/>
        </p:nvSpPr>
        <p:spPr>
          <a:xfrm>
            <a:off x="920340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361934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329881" y="3481575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529529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110899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102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744278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4282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4584198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106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5227382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846376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108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473836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109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7056544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10A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5933625" y="3865775"/>
            <a:ext cx="2481000" cy="400200"/>
          </a:xfrm>
          <a:prstGeom prst="rect">
            <a:avLst/>
          </a:prstGeom>
          <a:solidFill>
            <a:srgbClr val="FDB515">
              <a:alpha val="75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0x00000100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47250" y="3865775"/>
            <a:ext cx="2481000" cy="400200"/>
          </a:xfrm>
          <a:prstGeom prst="rect">
            <a:avLst/>
          </a:prstGeom>
          <a:solidFill>
            <a:srgbClr val="B3E59A">
              <a:alpha val="75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0x12345678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0515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6748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'e'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529825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3956737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105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924510" y="4459004"/>
            <a:ext cx="248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462100" y="4455375"/>
            <a:ext cx="55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6896325" y="4455375"/>
            <a:ext cx="55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50031" y="3469475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7675538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10B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11700" y="3255675"/>
            <a:ext cx="2362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Location (address)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311700" y="4518300"/>
            <a:ext cx="2167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 variable names</a:t>
            </a:r>
            <a:endParaRPr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16"/>
          <p:cNvSpPr/>
          <p:nvPr/>
        </p:nvSpPr>
        <p:spPr>
          <a:xfrm rot="5400000">
            <a:off x="2061825" y="3265350"/>
            <a:ext cx="187500" cy="241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16"/>
          <p:cNvSpPr/>
          <p:nvPr/>
        </p:nvSpPr>
        <p:spPr>
          <a:xfrm rot="5400000">
            <a:off x="3635925" y="4210500"/>
            <a:ext cx="187500" cy="52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16"/>
          <p:cNvSpPr/>
          <p:nvPr/>
        </p:nvSpPr>
        <p:spPr>
          <a:xfrm rot="5400000">
            <a:off x="7080375" y="3266625"/>
            <a:ext cx="187500" cy="241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store addresses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311700" y="745574"/>
            <a:ext cx="85206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Consider memory to be a byte-addressed array.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Each cell of the array has an </a:t>
            </a:r>
            <a:r>
              <a:rPr b="1" lang="en">
                <a:solidFill>
                  <a:schemeClr val="accent6"/>
                </a:solidFill>
              </a:rPr>
              <a:t>address</a:t>
            </a:r>
            <a:r>
              <a:rPr lang="en">
                <a:solidFill>
                  <a:schemeClr val="accent6"/>
                </a:solidFill>
              </a:rPr>
              <a:t> associated with it.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Each cell also stores some </a:t>
            </a:r>
            <a:r>
              <a:rPr b="1" lang="en">
                <a:solidFill>
                  <a:schemeClr val="accent6"/>
                </a:solidFill>
              </a:rPr>
              <a:t>value</a:t>
            </a:r>
            <a:r>
              <a:rPr lang="en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For now, with this abstraction, lets us think we have access to ∞ memory, numbered from 0…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87" name="Google Shape;187;p17"/>
          <p:cNvGraphicFramePr/>
          <p:nvPr/>
        </p:nvGraphicFramePr>
        <p:xfrm>
          <a:off x="311700" y="38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{4B70F777-C935-4D7F-86DC-2860FD3FB186}</a:tableStyleId>
              </a:tblPr>
              <a:tblGrid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  <a:gridCol w="62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17"/>
          <p:cNvSpPr txBox="1"/>
          <p:nvPr/>
        </p:nvSpPr>
        <p:spPr>
          <a:xfrm>
            <a:off x="920340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3361934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0x104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329881" y="3481575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529529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2110899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102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2744278" y="3481570"/>
            <a:ext cx="724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4282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584198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106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227382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107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846376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108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473836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109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7056544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10A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5933625" y="3865775"/>
            <a:ext cx="2481000" cy="400200"/>
          </a:xfrm>
          <a:prstGeom prst="rect">
            <a:avLst/>
          </a:prstGeom>
          <a:solidFill>
            <a:srgbClr val="FDB515">
              <a:alpha val="75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0x00000100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947250" y="3865775"/>
            <a:ext cx="2481000" cy="400200"/>
          </a:xfrm>
          <a:prstGeom prst="rect">
            <a:avLst/>
          </a:prstGeom>
          <a:solidFill>
            <a:srgbClr val="B3E59A">
              <a:alpha val="75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0x12345678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0515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'y'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467480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'e'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298250" y="3865775"/>
            <a:ext cx="6234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956737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105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924510" y="4459004"/>
            <a:ext cx="248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3462100" y="4455375"/>
            <a:ext cx="55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6896325" y="4455375"/>
            <a:ext cx="555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50031" y="3469475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7675538" y="3481570"/>
            <a:ext cx="822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10B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311700" y="3255675"/>
            <a:ext cx="2362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Location (address)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311700" y="4518300"/>
            <a:ext cx="2167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 variable names</a:t>
            </a:r>
            <a:endParaRPr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17"/>
          <p:cNvSpPr/>
          <p:nvPr/>
        </p:nvSpPr>
        <p:spPr>
          <a:xfrm rot="5400000">
            <a:off x="2061825" y="3265350"/>
            <a:ext cx="187500" cy="241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17"/>
          <p:cNvSpPr/>
          <p:nvPr/>
        </p:nvSpPr>
        <p:spPr>
          <a:xfrm rot="5400000">
            <a:off x="3635925" y="4210500"/>
            <a:ext cx="187500" cy="52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17"/>
          <p:cNvSpPr/>
          <p:nvPr/>
        </p:nvSpPr>
        <p:spPr>
          <a:xfrm rot="5400000">
            <a:off x="7080375" y="3266625"/>
            <a:ext cx="187500" cy="241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311700" y="2269574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Pointer</a:t>
            </a:r>
            <a:r>
              <a:rPr lang="en"/>
              <a:t>: A variable that contains the address of another variable.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other words, it “</a:t>
            </a:r>
            <a:r>
              <a:rPr b="1" lang="en">
                <a:solidFill>
                  <a:schemeClr val="dk2"/>
                </a:solidFill>
              </a:rPr>
              <a:t>points</a:t>
            </a:r>
            <a:r>
              <a:rPr lang="en"/>
              <a:t>” to a memory </a:t>
            </a:r>
            <a:r>
              <a:rPr lang="en"/>
              <a:t>location</a:t>
            </a:r>
            <a:r>
              <a:rPr lang="en"/>
              <a:t>.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832050" y="3176775"/>
            <a:ext cx="6443039" cy="873603"/>
          </a:xfrm>
          <a:custGeom>
            <a:rect b="b" l="l" r="r" t="t"/>
            <a:pathLst>
              <a:path extrusionOk="0" h="39083" w="250946">
                <a:moveTo>
                  <a:pt x="250946" y="39083"/>
                </a:moveTo>
                <a:cubicBezTo>
                  <a:pt x="248778" y="34313"/>
                  <a:pt x="248541" y="27656"/>
                  <a:pt x="244049" y="24960"/>
                </a:cubicBezTo>
                <a:cubicBezTo>
                  <a:pt x="224937" y="13490"/>
                  <a:pt x="200639" y="14709"/>
                  <a:pt x="178688" y="10836"/>
                </a:cubicBezTo>
                <a:cubicBezTo>
                  <a:pt x="143517" y="4631"/>
                  <a:pt x="107296" y="-3419"/>
                  <a:pt x="71942" y="1640"/>
                </a:cubicBezTo>
                <a:cubicBezTo>
                  <a:pt x="61718" y="3103"/>
                  <a:pt x="51256" y="2569"/>
                  <a:pt x="41068" y="4267"/>
                </a:cubicBezTo>
                <a:cubicBezTo>
                  <a:pt x="34153" y="5420"/>
                  <a:pt x="27644" y="8530"/>
                  <a:pt x="20704" y="9523"/>
                </a:cubicBezTo>
                <a:cubicBezTo>
                  <a:pt x="14474" y="10415"/>
                  <a:pt x="7708" y="10554"/>
                  <a:pt x="2311" y="13792"/>
                </a:cubicBezTo>
                <a:cubicBezTo>
                  <a:pt x="-2927" y="16934"/>
                  <a:pt x="1828" y="28140"/>
                  <a:pt x="6909" y="3152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