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y="5143500" cx="9144000"/>
  <p:notesSz cx="6858000" cy="9144000"/>
  <p:embeddedFontLst>
    <p:embeddedFont>
      <p:font typeface="Inter SemiBold"/>
      <p:regular r:id="rId64"/>
      <p:bold r:id="rId65"/>
      <p:italic r:id="rId66"/>
      <p:boldItalic r:id="rId67"/>
    </p:embeddedFont>
    <p:embeddedFont>
      <p:font typeface="Inter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IBM Plex Mono SemiBold"/>
      <p:regular r:id="rId76"/>
      <p:bold r:id="rId77"/>
      <p:italic r:id="rId78"/>
      <p:boldItalic r:id="rId79"/>
    </p:embeddedFont>
    <p:embeddedFont>
      <p:font typeface="Helvetica Neue"/>
      <p:regular r:id="rId80"/>
      <p:bold r:id="rId81"/>
      <p:italic r:id="rId82"/>
      <p:boldItalic r:id="rId83"/>
    </p:embeddedFont>
    <p:embeddedFont>
      <p:font typeface="Noto Sans Symbols"/>
      <p:regular r:id="rId84"/>
      <p:bold r:id="rId85"/>
    </p:embeddedFont>
    <p:embeddedFont>
      <p:font typeface="Inter Medium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9551C5-48B0-47F0-9B5A-3AADC19B43A7}">
  <a:tblStyle styleId="{349551C5-48B0-47F0-9B5A-3AADC19B43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A6FD8CF-B206-484C-A118-139953BF7E32}" styleName="Table_1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l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l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font" Target="fonts/NotoSansSymbols-regular.fntdata"/><Relationship Id="rId83" Type="http://schemas.openxmlformats.org/officeDocument/2006/relationships/font" Target="fonts/HelveticaNeue-boldItalic.fntdata"/><Relationship Id="rId42" Type="http://schemas.openxmlformats.org/officeDocument/2006/relationships/slide" Target="slides/slide34.xml"/><Relationship Id="rId86" Type="http://schemas.openxmlformats.org/officeDocument/2006/relationships/font" Target="fonts/InterMedium-regular.fntdata"/><Relationship Id="rId41" Type="http://schemas.openxmlformats.org/officeDocument/2006/relationships/slide" Target="slides/slide33.xml"/><Relationship Id="rId85" Type="http://schemas.openxmlformats.org/officeDocument/2006/relationships/font" Target="fonts/NotoSansSymbols-bold.fntdata"/><Relationship Id="rId44" Type="http://schemas.openxmlformats.org/officeDocument/2006/relationships/slide" Target="slides/slide36.xml"/><Relationship Id="rId88" Type="http://schemas.openxmlformats.org/officeDocument/2006/relationships/font" Target="fonts/InterMedium-italic.fntdata"/><Relationship Id="rId43" Type="http://schemas.openxmlformats.org/officeDocument/2006/relationships/slide" Target="slides/slide35.xml"/><Relationship Id="rId87" Type="http://schemas.openxmlformats.org/officeDocument/2006/relationships/font" Target="fonts/InterMedium-bold.fntdata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9" Type="http://schemas.openxmlformats.org/officeDocument/2006/relationships/font" Target="fonts/InterMedium-boldItalic.fntdata"/><Relationship Id="rId80" Type="http://schemas.openxmlformats.org/officeDocument/2006/relationships/font" Target="fonts/HelveticaNeue-regular.fntdata"/><Relationship Id="rId82" Type="http://schemas.openxmlformats.org/officeDocument/2006/relationships/font" Target="fonts/HelveticaNeue-italic.fntdata"/><Relationship Id="rId81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3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2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5.xml"/><Relationship Id="rId77" Type="http://schemas.openxmlformats.org/officeDocument/2006/relationships/font" Target="fonts/IBMPlexMonoSemiBold-bold.fntdata"/><Relationship Id="rId32" Type="http://schemas.openxmlformats.org/officeDocument/2006/relationships/slide" Target="slides/slide24.xml"/><Relationship Id="rId76" Type="http://schemas.openxmlformats.org/officeDocument/2006/relationships/font" Target="fonts/IBMPlexMonoSemiBold-regular.fntdata"/><Relationship Id="rId35" Type="http://schemas.openxmlformats.org/officeDocument/2006/relationships/slide" Target="slides/slide27.xml"/><Relationship Id="rId79" Type="http://schemas.openxmlformats.org/officeDocument/2006/relationships/font" Target="fonts/IBMPlexMonoSemiBold-boldItalic.fntdata"/><Relationship Id="rId34" Type="http://schemas.openxmlformats.org/officeDocument/2006/relationships/slide" Target="slides/slide26.xml"/><Relationship Id="rId78" Type="http://schemas.openxmlformats.org/officeDocument/2006/relationships/font" Target="fonts/IBMPlexMonoSemiBold-italic.fntdata"/><Relationship Id="rId71" Type="http://schemas.openxmlformats.org/officeDocument/2006/relationships/font" Target="fonts/Inter-boldItalic.fntdata"/><Relationship Id="rId70" Type="http://schemas.openxmlformats.org/officeDocument/2006/relationships/font" Target="fonts/Inter-italic.fntdata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font" Target="fonts/InterSemiBold-regular.fntdata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font" Target="fonts/InterSemiBold-italic.fntdata"/><Relationship Id="rId21" Type="http://schemas.openxmlformats.org/officeDocument/2006/relationships/slide" Target="slides/slide13.xml"/><Relationship Id="rId65" Type="http://schemas.openxmlformats.org/officeDocument/2006/relationships/font" Target="fonts/InterSemiBold-bold.fntdata"/><Relationship Id="rId24" Type="http://schemas.openxmlformats.org/officeDocument/2006/relationships/slide" Target="slides/slide16.xml"/><Relationship Id="rId68" Type="http://schemas.openxmlformats.org/officeDocument/2006/relationships/font" Target="fonts/Inter-regular.fntdata"/><Relationship Id="rId23" Type="http://schemas.openxmlformats.org/officeDocument/2006/relationships/slide" Target="slides/slide15.xml"/><Relationship Id="rId67" Type="http://schemas.openxmlformats.org/officeDocument/2006/relationships/font" Target="fonts/InterSemiBold-boldItalic.fntdata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Inter-bold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92f1ea28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92f1ea28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ef9b91c0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2ef9b91c0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ef9b91c0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ef9b91c0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ef9b91c0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2ef9b91c0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2ef9b91c0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2ef9b91c0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ef9b91c0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ef9b91c0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2ef9b91c0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2ef9b91c0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a3347037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2a3347037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a33470376_1_68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4" name="Google Shape;384;g32a33470376_1_68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does the C compiler determine where to put all the variables in a machine’s memory?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How to create dynamically sized objects?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To simplify discussion, we assume</a:t>
            </a:r>
            <a:br>
              <a:rPr lang="en" sz="1400"/>
            </a:br>
            <a:r>
              <a:rPr lang="en" sz="1400"/>
              <a:t>one program runs at a time,</a:t>
            </a:r>
            <a:br>
              <a:rPr lang="en" sz="1400"/>
            </a:br>
            <a:r>
              <a:rPr lang="en" sz="1400"/>
              <a:t>with access to all of memory.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Later, we’ll discuss virtual memory, which lets multiple programs all run at same time, each thinking they own all of memory.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(The only real addition is the C runtime has to say, "Hey operating system, gimme a big block of memory" when it needs more memory.)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ef9b91c00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2ef9b91c00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a334703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a334703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a33470376_1_29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32a33470376_1_29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2efaefb22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2efaefb22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efaefb22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efaefb22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2efaefb22a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2efaefb22a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2efaefb22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2efaefb22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2a3347037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2a3347037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2a33470376_1_218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g32a33470376_1_218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2a33470376_1_223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g32a33470376_1_223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2efaefb22a_0_14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g32efaefb22a_0_14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2a33470376_1_235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g32a33470376_1_235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 man malloc</a:t>
            </a:r>
            <a:endParaRPr sz="1400"/>
          </a:p>
          <a:p>
            <a:pPr indent="0" lvl="0" marL="0" rtl="0" algn="ctr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Linux Programmer’s Manual</a:t>
            </a:r>
            <a:endParaRPr sz="1400"/>
          </a:p>
          <a:p>
            <a:pPr indent="0" lvl="0" marL="0" rtl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 free() function frees the memory space pointed to by </a:t>
            </a:r>
            <a:r>
              <a:rPr lang="en" sz="10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which must have been returned by a previous call to malloc(), calloc(), or realloc(). Otherwise, or if </a:t>
            </a:r>
            <a:r>
              <a:rPr lang="en" sz="10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free(ptr)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 has already been called before, undefined behavior occurs. If </a:t>
            </a:r>
            <a:r>
              <a:rPr lang="en" sz="1000" u="sng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" sz="1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is NULL, no operation is performed.”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a33470376_1_240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g32a33470376_1_240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efaefb22a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efaefb22a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a3347037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2a3347037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efaefb22a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2efaefb22a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2b949433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2b949433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2efaefb22a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2efaefb22a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2efaefb22a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2efaefb22a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2efaefb22a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2efaefb22a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2efaefb22a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2efaefb22a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2efaefb22a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32efaefb22a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2efaefb22a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2efaefb22a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2a3347037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2a3347037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efaefb22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efaefb22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2efaefb22a_0_391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4" name="Google Shape;794;g32efaefb22a_0_391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does the C compiler determine where to put all the variables in a machine’s memory?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How to create dynamically sized objects?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To simplify discussion, we assume</a:t>
            </a:r>
            <a:br>
              <a:rPr lang="en" sz="1400"/>
            </a:br>
            <a:r>
              <a:rPr lang="en" sz="1400"/>
              <a:t>one program runs at a time,</a:t>
            </a:r>
            <a:br>
              <a:rPr lang="en" sz="1400"/>
            </a:br>
            <a:r>
              <a:rPr lang="en" sz="1400"/>
              <a:t>with access to all of memory.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Later, we’ll discuss virtual memory, which lets multiple programs all run at same time, each thinking they own all of memory.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(The only real addition is the C runtime has to say, "Hey operating system, gimme a big block of memory" when it needs more memory.)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2efaefb22a_0_450:notes"/>
          <p:cNvSpPr/>
          <p:nvPr>
            <p:ph idx="2" type="sldImg"/>
          </p:nvPr>
        </p:nvSpPr>
        <p:spPr>
          <a:xfrm>
            <a:off x="420099" y="587874"/>
            <a:ext cx="6033300" cy="34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32efaefb22a_0_450:notes"/>
          <p:cNvSpPr txBox="1"/>
          <p:nvPr>
            <p:ph idx="1" type="body"/>
          </p:nvPr>
        </p:nvSpPr>
        <p:spPr>
          <a:xfrm>
            <a:off x="516211" y="4342777"/>
            <a:ext cx="5909400" cy="411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650" lIns="91275" spcFirstLastPara="1" rIns="91275" wrap="square" tIns="456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2a33470376_0_53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Google Shape;832;g32a33470376_0_53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2b949433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2b949433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2a33470376_1_507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g32a33470376_1_507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2a33470376_1_520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5" name="Google Shape;865;g32a33470376_1_520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2efaefb22a_0_422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3" name="Google Shape;873;g32efaefb22a_0_422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2efaefb22a_0_431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g32efaefb22a_0_431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2efaefb22a_0_440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Google Shape;893;g32efaefb22a_0_440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2a3347037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2a3347037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efaefb2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efaefb2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2a33470376_0_89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0" name="Google Shape;910;g32a33470376_0_89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2a33470376_1_568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9" name="Google Shape;939;g32a33470376_1_568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2a33470376_1_573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5" name="Google Shape;945;g32a33470376_1_573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2a33470376_1_533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1" name="Google Shape;951;g32a33470376_1_533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Next time: rename section Implementing a Heap Allocator</a:t>
            </a:r>
            <a:endParaRPr sz="1400"/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" sz="1000"/>
              <a:t>Memory can be allocated / deallocated at any time!</a:t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2a33470376_1_578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8" name="Google Shape;958;g32a33470376_1_578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2a33470376_1_583:notes"/>
          <p:cNvSpPr/>
          <p:nvPr>
            <p:ph idx="2" type="sldImg"/>
          </p:nvPr>
        </p:nvSpPr>
        <p:spPr>
          <a:xfrm>
            <a:off x="421649" y="586314"/>
            <a:ext cx="6037955" cy="341652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4" name="Google Shape;964;g32a33470376_1_583:notes"/>
          <p:cNvSpPr txBox="1"/>
          <p:nvPr>
            <p:ph idx="1" type="body"/>
          </p:nvPr>
        </p:nvSpPr>
        <p:spPr>
          <a:xfrm>
            <a:off x="516211" y="4345895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900" lIns="89825" spcFirstLastPara="1" rIns="89825" wrap="square" tIns="449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efaefb22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efaefb22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efaefb22a_0_349:notes"/>
          <p:cNvSpPr/>
          <p:nvPr>
            <p:ph idx="2" type="sldImg"/>
          </p:nvPr>
        </p:nvSpPr>
        <p:spPr>
          <a:xfrm>
            <a:off x="421649" y="586314"/>
            <a:ext cx="60381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32efaefb22a_0_349:notes"/>
          <p:cNvSpPr txBox="1"/>
          <p:nvPr>
            <p:ph idx="1" type="body"/>
          </p:nvPr>
        </p:nvSpPr>
        <p:spPr>
          <a:xfrm>
            <a:off x="516211" y="4345895"/>
            <a:ext cx="5907600" cy="4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50" lIns="90275" spcFirstLastPara="1" rIns="90275" wrap="square" tIns="4435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efaefb22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efaefb22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ef9b91c0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ef9b91c0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2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2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115" name="Google Shape;115;p12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14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7" name="Google Shape;127;p1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8" name="Google Shape;128;p1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/>
        </p:nvSpPr>
        <p:spPr>
          <a:xfrm>
            <a:off x="4782100" y="1055975"/>
            <a:ext cx="40734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[from last time]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Pointers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Using Pointers Effectively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Arrays, Pointer Arithmetic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 Pitfalls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Strings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Endianness,</a:t>
            </a:r>
            <a:b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Word Alignment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6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3" name="Google Shape;133;p1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34" name="Google Shape;134;p1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6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0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176" name="Google Shape;176;p20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●"/>
              <a:defRPr sz="1600">
                <a:solidFill>
                  <a:schemeClr val="accent3"/>
                </a:solidFill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○"/>
              <a:defRPr sz="1600">
                <a:solidFill>
                  <a:schemeClr val="accent3"/>
                </a:solidFill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■"/>
              <a:defRPr sz="16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182" name="Google Shape;182;p22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2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4" name="Google Shape;184;p22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3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nter SemiBold"/>
              <a:buNone/>
              <a:defRPr sz="36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3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chemeClr val="dk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Assistant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descr="Photo for Lisa Yan" id="43" name="Google Shape;43;p3" title="Lisa Yan Phot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725" y="331300"/>
            <a:ext cx="1118100" cy="156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23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23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/>
        </p:nvSpPr>
        <p:spPr>
          <a:xfrm>
            <a:off x="4782100" y="1055975"/>
            <a:ext cx="40734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[from last time]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Pointers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Using Pointers Effectively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Arrays, Pointer Arithmetic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 Pitfalls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Strings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Endianness,</a:t>
            </a:r>
            <a:b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Word Alignment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4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4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95" name="Google Shape;195;p24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24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8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344775" y="2340932"/>
            <a:ext cx="39357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800">
                <a:solidFill>
                  <a:schemeClr val="accent3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○"/>
              <a:defRPr sz="1800">
                <a:solidFill>
                  <a:schemeClr val="accent3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■"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" name="Google Shape;50;p5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5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6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6" name="Google Shape;56;p6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5400000">
            <a:off x="495850" y="560075"/>
            <a:ext cx="3593100" cy="45849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FD1FF">
              <a:alpha val="47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886100" y="695044"/>
            <a:ext cx="80004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8"/>
          <p:cNvSpPr/>
          <p:nvPr/>
        </p:nvSpPr>
        <p:spPr>
          <a:xfrm rot="10800000">
            <a:off x="886463" y="616780"/>
            <a:ext cx="7999800" cy="78600"/>
          </a:xfrm>
          <a:prstGeom prst="rect">
            <a:avLst/>
          </a:prstGeom>
          <a:gradFill>
            <a:gsLst>
              <a:gs pos="0">
                <a:srgbClr val="9FD1F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" name="Google Shape;62;p8"/>
          <p:cNvCxnSpPr/>
          <p:nvPr/>
        </p:nvCxnSpPr>
        <p:spPr>
          <a:xfrm rot="10800000">
            <a:off x="916700" y="694150"/>
            <a:ext cx="7939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8"/>
          <p:cNvSpPr txBox="1"/>
          <p:nvPr/>
        </p:nvSpPr>
        <p:spPr>
          <a:xfrm>
            <a:off x="832104" y="100584"/>
            <a:ext cx="4899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Agenda</a:t>
            </a:r>
            <a:endParaRPr b="1" sz="24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4934500" y="1055975"/>
            <a:ext cx="3784500" cy="3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Arrays, continued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Memory Locations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Stack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Heap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b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Linked List Example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When Memory Goes Bad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[Extra] Implementing Memory Management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1623950" y="0"/>
            <a:ext cx="59685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76000">
                <a:srgbClr val="00133B"/>
              </a:gs>
              <a:gs pos="100000">
                <a:srgbClr val="002676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9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E88D"/>
              </a:buClr>
              <a:buSzPts val="3600"/>
              <a:buFont typeface="Inter SemiBold"/>
              <a:buNone/>
              <a:defRPr sz="3600">
                <a:solidFill>
                  <a:srgbClr val="FFE88D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9"/>
          <p:cNvSpPr txBox="1"/>
          <p:nvPr/>
        </p:nvSpPr>
        <p:spPr>
          <a:xfrm>
            <a:off x="2470975" y="331302"/>
            <a:ext cx="42021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9FD1FF"/>
                </a:solidFill>
                <a:latin typeface="Inter"/>
                <a:ea typeface="Inter"/>
                <a:cs typeface="Inter"/>
                <a:sym typeface="Inter"/>
              </a:rPr>
              <a:t>CS61C</a:t>
            </a:r>
            <a:endParaRPr b="1" sz="7200">
              <a:solidFill>
                <a:srgbClr val="9FD1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2373150" y="1173037"/>
            <a:ext cx="439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Great Ideas</a:t>
            </a:r>
            <a:endParaRPr b="1" sz="22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in</a:t>
            </a:r>
            <a:endParaRPr b="1" sz="22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Computer Architecture</a:t>
            </a:r>
            <a:endParaRPr b="1" sz="22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Inter Medium"/>
                <a:ea typeface="Inter Medium"/>
                <a:cs typeface="Inter Medium"/>
                <a:sym typeface="Inter Medium"/>
              </a:rPr>
              <a:t>(a.k.a. Machine Structures)</a:t>
            </a:r>
            <a:endParaRPr>
              <a:solidFill>
                <a:srgbClr val="F2F2F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1" name="Google Shape;71;p9"/>
          <p:cNvSpPr/>
          <p:nvPr>
            <p:ph idx="2" type="pic"/>
          </p:nvPr>
        </p:nvSpPr>
        <p:spPr>
          <a:xfrm>
            <a:off x="1031738" y="331300"/>
            <a:ext cx="1118100" cy="1573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9"/>
          <p:cNvSpPr/>
          <p:nvPr>
            <p:ph idx="3" type="pic"/>
          </p:nvPr>
        </p:nvSpPr>
        <p:spPr>
          <a:xfrm>
            <a:off x="6994150" y="331300"/>
            <a:ext cx="1118100" cy="1573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9"/>
          <p:cNvSpPr txBox="1"/>
          <p:nvPr/>
        </p:nvSpPr>
        <p:spPr>
          <a:xfrm>
            <a:off x="3778350" y="4615266"/>
            <a:ext cx="1587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rPr>
              <a:t>cs61c.org</a:t>
            </a:r>
            <a:endParaRPr>
              <a:solidFill>
                <a:srgbClr val="F2F2F2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5793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UC Berkeley</a:t>
            </a:r>
            <a:endParaRPr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6541750" y="1904990"/>
            <a:ext cx="2022900" cy="9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UC Berkeley</a:t>
            </a:r>
            <a:endParaRPr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Teaching Professor</a:t>
            </a:r>
            <a:endParaRPr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FD1FF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Lisa Yan</a:t>
            </a:r>
            <a:endParaRPr>
              <a:solidFill>
                <a:srgbClr val="9FD1FF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0" y="4329000"/>
            <a:ext cx="15873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waiting for bcbp to reply to me with the logo :(</a:t>
            </a:r>
            <a:endParaRPr sz="12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Reference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402200" y="13139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1206675" y="1313925"/>
            <a:ext cx="572700" cy="572700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2011150" y="1313925"/>
            <a:ext cx="572700" cy="572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402200" y="2182825"/>
            <a:ext cx="572700" cy="572700"/>
          </a:xfrm>
          <a:prstGeom prst="rect">
            <a:avLst/>
          </a:prstGeom>
          <a:solidFill>
            <a:srgbClr val="01013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1206675" y="2182825"/>
            <a:ext cx="572700" cy="5727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2011150" y="2182825"/>
            <a:ext cx="572700" cy="572700"/>
          </a:xfrm>
          <a:prstGeom prst="rect">
            <a:avLst/>
          </a:prstGeom>
          <a:solidFill>
            <a:srgbClr val="00553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2815625" y="2182825"/>
            <a:ext cx="572700" cy="572700"/>
          </a:xfrm>
          <a:prstGeom prst="rect">
            <a:avLst/>
          </a:prstGeom>
          <a:solidFill>
            <a:srgbClr val="77074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3566450" y="2182825"/>
            <a:ext cx="572700" cy="572700"/>
          </a:xfrm>
          <a:prstGeom prst="rect">
            <a:avLst/>
          </a:prstGeom>
          <a:solidFill>
            <a:srgbClr val="43117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402200" y="3051725"/>
            <a:ext cx="572700" cy="572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1206675" y="3051725"/>
            <a:ext cx="572700" cy="572700"/>
          </a:xfrm>
          <a:prstGeom prst="rect">
            <a:avLst/>
          </a:prstGeom>
          <a:solidFill>
            <a:srgbClr val="FFC31B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2011150" y="3051725"/>
            <a:ext cx="572700" cy="572700"/>
          </a:xfrm>
          <a:prstGeom prst="rect">
            <a:avLst/>
          </a:prstGeom>
          <a:solidFill>
            <a:srgbClr val="01894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2815625" y="3051725"/>
            <a:ext cx="572700" cy="572700"/>
          </a:xfrm>
          <a:prstGeom prst="rect">
            <a:avLst/>
          </a:prstGeom>
          <a:solidFill>
            <a:srgbClr val="E7115E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3566450" y="3051725"/>
            <a:ext cx="572700" cy="572700"/>
          </a:xfrm>
          <a:prstGeom prst="rect">
            <a:avLst/>
          </a:prstGeom>
          <a:solidFill>
            <a:srgbClr val="8236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402200" y="3920625"/>
            <a:ext cx="572700" cy="5727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1206675" y="3920625"/>
            <a:ext cx="572700" cy="572700"/>
          </a:xfrm>
          <a:prstGeom prst="rect">
            <a:avLst/>
          </a:prstGeom>
          <a:solidFill>
            <a:srgbClr val="FFE88D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11150" y="3920625"/>
            <a:ext cx="572700" cy="5727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815625" y="3920625"/>
            <a:ext cx="572700" cy="5727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3566450" y="3920625"/>
            <a:ext cx="572700" cy="5727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5202150" y="13139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>
            <a:off x="5229050" y="2182825"/>
            <a:ext cx="572700" cy="572700"/>
          </a:xfrm>
          <a:prstGeom prst="rect">
            <a:avLst/>
          </a:prstGeom>
          <a:solidFill>
            <a:srgbClr val="80808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5229050" y="3051725"/>
            <a:ext cx="572700" cy="5727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6462550" y="1313925"/>
            <a:ext cx="572700" cy="572700"/>
          </a:xfrm>
          <a:prstGeom prst="rect">
            <a:avLst/>
          </a:prstGeom>
          <a:solidFill>
            <a:srgbClr val="C09748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■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" name="Google Shape;7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05-C Memory (Mis) Management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●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○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●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○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79" name="Google Shape;79;p10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03-Introduction to C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00000"/>
            </a:gs>
            <a:gs pos="76000">
              <a:srgbClr val="00133B"/>
            </a:gs>
            <a:gs pos="100000">
              <a:srgbClr val="002676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"/>
              <a:buChar char="●"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  <a:def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●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○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●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○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Inter"/>
              <a:buChar char="■"/>
              <a:defRPr sz="16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40" name="Google Shape;140;p18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98025" y="4812376"/>
            <a:ext cx="945975" cy="3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8210950" y="4611485"/>
            <a:ext cx="9201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rPr>
              <a:t>Yan, SP25</a:t>
            </a:r>
            <a:endParaRPr sz="700">
              <a:solidFill>
                <a:srgbClr val="F2F2F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50" y="56725"/>
            <a:ext cx="647150" cy="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832104" y="100584"/>
            <a:ext cx="795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3019020" y="4824382"/>
            <a:ext cx="31041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04-C Pointers, Arrays, and Strings</a:t>
            </a:r>
            <a:r>
              <a:rPr lang="en" sz="1100">
                <a:solidFill>
                  <a:srgbClr val="F2F2F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(</a:t>
            </a:r>
            <a:fld id="{00000000-1234-1234-1234-123412341234}" type="slidenum"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‹#›</a:t>
            </a:fld>
            <a:r>
              <a:rPr lang="en" sz="11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)</a:t>
            </a:r>
            <a:endParaRPr sz="11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DB515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31986" t="0"/>
          <a:stretch/>
        </p:blipFill>
        <p:spPr>
          <a:xfrm>
            <a:off x="82988" y="4861185"/>
            <a:ext cx="1079552" cy="203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dOzOC3UrF_uE-ymDAGbnDVqiG0nYXHco/view?usp=drive_link" TargetMode="External"/><Relationship Id="rId4" Type="http://schemas.openxmlformats.org/officeDocument/2006/relationships/hyperlink" Target="https://drive.google.com/file/d/1znjVnYaRv7xUXJY5VA8j0ntLT7BAykT6/view?usp=drive_lin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dstem.org/us/courses/73598/discussion/6076502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tackoverflow.com/questions/605845/should-i-cast-the-result-of-malloc-in-c/33047365#33047365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youtube.com/watch?v=1KsLlW_9LgI&amp;t=1721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youtube.com/watch?v=1KsLlW_9LgI&amp;t=1721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youtube.com/watch?v=1KsLlW_9LgI&amp;t=1721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1KsLlW_9LgI&amp;t=1721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youtube.com/watch?v=1KsLlW_9LgI&amp;t=1721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youtube.com/watch?v=1KsLlW_9LgI&amp;t=1721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1KsLlW_9LgI&amp;t=1721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youtube.com/watch?v=1KsLlW_9LgI&amp;t=1721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rive.google.com/file/d/1znjVnYaRv7xUXJY5VA8j0ntLT7BAykT6/view?usp=drive_link" TargetMode="External"/><Relationship Id="rId4" Type="http://schemas.openxmlformats.org/officeDocument/2006/relationships/hyperlink" Target="https://www.youtube.com/watch?v=1KsLlW_9LgI&amp;t=1721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en.wikipedia.org/wiki/Buffer_overflow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youtube.com/watch?v=Sq5tSeWfnG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ctrTitle"/>
          </p:nvPr>
        </p:nvSpPr>
        <p:spPr>
          <a:xfrm>
            <a:off x="311700" y="2547450"/>
            <a:ext cx="8520600" cy="141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</a:t>
            </a:r>
            <a:r>
              <a:rPr lang="en"/>
              <a:t>Memory (Mis)Management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10275" y="4068575"/>
            <a:ext cx="53349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PDF: </a:t>
            </a:r>
            <a:r>
              <a:rPr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link</a:t>
            </a:r>
            <a:endParaRPr sz="18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(lecture demo code in </a:t>
            </a:r>
            <a:r>
              <a:rPr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Drive</a:t>
            </a:r>
            <a:r>
              <a:rPr lang="en" sz="18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  <a:endParaRPr sz="18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and Addresses</a:t>
            </a:r>
            <a:endParaRPr/>
          </a:p>
        </p:txBody>
      </p:sp>
      <p:graphicFrame>
        <p:nvGraphicFramePr>
          <p:cNvPr id="313" name="Google Shape;313;p35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{349551C5-48B0-47F0-9B5A-3AADC19B43A7}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int32_t *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char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*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14" name="Google Shape;314;p35"/>
          <p:cNvGrpSpPr/>
          <p:nvPr/>
        </p:nvGrpSpPr>
        <p:grpSpPr>
          <a:xfrm>
            <a:off x="4955674" y="136825"/>
            <a:ext cx="4055101" cy="1273875"/>
            <a:chOff x="4955674" y="136825"/>
            <a:chExt cx="4055101" cy="1273875"/>
          </a:xfrm>
        </p:grpSpPr>
        <p:sp>
          <p:nvSpPr>
            <p:cNvPr id="315" name="Google Shape;315;p35"/>
            <p:cNvSpPr txBox="1"/>
            <p:nvPr/>
          </p:nvSpPr>
          <p:spPr>
            <a:xfrm>
              <a:off x="4955674" y="136825"/>
              <a:ext cx="373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How to read byte addresses:</a:t>
              </a:r>
              <a:endParaRPr>
                <a:solidFill>
                  <a:srgbClr val="F2F2F2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2F2F2"/>
                  </a:solidFill>
                  <a:latin typeface="Inter"/>
                  <a:ea typeface="Inter"/>
                  <a:cs typeface="Inter"/>
                  <a:sym typeface="Inter"/>
                </a:rPr>
                <a:t> 			</a:t>
              </a:r>
              <a:r>
                <a:rPr lang="en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0x…02		0x…00</a:t>
              </a:r>
              <a:endParaRPr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6921400" y="1081600"/>
              <a:ext cx="618900" cy="329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8159400" y="1081600"/>
              <a:ext cx="618900" cy="329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 rot="-5386194">
              <a:off x="8812350" y="1229226"/>
              <a:ext cx="74701" cy="912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8561450" y="542000"/>
              <a:ext cx="449325" cy="726900"/>
            </a:xfrm>
            <a:custGeom>
              <a:rect b="b" l="l" r="r" t="t"/>
              <a:pathLst>
                <a:path extrusionOk="0" h="29076" w="17973">
                  <a:moveTo>
                    <a:pt x="0" y="0"/>
                  </a:moveTo>
                  <a:cubicBezTo>
                    <a:pt x="2540" y="615"/>
                    <a:pt x="12250" y="123"/>
                    <a:pt x="15240" y="3687"/>
                  </a:cubicBezTo>
                  <a:cubicBezTo>
                    <a:pt x="18231" y="7251"/>
                    <a:pt x="17861" y="17288"/>
                    <a:pt x="17943" y="21385"/>
                  </a:cubicBezTo>
                  <a:cubicBezTo>
                    <a:pt x="18025" y="25482"/>
                    <a:pt x="17083" y="26998"/>
                    <a:pt x="15731" y="28268"/>
                  </a:cubicBezTo>
                  <a:cubicBezTo>
                    <a:pt x="14379" y="29538"/>
                    <a:pt x="10815" y="28882"/>
                    <a:pt x="9832" y="29005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0" name="Google Shape;320;p35"/>
          <p:cNvGrpSpPr/>
          <p:nvPr/>
        </p:nvGrpSpPr>
        <p:grpSpPr>
          <a:xfrm>
            <a:off x="5972375" y="4397675"/>
            <a:ext cx="1377300" cy="707500"/>
            <a:chOff x="5972375" y="4397675"/>
            <a:chExt cx="1377300" cy="707500"/>
          </a:xfrm>
        </p:grpSpPr>
        <p:sp>
          <p:nvSpPr>
            <p:cNvPr id="321" name="Google Shape;321;p35"/>
            <p:cNvSpPr/>
            <p:nvPr/>
          </p:nvSpPr>
          <p:spPr>
            <a:xfrm>
              <a:off x="6302400" y="4397675"/>
              <a:ext cx="618900" cy="3291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22" name="Google Shape;322;p35"/>
            <p:cNvSpPr txBox="1"/>
            <p:nvPr/>
          </p:nvSpPr>
          <p:spPr>
            <a:xfrm>
              <a:off x="5972375" y="4704975"/>
              <a:ext cx="1377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0xF…F</a:t>
              </a:r>
              <a:endParaRPr/>
            </a:p>
          </p:txBody>
        </p:sp>
      </p:grpSp>
      <p:sp>
        <p:nvSpPr>
          <p:cNvPr id="323" name="Google Shape;323;p35"/>
          <p:cNvSpPr txBox="1"/>
          <p:nvPr>
            <p:ph idx="1" type="body"/>
          </p:nvPr>
        </p:nvSpPr>
        <p:spPr>
          <a:xfrm>
            <a:off x="311700" y="2398295"/>
            <a:ext cx="4967700" cy="23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commonly think in terms of </a:t>
            </a:r>
            <a:r>
              <a:rPr b="1" lang="en">
                <a:solidFill>
                  <a:schemeClr val="dk2"/>
                </a:solidFill>
              </a:rPr>
              <a:t>word size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aka </a:t>
            </a:r>
            <a:r>
              <a:rPr b="1" lang="en">
                <a:solidFill>
                  <a:schemeClr val="dk2"/>
                </a:solidFill>
              </a:rPr>
              <a:t>number of bits in an address</a:t>
            </a:r>
            <a:endParaRPr b="1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32b architecture has: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4B words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word-sized pointers = 4B pointers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sizeof(int *) ==  …  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== sizeof(char *) == 4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t/>
            </a:r>
            <a:endParaRPr/>
          </a:p>
        </p:txBody>
      </p:sp>
      <p:sp>
        <p:nvSpPr>
          <p:cNvPr id="324" name="Google Shape;324;p35"/>
          <p:cNvSpPr txBox="1"/>
          <p:nvPr>
            <p:ph idx="1" type="body"/>
          </p:nvPr>
        </p:nvSpPr>
        <p:spPr>
          <a:xfrm>
            <a:off x="311700" y="745574"/>
            <a:ext cx="4967700" cy="16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Modern machines are “byte-addressable.”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Hardware’s memory composed of 8-bit storage cells; each byte has a unique address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311700" y="745575"/>
            <a:ext cx="48411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#include &lt;stdio.h&gt;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#include &lt;stdint.h&gt;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int main(int argc, char *argv[]) {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value = 0x12345678;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b="1" lang="en" sz="17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str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= "bye";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str2</a:t>
            </a:r>
            <a:r>
              <a:rPr b="1" lang="en" sz="17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[]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= "hello";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7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int16_t</a:t>
            </a: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short_val = 0xaabb;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…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  return 0;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program memory, on hive</a:t>
            </a:r>
            <a:endParaRPr/>
          </a:p>
        </p:txBody>
      </p:sp>
      <p:sp>
        <p:nvSpPr>
          <p:cNvPr id="331" name="Google Shape;331;p36"/>
          <p:cNvSpPr txBox="1"/>
          <p:nvPr/>
        </p:nvSpPr>
        <p:spPr>
          <a:xfrm>
            <a:off x="6206125" y="101075"/>
            <a:ext cx="2764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see: endianness.c</a:t>
            </a:r>
            <a:endParaRPr sz="20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32" name="Google Shape;332;p36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{349551C5-48B0-47F0-9B5A-3AADC19B43A7}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F2F2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F2F2F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rgbClr val="F2F2F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2F2F2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"/>
          <p:cNvSpPr txBox="1"/>
          <p:nvPr/>
        </p:nvSpPr>
        <p:spPr>
          <a:xfrm>
            <a:off x="311700" y="2298325"/>
            <a:ext cx="4928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LSB of integers have lowest byte address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int32_t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value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0x123456</a:t>
            </a:r>
            <a:r>
              <a:rPr b="1" lang="en" sz="1600" u="sng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78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8" name="Google Shape;338;p3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Endianness</a:t>
            </a:r>
            <a:endParaRPr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311700" y="745575"/>
            <a:ext cx="50700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hive machines are </a:t>
            </a:r>
            <a:r>
              <a:rPr b="1" lang="en">
                <a:solidFill>
                  <a:schemeClr val="dk2"/>
                </a:solidFill>
              </a:rPr>
              <a:t>little endian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Words are stored </a:t>
            </a:r>
            <a:r>
              <a:rPr b="1" lang="en">
                <a:solidFill>
                  <a:schemeClr val="dk2"/>
                </a:solidFill>
              </a:rPr>
              <a:t>least significant byte (LSB)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</a:rPr>
              <a:t>first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(contrast: big endian, most significant byte (MSB) stored first)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{349551C5-48B0-47F0-9B5A-3AADC19B43A7}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41" name="Google Shape;341;p37"/>
          <p:cNvGrpSpPr/>
          <p:nvPr/>
        </p:nvGrpSpPr>
        <p:grpSpPr>
          <a:xfrm>
            <a:off x="1307450" y="4220938"/>
            <a:ext cx="2773725" cy="292513"/>
            <a:chOff x="5865225" y="1477788"/>
            <a:chExt cx="2773725" cy="292513"/>
          </a:xfrm>
        </p:grpSpPr>
        <p:sp>
          <p:nvSpPr>
            <p:cNvPr id="342" name="Google Shape;342;p37"/>
            <p:cNvSpPr txBox="1"/>
            <p:nvPr/>
          </p:nvSpPr>
          <p:spPr>
            <a:xfrm>
              <a:off x="7943850" y="1477800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'\0'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343" name="Google Shape;343;p37"/>
            <p:cNvGrpSpPr/>
            <p:nvPr/>
          </p:nvGrpSpPr>
          <p:grpSpPr>
            <a:xfrm>
              <a:off x="5865225" y="1477788"/>
              <a:ext cx="2085300" cy="292513"/>
              <a:chOff x="6007800" y="3801038"/>
              <a:chExt cx="2085300" cy="292513"/>
            </a:xfrm>
          </p:grpSpPr>
          <p:sp>
            <p:nvSpPr>
              <p:cNvPr id="344" name="Google Shape;344;p37"/>
              <p:cNvSpPr txBox="1"/>
              <p:nvPr/>
            </p:nvSpPr>
            <p:spPr>
              <a:xfrm>
                <a:off x="6007800" y="38010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 u="sng">
                    <a:solidFill>
                      <a:schemeClr val="accent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'b'</a:t>
                </a:r>
                <a:endParaRPr b="1" sz="1000" u="sng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45" name="Google Shape;345;p37"/>
              <p:cNvSpPr txBox="1"/>
              <p:nvPr/>
            </p:nvSpPr>
            <p:spPr>
              <a:xfrm>
                <a:off x="6702900" y="3801038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'y'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346" name="Google Shape;346;p37"/>
              <p:cNvSpPr txBox="1"/>
              <p:nvPr/>
            </p:nvSpPr>
            <p:spPr>
              <a:xfrm>
                <a:off x="7398000" y="38010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'e'</a:t>
                </a:r>
                <a:endParaRPr sz="10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</p:grpSp>
      <p:sp>
        <p:nvSpPr>
          <p:cNvPr id="347" name="Google Shape;347;p37"/>
          <p:cNvSpPr txBox="1"/>
          <p:nvPr/>
        </p:nvSpPr>
        <p:spPr>
          <a:xfrm>
            <a:off x="311700" y="3288925"/>
            <a:ext cx="49287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○"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Diagram makes it easy to read integers, harder to read strings:</a:t>
            </a:r>
            <a:b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str[] = "bye";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Alignment</a:t>
            </a:r>
            <a:endParaRPr/>
          </a:p>
        </p:txBody>
      </p:sp>
      <p:sp>
        <p:nvSpPr>
          <p:cNvPr id="353" name="Google Shape;353;p38"/>
          <p:cNvSpPr txBox="1"/>
          <p:nvPr>
            <p:ph idx="1" type="body"/>
          </p:nvPr>
        </p:nvSpPr>
        <p:spPr>
          <a:xfrm>
            <a:off x="311700" y="745575"/>
            <a:ext cx="4849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We often want </a:t>
            </a:r>
            <a:r>
              <a:rPr b="1" lang="en">
                <a:solidFill>
                  <a:schemeClr val="dk2"/>
                </a:solidFill>
              </a:rPr>
              <a:t>word alignment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32-bit processors will not allow you to address 32b values without being on 4-byte boundaries.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Others will just be very slow if you try to access “unaligned” memory</a:t>
            </a:r>
            <a:endParaRPr/>
          </a:p>
        </p:txBody>
      </p:sp>
      <p:graphicFrame>
        <p:nvGraphicFramePr>
          <p:cNvPr id="354" name="Google Shape;354;p38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{349551C5-48B0-47F0-9B5A-3AADC19B43A7}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261175" y="2944800"/>
            <a:ext cx="4849500" cy="13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Based on this diagram, does the hive machine processor do word-alignment?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311700" y="745577"/>
            <a:ext cx="5420400" cy="4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$ gdb endianness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b 12 # set breakpoint at line 12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r     # run, initializing all vars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p/x str  # see string bytes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p/x str2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# print one word, show in hex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x/1wx 0x7fffffffe164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&lt;enter&gt; # repeat last action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… # keep pressing &lt;enter&gt;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# LSB in lowest address/word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# print 4 bytes, show in hex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x/4bx 0x7fffffffe164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&lt;enter&gt; # repeat last action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… # keep pressing &lt;enter&gt;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(gdb) q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1" name="Google Shape;361;p3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you to try at home with gdb</a:t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6206125" y="-51325"/>
            <a:ext cx="27648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[at home]</a:t>
            </a:r>
            <a:r>
              <a:rPr lang="en" sz="2000">
                <a:solidFill>
                  <a:srgbClr val="FDB515"/>
                </a:solidFill>
                <a:latin typeface="Inter"/>
                <a:ea typeface="Inter"/>
                <a:cs typeface="Inter"/>
                <a:sym typeface="Inter"/>
              </a:rPr>
              <a:t> endianness.c</a:t>
            </a:r>
            <a:endParaRPr sz="20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63" name="Google Shape;363;p39"/>
          <p:cNvGraphicFramePr/>
          <p:nvPr/>
        </p:nvGraphicFramePr>
        <p:xfrm>
          <a:off x="5042825" y="75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{349551C5-48B0-47F0-9B5A-3AADC19B43A7}</a:tableStyleId>
              </a:tblPr>
              <a:tblGrid>
                <a:gridCol w="1259575"/>
                <a:gridCol w="619000"/>
                <a:gridCol w="619000"/>
                <a:gridCol w="619000"/>
                <a:gridCol w="619000"/>
              </a:tblGrid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0xaa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0xbb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0x12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0x34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0x56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0x78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0x7F…FE16C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'y'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'h'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'e'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0x7F…FE174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'\0'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'o'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'l'</a:t>
                      </a:r>
                      <a:endParaRPr sz="12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2790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0x7F…FE178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…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39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0xFFFFFFFC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28575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xx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73150" marB="73150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Structures, Revisited, Again</a:t>
            </a:r>
            <a:endParaRPr/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11700" y="771475"/>
            <a:ext cx="60288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 "struct" is really an instruction to C on how to arrange a bunch of bytes in a bucket.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Structs provide enough space for the data.</a:t>
            </a:r>
            <a:endParaRPr>
              <a:solidFill>
                <a:schemeClr val="accent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●"/>
            </a:pPr>
            <a:r>
              <a:rPr lang="en">
                <a:solidFill>
                  <a:schemeClr val="accent3"/>
                </a:solidFill>
              </a:rPr>
              <a:t>C compilers often </a:t>
            </a:r>
            <a:r>
              <a:rPr b="1" lang="en">
                <a:solidFill>
                  <a:schemeClr val="accent2"/>
                </a:solidFill>
              </a:rPr>
              <a:t>align</a:t>
            </a:r>
            <a:r>
              <a:rPr lang="en">
                <a:solidFill>
                  <a:schemeClr val="accent3"/>
                </a:solidFill>
              </a:rPr>
              <a:t> the data with </a:t>
            </a:r>
            <a:r>
              <a:rPr b="1" lang="en">
                <a:solidFill>
                  <a:schemeClr val="accent2"/>
                </a:solidFill>
              </a:rPr>
              <a:t>padding</a:t>
            </a:r>
            <a:r>
              <a:rPr lang="en">
                <a:solidFill>
                  <a:schemeClr val="accent3"/>
                </a:solidFill>
              </a:rPr>
              <a:t>.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70" name="Google Shape;370;p40"/>
          <p:cNvSpPr txBox="1"/>
          <p:nvPr/>
        </p:nvSpPr>
        <p:spPr>
          <a:xfrm>
            <a:off x="6971250" y="156575"/>
            <a:ext cx="18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Read for HW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1" name="Google Shape;371;p40"/>
          <p:cNvSpPr txBox="1"/>
          <p:nvPr/>
        </p:nvSpPr>
        <p:spPr>
          <a:xfrm>
            <a:off x="6248100" y="1273375"/>
            <a:ext cx="2530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foo 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int32_t a;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b;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struct foo *c;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72" name="Google Shape;372;p40"/>
          <p:cNvSpPr txBox="1"/>
          <p:nvPr>
            <p:ph idx="1" type="body"/>
          </p:nvPr>
        </p:nvSpPr>
        <p:spPr>
          <a:xfrm>
            <a:off x="311700" y="2786725"/>
            <a:ext cx="60288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accent3"/>
                </a:solidFill>
              </a:rPr>
              <a:t>For this struct, the actual layout on a 32b architecture would be as follows.</a:t>
            </a:r>
            <a:endParaRPr>
              <a:solidFill>
                <a:schemeClr val="accent3"/>
              </a:solidFill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accent1"/>
                </a:solidFill>
              </a:rPr>
              <a:t>Note the 3 bytes of padding</a:t>
            </a:r>
            <a:endParaRPr>
              <a:solidFill>
                <a:schemeClr val="accent1"/>
              </a:solidFill>
            </a:endParaRPr>
          </a:p>
          <a:p>
            <a:pPr indent="-3175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sizeof(struct foo) == 12</a:t>
            </a:r>
            <a:endParaRPr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graphicFrame>
        <p:nvGraphicFramePr>
          <p:cNvPr id="373" name="Google Shape;373;p40"/>
          <p:cNvGraphicFramePr/>
          <p:nvPr/>
        </p:nvGraphicFramePr>
        <p:xfrm>
          <a:off x="6059500" y="2942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{349551C5-48B0-47F0-9B5A-3AADC19B43A7}</a:tableStyleId>
              </a:tblPr>
              <a:tblGrid>
                <a:gridCol w="679700"/>
                <a:gridCol w="679700"/>
                <a:gridCol w="679700"/>
                <a:gridCol w="679700"/>
              </a:tblGrid>
              <a:tr h="34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+3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+2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+1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+0</a:t>
                      </a:r>
                      <a:endParaRPr sz="12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7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unused</a:t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unused</a:t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unused</a:t>
                      </a:r>
                      <a:endParaRPr sz="110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 byte </a:t>
                      </a:r>
                      <a:endParaRPr sz="11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for b</a:t>
                      </a:r>
                      <a:endParaRPr sz="1100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88D"/>
                    </a:solidFill>
                  </a:tcPr>
                </a:tc>
              </a:tr>
            </a:tbl>
          </a:graphicData>
        </a:graphic>
      </p:graphicFrame>
      <p:grpSp>
        <p:nvGrpSpPr>
          <p:cNvPr id="374" name="Google Shape;374;p40"/>
          <p:cNvGrpSpPr/>
          <p:nvPr/>
        </p:nvGrpSpPr>
        <p:grpSpPr>
          <a:xfrm>
            <a:off x="6059500" y="3288975"/>
            <a:ext cx="2718900" cy="1117400"/>
            <a:chOff x="6059500" y="3288975"/>
            <a:chExt cx="2718900" cy="1117400"/>
          </a:xfrm>
        </p:grpSpPr>
        <p:sp>
          <p:nvSpPr>
            <p:cNvPr id="375" name="Google Shape;375;p40"/>
            <p:cNvSpPr txBox="1"/>
            <p:nvPr/>
          </p:nvSpPr>
          <p:spPr>
            <a:xfrm>
              <a:off x="6059500" y="3288975"/>
              <a:ext cx="2718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 bytes for a</a:t>
              </a:r>
              <a:endParaRPr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76" name="Google Shape;376;p40"/>
            <p:cNvSpPr txBox="1"/>
            <p:nvPr/>
          </p:nvSpPr>
          <p:spPr>
            <a:xfrm>
              <a:off x="6059500" y="4061075"/>
              <a:ext cx="2718900" cy="34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4 bytes for c</a:t>
              </a:r>
              <a:endParaRPr sz="11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Locations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/>
          <p:nvPr/>
        </p:nvSpPr>
        <p:spPr>
          <a:xfrm>
            <a:off x="7123658" y="857250"/>
            <a:ext cx="1828800" cy="308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7" name="Google Shape;387;p42"/>
          <p:cNvSpPr txBox="1"/>
          <p:nvPr/>
        </p:nvSpPr>
        <p:spPr>
          <a:xfrm>
            <a:off x="6836368" y="3943350"/>
            <a:ext cx="21160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8E156"/>
                </a:solidFill>
                <a:latin typeface="Calibri"/>
                <a:ea typeface="Calibri"/>
                <a:cs typeface="Calibri"/>
                <a:sym typeface="Calibri"/>
              </a:rPr>
              <a:t>For now, OS somehow</a:t>
            </a:r>
            <a:br>
              <a:rPr lang="en" sz="1200">
                <a:solidFill>
                  <a:srgbClr val="D8E15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D8E156"/>
                </a:solidFill>
                <a:latin typeface="Calibri"/>
                <a:ea typeface="Calibri"/>
                <a:cs typeface="Calibri"/>
                <a:sym typeface="Calibri"/>
              </a:rPr>
              <a:t>prevents accesses between </a:t>
            </a:r>
            <a:br>
              <a:rPr lang="en" sz="1200">
                <a:solidFill>
                  <a:srgbClr val="D8E15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D8E156"/>
                </a:solidFill>
                <a:latin typeface="Calibri"/>
                <a:ea typeface="Calibri"/>
                <a:cs typeface="Calibri"/>
                <a:sym typeface="Calibri"/>
              </a:rPr>
              <a:t>stack and heap.</a:t>
            </a:r>
            <a:br>
              <a:rPr lang="en" sz="1200">
                <a:solidFill>
                  <a:srgbClr val="D8E15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(more later w/virtual memory)</a:t>
            </a:r>
            <a:endParaRPr/>
          </a:p>
        </p:txBody>
      </p:sp>
      <p:sp>
        <p:nvSpPr>
          <p:cNvPr descr="Wide upward diagonal" id="388" name="Google Shape;388;p42"/>
          <p:cNvSpPr/>
          <p:nvPr/>
        </p:nvSpPr>
        <p:spPr>
          <a:xfrm>
            <a:off x="7139025" y="1209675"/>
            <a:ext cx="1791900" cy="1076400"/>
          </a:xfrm>
          <a:prstGeom prst="rect">
            <a:avLst/>
          </a:prstGeom>
          <a:blipFill rotWithShape="1">
            <a:blip r:embed="rId3">
              <a:alphaModFix amt="30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311700" y="745575"/>
            <a:ext cx="59409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A program’s </a:t>
            </a:r>
            <a:r>
              <a:rPr b="1" lang="en" sz="2000">
                <a:solidFill>
                  <a:schemeClr val="dk2"/>
                </a:solidFill>
              </a:rPr>
              <a:t>address space</a:t>
            </a:r>
            <a:r>
              <a:rPr lang="en" sz="2000">
                <a:solidFill>
                  <a:srgbClr val="D8E156"/>
                </a:solidFill>
              </a:rPr>
              <a:t> </a:t>
            </a:r>
            <a:r>
              <a:rPr lang="en" sz="2000"/>
              <a:t>contains 4 regions: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620"/>
              <a:buChar char="○"/>
            </a:pPr>
            <a:r>
              <a:rPr b="1" lang="en" sz="1800">
                <a:solidFill>
                  <a:schemeClr val="accent1"/>
                </a:solidFill>
              </a:rPr>
              <a:t>Stack</a:t>
            </a:r>
            <a:r>
              <a:rPr lang="en" sz="1800"/>
              <a:t>: local variables inside functions,</a:t>
            </a:r>
            <a:r>
              <a:rPr lang="en" sz="1800"/>
              <a:t> </a:t>
            </a:r>
            <a:br>
              <a:rPr lang="en" sz="1800"/>
            </a:br>
            <a:r>
              <a:rPr b="1" i="1" lang="en" sz="1800"/>
              <a:t>grows downward</a:t>
            </a:r>
            <a:r>
              <a:rPr lang="en" sz="1800"/>
              <a:t> 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D8E156"/>
              </a:buClr>
              <a:buSzPts val="1620"/>
              <a:buChar char="○"/>
            </a:pPr>
            <a:r>
              <a:rPr b="1" lang="en" sz="1800">
                <a:solidFill>
                  <a:schemeClr val="accent1"/>
                </a:solidFill>
              </a:rPr>
              <a:t>Heap</a:t>
            </a:r>
            <a:r>
              <a:rPr lang="en" sz="1800"/>
              <a:t>: space requested via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1800"/>
              <a:t>; </a:t>
            </a:r>
            <a:br>
              <a:rPr lang="en" sz="1800"/>
            </a:br>
            <a:r>
              <a:rPr lang="en" sz="1800"/>
              <a:t>resizes dynamically, </a:t>
            </a:r>
            <a:r>
              <a:rPr b="1" i="1" lang="en" sz="1800"/>
              <a:t>grows upward</a:t>
            </a:r>
            <a:endParaRPr b="1" i="1"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D8E156"/>
              </a:buClr>
              <a:buSzPts val="1620"/>
              <a:buChar char="○"/>
            </a:pPr>
            <a:r>
              <a:rPr b="1" lang="en">
                <a:solidFill>
                  <a:schemeClr val="accent1"/>
                </a:solidFill>
              </a:rPr>
              <a:t>Data</a:t>
            </a:r>
            <a:r>
              <a:rPr b="1" lang="en" sz="1800">
                <a:solidFill>
                  <a:schemeClr val="accent1"/>
                </a:solidFill>
              </a:rPr>
              <a:t> (aka </a:t>
            </a:r>
            <a:r>
              <a:rPr b="1" lang="en">
                <a:solidFill>
                  <a:schemeClr val="accent1"/>
                </a:solidFill>
              </a:rPr>
              <a:t>Static</a:t>
            </a:r>
            <a:r>
              <a:rPr b="1" lang="en" sz="1800">
                <a:solidFill>
                  <a:schemeClr val="accent1"/>
                </a:solidFill>
              </a:rPr>
              <a:t>)</a:t>
            </a:r>
            <a:r>
              <a:rPr lang="en"/>
              <a:t> segment:</a:t>
            </a:r>
            <a:r>
              <a:rPr lang="en" sz="1800"/>
              <a:t> variables declared outside main,</a:t>
            </a:r>
            <a:r>
              <a:rPr lang="en"/>
              <a:t> </a:t>
            </a:r>
            <a:r>
              <a:rPr lang="en" sz="1800"/>
              <a:t>does not grow or shrink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D8E156"/>
              </a:buClr>
              <a:buSzPts val="1620"/>
              <a:buChar char="○"/>
            </a:pPr>
            <a:r>
              <a:rPr b="1" lang="en">
                <a:solidFill>
                  <a:schemeClr val="accent1"/>
                </a:solidFill>
              </a:rPr>
              <a:t>Text</a:t>
            </a:r>
            <a:r>
              <a:rPr b="1" lang="en" sz="1800">
                <a:solidFill>
                  <a:schemeClr val="accent1"/>
                </a:solidFill>
              </a:rPr>
              <a:t> (aka </a:t>
            </a:r>
            <a:r>
              <a:rPr b="1" lang="en">
                <a:solidFill>
                  <a:schemeClr val="accent1"/>
                </a:solidFill>
              </a:rPr>
              <a:t>Code</a:t>
            </a:r>
            <a:r>
              <a:rPr b="1" lang="en" sz="1800">
                <a:solidFill>
                  <a:schemeClr val="accent1"/>
                </a:solidFill>
              </a:rPr>
              <a:t>)</a:t>
            </a:r>
            <a:r>
              <a:rPr lang="en"/>
              <a:t> segment:</a:t>
            </a:r>
            <a:r>
              <a:rPr lang="en" sz="1800"/>
              <a:t> loaded when program starts, does not change</a:t>
            </a:r>
            <a:endParaRPr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0x00000000</a:t>
            </a:r>
            <a:r>
              <a:rPr lang="en" sz="1800"/>
              <a:t> chunk is unwriteable/unreadable</a:t>
            </a:r>
            <a:br>
              <a:rPr lang="en" sz="1800"/>
            </a:br>
            <a:r>
              <a:rPr lang="en" sz="1800"/>
              <a:t>so you that crash on 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/>
              <a:t> pointer access</a:t>
            </a:r>
            <a:endParaRPr sz="2400"/>
          </a:p>
        </p:txBody>
      </p:sp>
      <p:sp>
        <p:nvSpPr>
          <p:cNvPr id="390" name="Google Shape;390;p4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 Address Space</a:t>
            </a:r>
            <a:endParaRPr/>
          </a:p>
        </p:txBody>
      </p:sp>
      <p:sp>
        <p:nvSpPr>
          <p:cNvPr id="391" name="Google Shape;391;p42"/>
          <p:cNvSpPr/>
          <p:nvPr/>
        </p:nvSpPr>
        <p:spPr>
          <a:xfrm>
            <a:off x="7123658" y="2800350"/>
            <a:ext cx="1828800" cy="5143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2" name="Google Shape;392;p42"/>
          <p:cNvCxnSpPr/>
          <p:nvPr/>
        </p:nvCxnSpPr>
        <p:spPr>
          <a:xfrm>
            <a:off x="7123658" y="22860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2"/>
          <p:cNvCxnSpPr/>
          <p:nvPr/>
        </p:nvCxnSpPr>
        <p:spPr>
          <a:xfrm>
            <a:off x="7123658" y="1209674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94" name="Google Shape;394;p42"/>
          <p:cNvSpPr txBox="1"/>
          <p:nvPr/>
        </p:nvSpPr>
        <p:spPr>
          <a:xfrm>
            <a:off x="7123552" y="33982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42"/>
          <p:cNvSpPr txBox="1"/>
          <p:nvPr/>
        </p:nvSpPr>
        <p:spPr>
          <a:xfrm>
            <a:off x="7123672" y="232495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heap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6" name="Google Shape;396;p42"/>
          <p:cNvCxnSpPr/>
          <p:nvPr/>
        </p:nvCxnSpPr>
        <p:spPr>
          <a:xfrm rot="10800000">
            <a:off x="7923758" y="2000250"/>
            <a:ext cx="0" cy="28575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2"/>
          <p:cNvCxnSpPr/>
          <p:nvPr/>
        </p:nvCxnSpPr>
        <p:spPr>
          <a:xfrm>
            <a:off x="7923758" y="1209674"/>
            <a:ext cx="0" cy="28575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42"/>
          <p:cNvSpPr txBox="1"/>
          <p:nvPr/>
        </p:nvSpPr>
        <p:spPr>
          <a:xfrm>
            <a:off x="6019800" y="813024"/>
            <a:ext cx="11192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0xFFFF FFFF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6019800" y="3742551"/>
            <a:ext cx="111921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7123525" y="2843775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7123703" y="8111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stack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programming: Know </a:t>
            </a:r>
            <a:r>
              <a:rPr lang="en" u="sng"/>
              <a:t>where</a:t>
            </a:r>
            <a:r>
              <a:rPr lang="en"/>
              <a:t> your data is stored</a:t>
            </a:r>
            <a:endParaRPr/>
          </a:p>
        </p:txBody>
      </p:sp>
      <p:sp>
        <p:nvSpPr>
          <p:cNvPr id="407" name="Google Shape;407;p43"/>
          <p:cNvSpPr txBox="1"/>
          <p:nvPr>
            <p:ph idx="1" type="body"/>
          </p:nvPr>
        </p:nvSpPr>
        <p:spPr>
          <a:xfrm>
            <a:off x="311700" y="745575"/>
            <a:ext cx="5850900" cy="12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9796" lvl="0" marL="36709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Programming in C requires knowing where data is in memory.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</a:t>
            </a:r>
            <a:r>
              <a:rPr lang="en" sz="1800"/>
              <a:t>therwise things don’t work as expected.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By contrast, Java hides location of objects.</a:t>
            </a:r>
            <a:endParaRPr/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311700" y="1964775"/>
            <a:ext cx="61911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d</a:t>
            </a:r>
            <a:r>
              <a:rPr lang="en" sz="1800"/>
              <a:t>eclared </a:t>
            </a:r>
            <a:r>
              <a:rPr b="1" lang="en" sz="1800"/>
              <a:t>outside </a:t>
            </a:r>
            <a:r>
              <a:rPr b="1" lang="en" sz="1800"/>
              <a:t>function</a:t>
            </a:r>
            <a:r>
              <a:rPr lang="en" sz="1800"/>
              <a:t>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accent4"/>
                </a:solidFill>
              </a:rPr>
              <a:t>Global</a:t>
            </a:r>
            <a:r>
              <a:rPr lang="en"/>
              <a:t>, allocated in </a:t>
            </a:r>
            <a:r>
              <a:rPr b="1" lang="en">
                <a:solidFill>
                  <a:schemeClr val="accent4"/>
                </a:solidFill>
              </a:rPr>
              <a:t>data</a:t>
            </a:r>
            <a:r>
              <a:rPr lang="en"/>
              <a:t> segment.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Variable declared </a:t>
            </a:r>
            <a:r>
              <a:rPr b="1" lang="en" sz="1800">
                <a:solidFill>
                  <a:schemeClr val="dk2"/>
                </a:solidFill>
              </a:rPr>
              <a:t>inside </a:t>
            </a:r>
            <a:r>
              <a:rPr b="1" lang="en" sz="1800">
                <a:solidFill>
                  <a:schemeClr val="dk2"/>
                </a:solidFill>
              </a:rPr>
              <a:t>function</a:t>
            </a:r>
            <a:r>
              <a:rPr lang="en" sz="1800"/>
              <a:t> (e.g., in 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main()</a:t>
            </a:r>
            <a:r>
              <a:rPr lang="en" sz="1800"/>
              <a:t>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Local</a:t>
            </a:r>
            <a:r>
              <a:rPr lang="en"/>
              <a:t>, allocated on the </a:t>
            </a:r>
            <a:r>
              <a:rPr b="1" lang="en">
                <a:solidFill>
                  <a:schemeClr val="dk2"/>
                </a:solidFill>
              </a:rPr>
              <a:t>stack</a:t>
            </a:r>
            <a:r>
              <a:rPr lang="en"/>
              <a:t> and freed when function returns.</a:t>
            </a:r>
            <a:endParaRPr/>
          </a:p>
        </p:txBody>
      </p:sp>
      <p:sp>
        <p:nvSpPr>
          <p:cNvPr id="409" name="Google Shape;409;p43"/>
          <p:cNvSpPr txBox="1"/>
          <p:nvPr>
            <p:ph idx="1" type="body"/>
          </p:nvPr>
        </p:nvSpPr>
        <p:spPr>
          <a:xfrm>
            <a:off x="311700" y="3488775"/>
            <a:ext cx="6311100" cy="14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“Automatic memory management” for both: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You don’t need to worry about deallocating </a:t>
            </a:r>
            <a:br>
              <a:rPr lang="en"/>
            </a:br>
            <a:r>
              <a:rPr lang="en"/>
              <a:t>when you are no longer using them.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…Meaning, C will reuse stack memory for you…</a:t>
            </a:r>
            <a:endParaRPr/>
          </a:p>
        </p:txBody>
      </p:sp>
      <p:pic>
        <p:nvPicPr>
          <p:cNvPr id="410" name="Google Shape;4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50" y="4377725"/>
            <a:ext cx="5524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3"/>
          <p:cNvSpPr/>
          <p:nvPr/>
        </p:nvSpPr>
        <p:spPr>
          <a:xfrm>
            <a:off x="7123658" y="857250"/>
            <a:ext cx="1828800" cy="308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Wide upward diagonal" id="412" name="Google Shape;412;p43"/>
          <p:cNvSpPr/>
          <p:nvPr/>
        </p:nvSpPr>
        <p:spPr>
          <a:xfrm>
            <a:off x="7123658" y="1209674"/>
            <a:ext cx="1828800" cy="1076400"/>
          </a:xfrm>
          <a:prstGeom prst="rect">
            <a:avLst/>
          </a:prstGeom>
          <a:blipFill rotWithShape="1">
            <a:blip r:embed="rId4">
              <a:alphaModFix amt="30000"/>
            </a:blip>
            <a:tile algn="tl" flip="none" tx="0" sx="100000" ty="0" sy="100000"/>
          </a:blip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7123658" y="2800350"/>
            <a:ext cx="1828800" cy="514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4" name="Google Shape;414;p43"/>
          <p:cNvCxnSpPr/>
          <p:nvPr/>
        </p:nvCxnSpPr>
        <p:spPr>
          <a:xfrm>
            <a:off x="7123658" y="22860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3"/>
          <p:cNvCxnSpPr/>
          <p:nvPr/>
        </p:nvCxnSpPr>
        <p:spPr>
          <a:xfrm>
            <a:off x="7123658" y="1209674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16" name="Google Shape;416;p43"/>
          <p:cNvSpPr txBox="1"/>
          <p:nvPr/>
        </p:nvSpPr>
        <p:spPr>
          <a:xfrm>
            <a:off x="7123552" y="33982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7123672" y="232495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heap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43"/>
          <p:cNvSpPr txBox="1"/>
          <p:nvPr/>
        </p:nvSpPr>
        <p:spPr>
          <a:xfrm>
            <a:off x="7123703" y="8111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stack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9" name="Google Shape;419;p43"/>
          <p:cNvCxnSpPr/>
          <p:nvPr/>
        </p:nvCxnSpPr>
        <p:spPr>
          <a:xfrm rot="10800000">
            <a:off x="7923758" y="2000400"/>
            <a:ext cx="0" cy="2856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43"/>
          <p:cNvCxnSpPr/>
          <p:nvPr/>
        </p:nvCxnSpPr>
        <p:spPr>
          <a:xfrm>
            <a:off x="7923758" y="1209674"/>
            <a:ext cx="0" cy="285900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43"/>
          <p:cNvSpPr txBox="1"/>
          <p:nvPr/>
        </p:nvSpPr>
        <p:spPr>
          <a:xfrm>
            <a:off x="6019800" y="813024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0xFFFF FFFF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6019800" y="3742551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7123525" y="2843775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4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[warmup] What gets printed?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609600" y="1569269"/>
            <a:ext cx="6223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600" u="none" cap="none" strike="noStrik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for this exercise, assume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hive architecture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shorts are 16b, pointers are 64b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arr[],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len)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 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len);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"%d\n"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(arr));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main()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nums[] = {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99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 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(nums));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mystery(nums,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(nums)/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7125829" y="1333719"/>
            <a:ext cx="175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10 5 10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10 5 8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80 5 80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80 5 40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Other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152400" y="1527700"/>
            <a:ext cx="448800" cy="3294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311700" y="745565"/>
            <a:ext cx="85206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sizeof()</a:t>
            </a:r>
            <a:r>
              <a:rPr lang="en"/>
              <a:t>: compile-time operator; gives </a:t>
            </a:r>
            <a:r>
              <a:rPr b="1" lang="en">
                <a:solidFill>
                  <a:schemeClr val="dk2"/>
                </a:solidFill>
              </a:rPr>
              <a:t>size in bytes</a:t>
            </a:r>
            <a:r>
              <a:rPr lang="en"/>
              <a:t> </a:t>
            </a:r>
            <a:r>
              <a:rPr lang="en"/>
              <a:t>of argument ( type or variable)</a:t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7292750" y="56100"/>
            <a:ext cx="1542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Ed demo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idx="1" type="body"/>
          </p:nvPr>
        </p:nvSpPr>
        <p:spPr>
          <a:xfrm>
            <a:off x="311700" y="745575"/>
            <a:ext cx="6215100" cy="24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Every time a function is called, </a:t>
            </a:r>
            <a:r>
              <a:rPr lang="en"/>
              <a:t>a</a:t>
            </a:r>
            <a:r>
              <a:rPr lang="en"/>
              <a:t> </a:t>
            </a:r>
            <a:r>
              <a:rPr lang="en"/>
              <a:t>new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</a:rPr>
              <a:t>stack frame</a:t>
            </a:r>
            <a:r>
              <a:rPr lang="en"/>
              <a:t> is allocated on the stack.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Space for local variables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 “instruction” address—who called me?</a:t>
            </a:r>
            <a:r>
              <a:rPr lang="en">
                <a:solidFill>
                  <a:schemeClr val="accent1"/>
                </a:solidFill>
              </a:rPr>
              <a:t>*</a:t>
            </a:r>
            <a:endParaRPr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Function arguments</a:t>
            </a:r>
            <a:r>
              <a:rPr lang="en">
                <a:solidFill>
                  <a:schemeClr val="accent1"/>
                </a:solidFill>
              </a:rPr>
              <a:t>*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When the function ends, the stack frame is “tossed off the stack.”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“Frees” memory for future stack frames.</a:t>
            </a:r>
            <a:endParaRPr/>
          </a:p>
        </p:txBody>
      </p:sp>
      <p:sp>
        <p:nvSpPr>
          <p:cNvPr id="434" name="Google Shape;434;p4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435" name="Google Shape;435;p45"/>
          <p:cNvSpPr txBox="1"/>
          <p:nvPr/>
        </p:nvSpPr>
        <p:spPr>
          <a:xfrm>
            <a:off x="6526783" y="875657"/>
            <a:ext cx="25371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fooA() { fooB(); }</a:t>
            </a:r>
            <a:endParaRPr>
              <a:solidFill>
                <a:schemeClr val="dk1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fooB() { fooC(); }</a:t>
            </a:r>
            <a:endParaRPr>
              <a:solidFill>
                <a:schemeClr val="dk1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fooC() { … }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36" name="Google Shape;436;p45"/>
          <p:cNvGrpSpPr/>
          <p:nvPr/>
        </p:nvGrpSpPr>
        <p:grpSpPr>
          <a:xfrm>
            <a:off x="6756450" y="1703909"/>
            <a:ext cx="2228400" cy="2577166"/>
            <a:chOff x="6604050" y="1932509"/>
            <a:chExt cx="2228400" cy="2577166"/>
          </a:xfrm>
        </p:grpSpPr>
        <p:sp>
          <p:nvSpPr>
            <p:cNvPr id="437" name="Google Shape;437;p45"/>
            <p:cNvSpPr/>
            <p:nvPr/>
          </p:nvSpPr>
          <p:spPr>
            <a:xfrm>
              <a:off x="7443450" y="2277500"/>
              <a:ext cx="1389000" cy="6249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fooA frame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7443450" y="2902400"/>
              <a:ext cx="1389000" cy="624900"/>
            </a:xfrm>
            <a:prstGeom prst="rect">
              <a:avLst/>
            </a:prstGeom>
            <a:noFill/>
            <a:ln cap="flat" cmpd="sng" w="28575">
              <a:solidFill>
                <a:srgbClr val="00BE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BE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fooB frame</a:t>
              </a:r>
              <a:endParaRPr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7443450" y="3527300"/>
              <a:ext cx="1389000" cy="6249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fooC frame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440" name="Google Shape;440;p45"/>
            <p:cNvGrpSpPr/>
            <p:nvPr/>
          </p:nvGrpSpPr>
          <p:grpSpPr>
            <a:xfrm>
              <a:off x="6604050" y="3924325"/>
              <a:ext cx="866700" cy="492600"/>
              <a:chOff x="4178925" y="890175"/>
              <a:chExt cx="866700" cy="492600"/>
            </a:xfrm>
          </p:grpSpPr>
          <p:cxnSp>
            <p:nvCxnSpPr>
              <p:cNvPr id="441" name="Google Shape;441;p45"/>
              <p:cNvCxnSpPr/>
              <p:nvPr/>
            </p:nvCxnSpPr>
            <p:spPr>
              <a:xfrm>
                <a:off x="4692825" y="1136472"/>
                <a:ext cx="352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42" name="Google Shape;442;p45"/>
              <p:cNvSpPr txBox="1"/>
              <p:nvPr/>
            </p:nvSpPr>
            <p:spPr>
              <a:xfrm>
                <a:off x="4178925" y="890175"/>
                <a:ext cx="5139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sp</a:t>
                </a:r>
                <a:endParaRPr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443" name="Google Shape;443;p45"/>
            <p:cNvSpPr txBox="1"/>
            <p:nvPr/>
          </p:nvSpPr>
          <p:spPr>
            <a:xfrm>
              <a:off x="7555059" y="1932509"/>
              <a:ext cx="11658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stack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7704600" y="4249875"/>
              <a:ext cx="866700" cy="2598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45" name="Google Shape;445;p45"/>
          <p:cNvSpPr txBox="1"/>
          <p:nvPr/>
        </p:nvSpPr>
        <p:spPr>
          <a:xfrm>
            <a:off x="6219750" y="4435225"/>
            <a:ext cx="269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*more later when we cover details of a RISC-V architecture.</a:t>
            </a:r>
            <a:endParaRPr sz="700">
              <a:solidFill>
                <a:schemeClr val="accent1"/>
              </a:solidFill>
            </a:endParaRPr>
          </a:p>
        </p:txBody>
      </p:sp>
      <p:sp>
        <p:nvSpPr>
          <p:cNvPr id="446" name="Google Shape;446;p45"/>
          <p:cNvSpPr txBox="1"/>
          <p:nvPr>
            <p:ph idx="1" type="body"/>
          </p:nvPr>
        </p:nvSpPr>
        <p:spPr>
          <a:xfrm>
            <a:off x="311700" y="3055475"/>
            <a:ext cx="52164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Stack frames constitute</a:t>
            </a:r>
            <a:r>
              <a:rPr lang="en"/>
              <a:t> a contiguous block of memory.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</a:t>
            </a:r>
            <a:r>
              <a:rPr b="1" lang="en">
                <a:solidFill>
                  <a:schemeClr val="dk2"/>
                </a:solidFill>
              </a:rPr>
              <a:t>stack pointer</a:t>
            </a:r>
            <a:r>
              <a:rPr lang="en"/>
              <a:t> tells us the “top of the stack,” i.e., start of current stack frame.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6"/>
          <p:cNvSpPr/>
          <p:nvPr/>
        </p:nvSpPr>
        <p:spPr>
          <a:xfrm>
            <a:off x="3806725" y="1146275"/>
            <a:ext cx="1389000" cy="3615000"/>
          </a:xfrm>
          <a:prstGeom prst="rect">
            <a:avLst/>
          </a:prstGeom>
          <a:solidFill>
            <a:srgbClr val="7F7F7F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4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is Last In, First Out (LIFO)</a:t>
            </a:r>
            <a:endParaRPr/>
          </a:p>
        </p:txBody>
      </p:sp>
      <p:sp>
        <p:nvSpPr>
          <p:cNvPr id="453" name="Google Shape;453;p46"/>
          <p:cNvSpPr txBox="1"/>
          <p:nvPr/>
        </p:nvSpPr>
        <p:spPr>
          <a:xfrm>
            <a:off x="304800" y="877929"/>
            <a:ext cx="1348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 ()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a(0);  …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304800" y="1549034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EE2"/>
                </a:solidFill>
                <a:latin typeface="Consolas"/>
                <a:ea typeface="Consolas"/>
                <a:cs typeface="Consolas"/>
                <a:sym typeface="Consolas"/>
              </a:rPr>
              <a:t>void a (int m)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EE2"/>
                </a:solidFill>
                <a:latin typeface="Consolas"/>
                <a:ea typeface="Consolas"/>
                <a:cs typeface="Consolas"/>
                <a:sym typeface="Consolas"/>
              </a:rPr>
              <a:t>{ b(1);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BEE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55" name="Google Shape;455;p46"/>
          <p:cNvSpPr txBox="1"/>
          <p:nvPr/>
        </p:nvSpPr>
        <p:spPr>
          <a:xfrm>
            <a:off x="304800" y="2220140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void b (int 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{ c(2);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456" name="Google Shape;456;p46"/>
          <p:cNvSpPr txBox="1"/>
          <p:nvPr/>
        </p:nvSpPr>
        <p:spPr>
          <a:xfrm>
            <a:off x="304800" y="2891245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void c (int o)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{ d(3); </a:t>
            </a:r>
            <a:endParaRPr>
              <a:solidFill>
                <a:schemeClr val="accent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304800" y="3562350"/>
            <a:ext cx="1665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void d (int p)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>
              <a:solidFill>
                <a:schemeClr val="accent4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3799125" y="1148350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9" name="Google Shape;459;p46"/>
          <p:cNvSpPr txBox="1"/>
          <p:nvPr/>
        </p:nvSpPr>
        <p:spPr>
          <a:xfrm>
            <a:off x="3935359" y="794659"/>
            <a:ext cx="11658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stack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0" name="Google Shape;460;p46"/>
          <p:cNvSpPr/>
          <p:nvPr/>
        </p:nvSpPr>
        <p:spPr>
          <a:xfrm>
            <a:off x="3799125" y="1773250"/>
            <a:ext cx="1389000" cy="624900"/>
          </a:xfrm>
          <a:prstGeom prst="rect">
            <a:avLst/>
          </a:prstGeom>
          <a:noFill/>
          <a:ln cap="flat" cmpd="sng" w="28575">
            <a:solidFill>
              <a:srgbClr val="00BE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>
              <a:solidFill>
                <a:srgbClr val="00BEE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1" name="Google Shape;461;p46"/>
          <p:cNvSpPr/>
          <p:nvPr/>
        </p:nvSpPr>
        <p:spPr>
          <a:xfrm>
            <a:off x="3799125" y="2398150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2" name="Google Shape;462;p46"/>
          <p:cNvSpPr/>
          <p:nvPr/>
        </p:nvSpPr>
        <p:spPr>
          <a:xfrm>
            <a:off x="3799125" y="3027344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3799125" y="3646741"/>
            <a:ext cx="1389000" cy="624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</a:t>
            </a:r>
            <a:endParaRPr>
              <a:solidFill>
                <a:schemeClr val="accent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464" name="Google Shape;464;p46"/>
          <p:cNvGrpSpPr/>
          <p:nvPr/>
        </p:nvGrpSpPr>
        <p:grpSpPr>
          <a:xfrm>
            <a:off x="2959725" y="890175"/>
            <a:ext cx="866700" cy="492600"/>
            <a:chOff x="4178925" y="890175"/>
            <a:chExt cx="866700" cy="492600"/>
          </a:xfrm>
        </p:grpSpPr>
        <p:cxnSp>
          <p:nvCxnSpPr>
            <p:cNvPr id="465" name="Google Shape;465;p46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6" name="Google Shape;466;p46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67" name="Google Shape;467;p46"/>
          <p:cNvGrpSpPr/>
          <p:nvPr/>
        </p:nvGrpSpPr>
        <p:grpSpPr>
          <a:xfrm>
            <a:off x="2959725" y="1519369"/>
            <a:ext cx="866700" cy="492600"/>
            <a:chOff x="4178925" y="890175"/>
            <a:chExt cx="866700" cy="492600"/>
          </a:xfrm>
        </p:grpSpPr>
        <p:cxnSp>
          <p:nvCxnSpPr>
            <p:cNvPr id="468" name="Google Shape;468;p46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69" name="Google Shape;469;p46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70" name="Google Shape;470;p46"/>
          <p:cNvGrpSpPr/>
          <p:nvPr/>
        </p:nvGrpSpPr>
        <p:grpSpPr>
          <a:xfrm>
            <a:off x="2959725" y="2148564"/>
            <a:ext cx="866700" cy="492600"/>
            <a:chOff x="4178925" y="890175"/>
            <a:chExt cx="866700" cy="492600"/>
          </a:xfrm>
        </p:grpSpPr>
        <p:cxnSp>
          <p:nvCxnSpPr>
            <p:cNvPr id="471" name="Google Shape;471;p46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2" name="Google Shape;472;p46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73" name="Google Shape;473;p46"/>
          <p:cNvGrpSpPr/>
          <p:nvPr/>
        </p:nvGrpSpPr>
        <p:grpSpPr>
          <a:xfrm>
            <a:off x="2959725" y="2795175"/>
            <a:ext cx="866700" cy="492600"/>
            <a:chOff x="4178925" y="890175"/>
            <a:chExt cx="866700" cy="492600"/>
          </a:xfrm>
        </p:grpSpPr>
        <p:cxnSp>
          <p:nvCxnSpPr>
            <p:cNvPr id="474" name="Google Shape;474;p46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5" name="Google Shape;475;p46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76" name="Google Shape;476;p46"/>
          <p:cNvGrpSpPr/>
          <p:nvPr/>
        </p:nvGrpSpPr>
        <p:grpSpPr>
          <a:xfrm>
            <a:off x="2959725" y="3404775"/>
            <a:ext cx="866700" cy="492600"/>
            <a:chOff x="4178925" y="890175"/>
            <a:chExt cx="866700" cy="492600"/>
          </a:xfrm>
        </p:grpSpPr>
        <p:cxnSp>
          <p:nvCxnSpPr>
            <p:cNvPr id="477" name="Google Shape;477;p46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8" name="Google Shape;478;p46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479" name="Google Shape;479;p46"/>
          <p:cNvGrpSpPr/>
          <p:nvPr/>
        </p:nvGrpSpPr>
        <p:grpSpPr>
          <a:xfrm>
            <a:off x="2959725" y="4014375"/>
            <a:ext cx="866700" cy="492600"/>
            <a:chOff x="4178925" y="890175"/>
            <a:chExt cx="866700" cy="492600"/>
          </a:xfrm>
        </p:grpSpPr>
        <p:cxnSp>
          <p:nvCxnSpPr>
            <p:cNvPr id="480" name="Google Shape;480;p46"/>
            <p:cNvCxnSpPr/>
            <p:nvPr/>
          </p:nvCxnSpPr>
          <p:spPr>
            <a:xfrm>
              <a:off x="4692825" y="1136472"/>
              <a:ext cx="3528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81" name="Google Shape;481;p46"/>
            <p:cNvSpPr txBox="1"/>
            <p:nvPr/>
          </p:nvSpPr>
          <p:spPr>
            <a:xfrm>
              <a:off x="4178925" y="890175"/>
              <a:ext cx="513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</a:t>
              </a:r>
              <a:endPara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482" name="Google Shape;482;p46"/>
          <p:cNvSpPr txBox="1"/>
          <p:nvPr/>
        </p:nvSpPr>
        <p:spPr>
          <a:xfrm>
            <a:off x="264525" y="4389125"/>
            <a:ext cx="33996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[animate this slide]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3" name="Google Shape;483;p46"/>
          <p:cNvSpPr/>
          <p:nvPr/>
        </p:nvSpPr>
        <p:spPr>
          <a:xfrm>
            <a:off x="5711950" y="2305300"/>
            <a:ext cx="3163800" cy="102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stack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grows downward;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a()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’s local variables have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lower byte addresses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than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main()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’s, and so on.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5181600" y="965424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0xFFFF FFFF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46"/>
          <p:cNvSpPr txBox="1"/>
          <p:nvPr/>
        </p:nvSpPr>
        <p:spPr>
          <a:xfrm>
            <a:off x="5181600" y="4580751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0x0000 0000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46"/>
          <p:cNvSpPr/>
          <p:nvPr/>
        </p:nvSpPr>
        <p:spPr>
          <a:xfrm>
            <a:off x="5711950" y="3562347"/>
            <a:ext cx="3163800" cy="9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stack pointer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sp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) is what determines “allocating” and “deallocating/freeing” stack frames!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7"/>
          <p:cNvSpPr txBox="1"/>
          <p:nvPr>
            <p:ph idx="1" type="body"/>
          </p:nvPr>
        </p:nvSpPr>
        <p:spPr>
          <a:xfrm>
            <a:off x="311700" y="745575"/>
            <a:ext cx="50292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Declared arrays are only allocated while the </a:t>
            </a:r>
            <a:r>
              <a:rPr b="1" lang="en">
                <a:solidFill>
                  <a:schemeClr val="dk2"/>
                </a:solidFill>
              </a:rPr>
              <a:t>scope is valid</a:t>
            </a:r>
            <a:r>
              <a:rPr lang="en"/>
              <a:t>.</a:t>
            </a:r>
            <a:endParaRPr/>
          </a:p>
        </p:txBody>
      </p:sp>
      <p:sp>
        <p:nvSpPr>
          <p:cNvPr id="492" name="Google Shape;492;p4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(recall) Arrays are primitive</a:t>
            </a:r>
            <a:endParaRPr/>
          </a:p>
        </p:txBody>
      </p:sp>
      <p:sp>
        <p:nvSpPr>
          <p:cNvPr id="493" name="Google Shape;493;p47"/>
          <p:cNvSpPr txBox="1"/>
          <p:nvPr/>
        </p:nvSpPr>
        <p:spPr>
          <a:xfrm>
            <a:off x="832050" y="2687100"/>
            <a:ext cx="378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711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incorrect</a:t>
            </a:r>
            <a:endParaRPr b="1" sz="1600">
              <a:solidFill>
                <a:srgbClr val="E7115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*foo() {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string[32]; ...;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 string;</a:t>
            </a:r>
            <a:b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4" name="Google Shape;494;p47"/>
          <p:cNvSpPr txBox="1"/>
          <p:nvPr/>
        </p:nvSpPr>
        <p:spPr>
          <a:xfrm>
            <a:off x="6613974" y="113775"/>
            <a:ext cx="22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[From earlier]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495" name="Google Shape;495;p47"/>
          <p:cNvSpPr/>
          <p:nvPr/>
        </p:nvSpPr>
        <p:spPr>
          <a:xfrm>
            <a:off x="5711950" y="3562347"/>
            <a:ext cx="3163800" cy="944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Because of how the stack 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operates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pointers into the stack</a:t>
            </a:r>
            <a:endParaRPr/>
          </a:p>
        </p:txBody>
      </p:sp>
      <p:sp>
        <p:nvSpPr>
          <p:cNvPr id="501" name="Google Shape;501;p48"/>
          <p:cNvSpPr txBox="1"/>
          <p:nvPr>
            <p:ph idx="1" type="body"/>
          </p:nvPr>
        </p:nvSpPr>
        <p:spPr>
          <a:xfrm>
            <a:off x="311700" y="745575"/>
            <a:ext cx="42048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fine to use pointers to something in the stack as function arguments.</a:t>
            </a:r>
            <a:endParaRPr sz="1800"/>
          </a:p>
          <a:p>
            <a:pPr indent="-3429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A</a:t>
            </a:r>
            <a:r>
              <a:rPr b="1" lang="en"/>
              <a:t>ddresses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</a:rPr>
              <a:t>higher</a:t>
            </a:r>
            <a:r>
              <a:rPr b="1" lang="en"/>
              <a:t> in the stack</a:t>
            </a:r>
            <a:r>
              <a:rPr lang="en"/>
              <a:t> → data is in </a:t>
            </a:r>
            <a:r>
              <a:rPr b="1" lang="en">
                <a:solidFill>
                  <a:schemeClr val="dk2"/>
                </a:solidFill>
              </a:rPr>
              <a:t>currently</a:t>
            </a:r>
            <a:r>
              <a:rPr lang="en"/>
              <a:t> </a:t>
            </a:r>
            <a:r>
              <a:rPr b="1" lang="en">
                <a:solidFill>
                  <a:schemeClr val="dk2"/>
                </a:solidFill>
              </a:rPr>
              <a:t>allocated stack frames</a:t>
            </a:r>
            <a:r>
              <a:rPr lang="en"/>
              <a:t>.</a:t>
            </a:r>
            <a:endParaRPr/>
          </a:p>
        </p:txBody>
      </p:sp>
      <p:cxnSp>
        <p:nvCxnSpPr>
          <p:cNvPr id="502" name="Google Shape;502;p48"/>
          <p:cNvCxnSpPr/>
          <p:nvPr/>
        </p:nvCxnSpPr>
        <p:spPr>
          <a:xfrm>
            <a:off x="4679850" y="842550"/>
            <a:ext cx="0" cy="39090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3" name="Google Shape;503;p48"/>
          <p:cNvSpPr txBox="1"/>
          <p:nvPr>
            <p:ph idx="1" type="body"/>
          </p:nvPr>
        </p:nvSpPr>
        <p:spPr>
          <a:xfrm>
            <a:off x="4807500" y="745575"/>
            <a:ext cx="42048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 is catastrophic to return a pointer to something in the stack!</a:t>
            </a:r>
            <a:endParaRPr sz="1800"/>
          </a:p>
          <a:p>
            <a:pPr indent="-3429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Stack memory </a:t>
            </a:r>
            <a:r>
              <a:rPr b="1" lang="en">
                <a:solidFill>
                  <a:schemeClr val="dk2"/>
                </a:solidFill>
              </a:rPr>
              <a:t>is overwritten</a:t>
            </a:r>
            <a:r>
              <a:rPr lang="en"/>
              <a:t> when other functions are called!</a:t>
            </a:r>
            <a:endParaRPr/>
          </a:p>
          <a:p>
            <a:pPr indent="-34290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Dangling reference</a:t>
            </a:r>
            <a:r>
              <a:rPr lang="en"/>
              <a:t>. </a:t>
            </a:r>
            <a:r>
              <a:rPr lang="en"/>
              <a:t>Your data is no longer guaranteed to exist!</a:t>
            </a:r>
            <a:endParaRPr/>
          </a:p>
        </p:txBody>
      </p:sp>
      <p:sp>
        <p:nvSpPr>
          <p:cNvPr id="504" name="Google Shape;504;p48"/>
          <p:cNvSpPr txBox="1"/>
          <p:nvPr/>
        </p:nvSpPr>
        <p:spPr>
          <a:xfrm>
            <a:off x="311699" y="2767050"/>
            <a:ext cx="3505200" cy="21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load_buf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(char *ptr,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…) {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char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load_buf(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BUFLEN);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…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505" name="Google Shape;505;p48"/>
          <p:cNvGrpSpPr/>
          <p:nvPr/>
        </p:nvGrpSpPr>
        <p:grpSpPr>
          <a:xfrm>
            <a:off x="1986650" y="3586850"/>
            <a:ext cx="2557200" cy="1507775"/>
            <a:chOff x="1986650" y="3586850"/>
            <a:chExt cx="2557200" cy="1507775"/>
          </a:xfrm>
        </p:grpSpPr>
        <p:sp>
          <p:nvSpPr>
            <p:cNvPr id="506" name="Google Shape;506;p48"/>
            <p:cNvSpPr txBox="1"/>
            <p:nvPr/>
          </p:nvSpPr>
          <p:spPr>
            <a:xfrm>
              <a:off x="1986650" y="4521925"/>
              <a:ext cx="2557200" cy="572700"/>
            </a:xfrm>
            <a:prstGeom prst="rect">
              <a:avLst/>
            </a:prstGeom>
            <a:solidFill>
              <a:srgbClr val="01267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buf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persistent th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rough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load_buf</a:t>
              </a: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’s execution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07" name="Google Shape;507;p48"/>
            <p:cNvSpPr/>
            <p:nvPr/>
          </p:nvSpPr>
          <p:spPr>
            <a:xfrm>
              <a:off x="3127475" y="3684750"/>
              <a:ext cx="1389000" cy="841500"/>
            </a:xfrm>
            <a:prstGeom prst="rect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load_buf</a:t>
              </a:r>
              <a:endPara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08" name="Google Shape;508;p48"/>
            <p:cNvSpPr/>
            <p:nvPr/>
          </p:nvSpPr>
          <p:spPr>
            <a:xfrm>
              <a:off x="3341231" y="3586850"/>
              <a:ext cx="244500" cy="676000"/>
            </a:xfrm>
            <a:custGeom>
              <a:rect b="b" l="l" r="r" t="t"/>
              <a:pathLst>
                <a:path extrusionOk="0" h="27040" w="9780">
                  <a:moveTo>
                    <a:pt x="8997" y="27040"/>
                  </a:moveTo>
                  <a:cubicBezTo>
                    <a:pt x="3958" y="23439"/>
                    <a:pt x="-1127" y="16589"/>
                    <a:pt x="376" y="10581"/>
                  </a:cubicBezTo>
                  <a:cubicBezTo>
                    <a:pt x="1521" y="6003"/>
                    <a:pt x="6442" y="3335"/>
                    <a:pt x="9781" y="0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509" name="Google Shape;509;p48"/>
          <p:cNvGrpSpPr/>
          <p:nvPr/>
        </p:nvGrpSpPr>
        <p:grpSpPr>
          <a:xfrm>
            <a:off x="3127475" y="2489559"/>
            <a:ext cx="1389000" cy="1195191"/>
            <a:chOff x="3127475" y="2489559"/>
            <a:chExt cx="1389000" cy="1195191"/>
          </a:xfrm>
        </p:grpSpPr>
        <p:sp>
          <p:nvSpPr>
            <p:cNvPr id="510" name="Google Shape;510;p48"/>
            <p:cNvSpPr/>
            <p:nvPr/>
          </p:nvSpPr>
          <p:spPr>
            <a:xfrm>
              <a:off x="4098463" y="3361500"/>
              <a:ext cx="254700" cy="235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3590100" y="3361500"/>
              <a:ext cx="254700" cy="235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3838294" y="3361500"/>
              <a:ext cx="254700" cy="235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3" name="Google Shape;513;p48"/>
            <p:cNvGrpSpPr/>
            <p:nvPr/>
          </p:nvGrpSpPr>
          <p:grpSpPr>
            <a:xfrm>
              <a:off x="3127475" y="2489559"/>
              <a:ext cx="1389000" cy="1195191"/>
              <a:chOff x="3127475" y="2489559"/>
              <a:chExt cx="1389000" cy="1195191"/>
            </a:xfrm>
          </p:grpSpPr>
          <p:sp>
            <p:nvSpPr>
              <p:cNvPr id="514" name="Google Shape;514;p48"/>
              <p:cNvSpPr/>
              <p:nvPr/>
            </p:nvSpPr>
            <p:spPr>
              <a:xfrm>
                <a:off x="3127475" y="2843250"/>
                <a:ext cx="1389000" cy="841500"/>
              </a:xfrm>
              <a:prstGeom prst="rect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main</a:t>
                </a:r>
                <a:endParaRPr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b</a:t>
                </a:r>
                <a:r>
                  <a:rPr b="1" lang="en">
                    <a:solidFill>
                      <a:schemeClr val="dk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uf</a:t>
                </a:r>
                <a:r>
                  <a:rPr lang="en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515" name="Google Shape;515;p48"/>
              <p:cNvSpPr txBox="1"/>
              <p:nvPr/>
            </p:nvSpPr>
            <p:spPr>
              <a:xfrm>
                <a:off x="3263709" y="2489559"/>
                <a:ext cx="1165800" cy="42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Inter"/>
                    <a:ea typeface="Inter"/>
                    <a:cs typeface="Inter"/>
                    <a:sym typeface="Inter"/>
                  </a:rPr>
                  <a:t>stack</a:t>
                </a:r>
                <a:endParaRPr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516" name="Google Shape;516;p48"/>
          <p:cNvSpPr txBox="1"/>
          <p:nvPr/>
        </p:nvSpPr>
        <p:spPr>
          <a:xfrm>
            <a:off x="4731300" y="2767050"/>
            <a:ext cx="26361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make_buf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char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[50];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1"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foo(…) {…}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char *ptr = \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make_buf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foo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(ptr);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48"/>
          <p:cNvSpPr txBox="1"/>
          <p:nvPr/>
        </p:nvSpPr>
        <p:spPr>
          <a:xfrm>
            <a:off x="6787875" y="4521925"/>
            <a:ext cx="2344200" cy="572700"/>
          </a:xfrm>
          <a:prstGeom prst="rect">
            <a:avLst/>
          </a:prstGeom>
          <a:solidFill>
            <a:srgbClr val="01267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ptr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points to overwritten memory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518" name="Google Shape;518;p48"/>
          <p:cNvGrpSpPr/>
          <p:nvPr/>
        </p:nvGrpSpPr>
        <p:grpSpPr>
          <a:xfrm>
            <a:off x="7699475" y="2489559"/>
            <a:ext cx="1389000" cy="1195191"/>
            <a:chOff x="7699475" y="2489559"/>
            <a:chExt cx="1389000" cy="1195191"/>
          </a:xfrm>
        </p:grpSpPr>
        <p:sp>
          <p:nvSpPr>
            <p:cNvPr id="519" name="Google Shape;519;p48"/>
            <p:cNvSpPr/>
            <p:nvPr/>
          </p:nvSpPr>
          <p:spPr>
            <a:xfrm>
              <a:off x="7699475" y="2843250"/>
              <a:ext cx="1389000" cy="841500"/>
            </a:xfrm>
            <a:prstGeom prst="rect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main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ptr</a:t>
              </a:r>
              <a:r>
                <a:rPr lang="en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520" name="Google Shape;520;p48"/>
            <p:cNvSpPr txBox="1"/>
            <p:nvPr/>
          </p:nvSpPr>
          <p:spPr>
            <a:xfrm>
              <a:off x="7835709" y="2489559"/>
              <a:ext cx="1165800" cy="4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stack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21" name="Google Shape;521;p48"/>
            <p:cNvSpPr/>
            <p:nvPr/>
          </p:nvSpPr>
          <p:spPr>
            <a:xfrm>
              <a:off x="8162100" y="3371300"/>
              <a:ext cx="850200" cy="2352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22" name="Google Shape;522;p48"/>
          <p:cNvSpPr/>
          <p:nvPr/>
        </p:nvSpPr>
        <p:spPr>
          <a:xfrm>
            <a:off x="7699475" y="3684750"/>
            <a:ext cx="1389000" cy="841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make_buf</a:t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3" name="Google Shape;523;p48"/>
          <p:cNvSpPr txBox="1"/>
          <p:nvPr/>
        </p:nvSpPr>
        <p:spPr>
          <a:xfrm>
            <a:off x="7699475" y="4098564"/>
            <a:ext cx="13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r>
              <a:rPr b="1" lang="en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uf ???</a:t>
            </a:r>
            <a:endParaRPr/>
          </a:p>
        </p:txBody>
      </p:sp>
      <p:sp>
        <p:nvSpPr>
          <p:cNvPr id="524" name="Google Shape;524;p48"/>
          <p:cNvSpPr/>
          <p:nvPr/>
        </p:nvSpPr>
        <p:spPr>
          <a:xfrm>
            <a:off x="7989431" y="3510650"/>
            <a:ext cx="244500" cy="676000"/>
          </a:xfrm>
          <a:custGeom>
            <a:rect b="b" l="l" r="r" t="t"/>
            <a:pathLst>
              <a:path extrusionOk="0" h="27040" w="9780">
                <a:moveTo>
                  <a:pt x="8997" y="27040"/>
                </a:moveTo>
                <a:cubicBezTo>
                  <a:pt x="3958" y="23439"/>
                  <a:pt x="-1127" y="16589"/>
                  <a:pt x="376" y="10581"/>
                </a:cubicBezTo>
                <a:cubicBezTo>
                  <a:pt x="1521" y="6003"/>
                  <a:pt x="6442" y="3335"/>
                  <a:pt x="9781" y="0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525" name="Google Shape;525;p48"/>
          <p:cNvSpPr/>
          <p:nvPr/>
        </p:nvSpPr>
        <p:spPr>
          <a:xfrm>
            <a:off x="7699475" y="3684750"/>
            <a:ext cx="1389000" cy="841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chemeClr val="accent2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foo </a:t>
            </a:r>
            <a:endParaRPr b="1">
              <a:solidFill>
                <a:schemeClr val="lt1"/>
              </a:solidFill>
              <a:highlight>
                <a:schemeClr val="accent2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trike="sng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buf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???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0"/>
          <p:cNvSpPr txBox="1"/>
          <p:nvPr>
            <p:ph idx="1" type="body"/>
          </p:nvPr>
        </p:nvSpPr>
        <p:spPr>
          <a:xfrm>
            <a:off x="83100" y="745575"/>
            <a:ext cx="8832300" cy="20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heap is </a:t>
            </a:r>
            <a:r>
              <a:rPr b="1" lang="en" sz="1800">
                <a:solidFill>
                  <a:schemeClr val="dk2"/>
                </a:solidFill>
              </a:rPr>
              <a:t>dynamic memory</a:t>
            </a:r>
            <a:r>
              <a:rPr lang="en" sz="1800"/>
              <a:t>: can be allocated, resized, and freed during program runtime.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Useful for persistent memory across function calls.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Similar to Java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/>
              <a:t> command, which allocates memory…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…but key differences lead to biggest source of C memory leaks/bugs.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Huge pool of memory (usually &gt;&gt;  stack) </a:t>
            </a:r>
            <a:r>
              <a:rPr b="1" lang="en" sz="1800">
                <a:solidFill>
                  <a:schemeClr val="dk2"/>
                </a:solidFill>
              </a:rPr>
              <a:t>not</a:t>
            </a:r>
            <a:r>
              <a:rPr lang="en" sz="1800"/>
              <a:t> allocated in contiguous order.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Back-to-back heap mem requests could result in </a:t>
            </a:r>
            <a:r>
              <a:rPr lang="en"/>
              <a:t>far-apart blocks</a:t>
            </a:r>
            <a:endParaRPr sz="1800"/>
          </a:p>
        </p:txBody>
      </p:sp>
      <p:sp>
        <p:nvSpPr>
          <p:cNvPr id="536" name="Google Shape;536;p5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Heap?</a:t>
            </a:r>
            <a:endParaRPr/>
          </a:p>
        </p:txBody>
      </p:sp>
      <p:sp>
        <p:nvSpPr>
          <p:cNvPr id="537" name="Google Shape;537;p50"/>
          <p:cNvSpPr txBox="1"/>
          <p:nvPr>
            <p:ph idx="1" type="body"/>
          </p:nvPr>
        </p:nvSpPr>
        <p:spPr>
          <a:xfrm>
            <a:off x="83100" y="2969631"/>
            <a:ext cx="8832300" cy="18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 heap: specify # bytes of memory explicitly to allocate/reallocate.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malloc()</a:t>
            </a:r>
            <a:r>
              <a:rPr lang="en" sz="1800"/>
              <a:t>: 	Allocates raw, uninitialized memory from heap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free()</a:t>
            </a:r>
            <a:r>
              <a:rPr lang="en" sz="1800"/>
              <a:t>: 	Frees memory on heap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realloc()</a:t>
            </a:r>
            <a:r>
              <a:rPr lang="en" sz="1800"/>
              <a:t>: 	Resizes previously allocated heap blocks to new size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Unlike the stack, memory gets reused only when programmer </a:t>
            </a:r>
            <a:r>
              <a:rPr b="1" lang="en" sz="1800">
                <a:solidFill>
                  <a:schemeClr val="dk2"/>
                </a:solidFill>
              </a:rPr>
              <a:t>explicitly</a:t>
            </a:r>
            <a:r>
              <a:rPr lang="en" sz="1800"/>
              <a:t> cleans up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1"/>
          <p:cNvSpPr txBox="1"/>
          <p:nvPr>
            <p:ph idx="1" type="body"/>
          </p:nvPr>
        </p:nvSpPr>
        <p:spPr>
          <a:xfrm>
            <a:off x="311700" y="745575"/>
            <a:ext cx="88323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Allocates a block of uninitialized memory: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size_t n</a:t>
            </a:r>
            <a:r>
              <a:rPr lang="en"/>
              <a:t>: unsigned integer type big enough to “count” memory bytes.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*</a:t>
            </a:r>
            <a:r>
              <a:rPr lang="en"/>
              <a:t> pointer to block of memory on heap.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return of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/>
              <a:t> indicates no more memory (always check for it!!!)</a:t>
            </a:r>
            <a:endParaRPr/>
          </a:p>
        </p:txBody>
      </p:sp>
      <p:sp>
        <p:nvSpPr>
          <p:cNvPr id="543" name="Google Shape;543;p51"/>
          <p:cNvSpPr txBox="1"/>
          <p:nvPr>
            <p:ph idx="1" type="body"/>
          </p:nvPr>
        </p:nvSpPr>
        <p:spPr>
          <a:xfrm>
            <a:off x="311700" y="2004779"/>
            <a:ext cx="85206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To allocate</a:t>
            </a:r>
            <a:r>
              <a:rPr lang="en"/>
              <a:t>, say, </a:t>
            </a:r>
            <a:r>
              <a:rPr lang="en" sz="2000"/>
              <a:t>a struct:</a:t>
            </a:r>
            <a:br>
              <a:rPr lang="en" sz="2000"/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typedef struct { ... } TreeNode; 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TreeNode *tp = malloc(sizeof(TreeNode)); </a:t>
            </a:r>
            <a:endParaRPr sz="1625"/>
          </a:p>
        </p:txBody>
      </p:sp>
      <p:sp>
        <p:nvSpPr>
          <p:cNvPr id="544" name="Google Shape;544;p5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void *malloc(size_t n)</a:t>
            </a:r>
            <a:endParaRPr/>
          </a:p>
        </p:txBody>
      </p:sp>
      <p:sp>
        <p:nvSpPr>
          <p:cNvPr id="545" name="Google Shape;545;p51"/>
          <p:cNvSpPr txBox="1"/>
          <p:nvPr/>
        </p:nvSpPr>
        <p:spPr>
          <a:xfrm>
            <a:off x="6594088" y="3494437"/>
            <a:ext cx="2473800" cy="10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Assuming size of objects can lead to misleading, unportable code. Use </a:t>
            </a:r>
            <a:r>
              <a:rPr lang="en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sizeof()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46" name="Google Shape;546;p51"/>
          <p:cNvGrpSpPr/>
          <p:nvPr/>
        </p:nvGrpSpPr>
        <p:grpSpPr>
          <a:xfrm>
            <a:off x="3505201" y="2849403"/>
            <a:ext cx="3871933" cy="468530"/>
            <a:chOff x="4953001" y="2798320"/>
            <a:chExt cx="3871933" cy="468530"/>
          </a:xfrm>
        </p:grpSpPr>
        <p:sp>
          <p:nvSpPr>
            <p:cNvPr id="547" name="Google Shape;547;p51"/>
            <p:cNvSpPr/>
            <p:nvPr/>
          </p:nvSpPr>
          <p:spPr>
            <a:xfrm rot="-5400000">
              <a:off x="5828286" y="1923035"/>
              <a:ext cx="154429" cy="1904999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875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Google Shape;548;p51"/>
            <p:cNvSpPr txBox="1"/>
            <p:nvPr/>
          </p:nvSpPr>
          <p:spPr>
            <a:xfrm>
              <a:off x="5368634" y="2952750"/>
              <a:ext cx="34563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7938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sizeof(type)</a:t>
              </a:r>
              <a:r>
                <a:rPr lang="en" sz="1600">
                  <a:solidFill>
                    <a:schemeClr val="accent3"/>
                  </a:solidFill>
                  <a:latin typeface="Calibri"/>
                  <a:ea typeface="Calibri"/>
                  <a:cs typeface="Calibri"/>
                  <a:sym typeface="Calibri"/>
                </a:rPr>
                <a:t>: </a:t>
              </a:r>
              <a:r>
                <a:rPr lang="en" sz="16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size in bytes.</a:t>
              </a:r>
              <a:endParaRPr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49" name="Google Shape;549;p51"/>
          <p:cNvSpPr txBox="1"/>
          <p:nvPr>
            <p:ph idx="1" type="body"/>
          </p:nvPr>
        </p:nvSpPr>
        <p:spPr>
          <a:xfrm>
            <a:off x="314028" y="3338125"/>
            <a:ext cx="59094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To allocate an array of 20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/>
              <a:t>s:</a:t>
            </a:r>
            <a:br>
              <a:rPr lang="en" sz="2000"/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int *ptr = malloc(20*sizeof(int));</a:t>
            </a:r>
            <a:endParaRPr sz="1625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"/>
          <p:cNvSpPr txBox="1"/>
          <p:nvPr>
            <p:ph idx="1" type="body"/>
          </p:nvPr>
        </p:nvSpPr>
        <p:spPr>
          <a:xfrm>
            <a:off x="311700" y="2614374"/>
            <a:ext cx="8520600" cy="11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Pre-ANSI C (1990): Warning; should explicitly typecast</a:t>
            </a:r>
            <a:endParaRPr/>
          </a:p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C++: Different language! Error! Must explicitly typecast</a:t>
            </a:r>
            <a:br>
              <a:rPr lang="en" sz="2000"/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typedef struct { ... } TreeNode; </a:t>
            </a:r>
            <a:b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TreeNode *tp = (TreeNode *) malloc(sizeof(TreeNode)); </a:t>
            </a:r>
            <a:endParaRPr sz="1625"/>
          </a:p>
        </p:txBody>
      </p:sp>
      <p:sp>
        <p:nvSpPr>
          <p:cNvPr id="555" name="Google Shape;555;p52"/>
          <p:cNvSpPr txBox="1"/>
          <p:nvPr>
            <p:ph idx="1" type="body"/>
          </p:nvPr>
        </p:nvSpPr>
        <p:spPr>
          <a:xfrm>
            <a:off x="311700" y="745567"/>
            <a:ext cx="85206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Function signature:	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void *malloc(size_t n)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b="1" lang="en">
                <a:solidFill>
                  <a:schemeClr val="dk2"/>
                </a:solidFill>
              </a:rPr>
              <a:t>Implicit typecast </a:t>
            </a:r>
            <a:r>
              <a:rPr lang="en"/>
              <a:t>occurs, for modern C:</a:t>
            </a:r>
            <a:br>
              <a:rPr lang="en"/>
            </a:b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TreeNode *tp = malloc(sizeof(TreeNode));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okay</a:t>
            </a:r>
            <a:endParaRPr sz="1625">
              <a:solidFill>
                <a:schemeClr val="accent3"/>
              </a:solidFill>
            </a:endParaRPr>
          </a:p>
        </p:txBody>
      </p:sp>
      <p:sp>
        <p:nvSpPr>
          <p:cNvPr id="556" name="Google Shape;556;p52"/>
          <p:cNvSpPr txBox="1"/>
          <p:nvPr>
            <p:ph type="title"/>
          </p:nvPr>
        </p:nvSpPr>
        <p:spPr>
          <a:xfrm>
            <a:off x="832050" y="101075"/>
            <a:ext cx="815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you explicitly typecast malloc’s return value?</a:t>
            </a:r>
            <a:endParaRPr/>
          </a:p>
        </p:txBody>
      </p:sp>
      <p:sp>
        <p:nvSpPr>
          <p:cNvPr id="557" name="Google Shape;557;p52"/>
          <p:cNvSpPr txBox="1"/>
          <p:nvPr/>
        </p:nvSpPr>
        <p:spPr>
          <a:xfrm>
            <a:off x="5402375" y="4598475"/>
            <a:ext cx="2721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StackOverflow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8" name="Google Shape;558;p52"/>
          <p:cNvSpPr txBox="1"/>
          <p:nvPr/>
        </p:nvSpPr>
        <p:spPr>
          <a:xfrm>
            <a:off x="7874675" y="750725"/>
            <a:ext cx="110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[extra]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59" name="Google Shape;559;p52"/>
          <p:cNvGrpSpPr/>
          <p:nvPr/>
        </p:nvGrpSpPr>
        <p:grpSpPr>
          <a:xfrm>
            <a:off x="1569192" y="3916276"/>
            <a:ext cx="3715200" cy="706699"/>
            <a:chOff x="1569192" y="3314963"/>
            <a:chExt cx="3715200" cy="706699"/>
          </a:xfrm>
        </p:grpSpPr>
        <p:sp>
          <p:nvSpPr>
            <p:cNvPr id="560" name="Google Shape;560;p52"/>
            <p:cNvSpPr/>
            <p:nvPr/>
          </p:nvSpPr>
          <p:spPr>
            <a:xfrm rot="-5400000">
              <a:off x="3369600" y="2688563"/>
              <a:ext cx="118800" cy="13716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rgbClr val="00BE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875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52"/>
            <p:cNvSpPr txBox="1"/>
            <p:nvPr/>
          </p:nvSpPr>
          <p:spPr>
            <a:xfrm>
              <a:off x="1569192" y="3486162"/>
              <a:ext cx="3715200" cy="53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7937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Inter"/>
                  <a:ea typeface="Inter"/>
                  <a:cs typeface="Inter"/>
                  <a:sym typeface="Inter"/>
                </a:rPr>
                <a:t>Typecast</a:t>
              </a:r>
              <a:r>
                <a:rPr lang="en" sz="1600">
                  <a:solidFill>
                    <a:srgbClr val="00BEE2"/>
                  </a:solidFill>
                  <a:latin typeface="Inter"/>
                  <a:ea typeface="Inter"/>
                  <a:cs typeface="Inter"/>
                  <a:sym typeface="Inter"/>
                </a:rPr>
                <a:t> casts return value</a:t>
              </a:r>
              <a:br>
                <a:rPr lang="en" sz="1600">
                  <a:solidFill>
                    <a:srgbClr val="00BEE2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lang="en" sz="1600">
                  <a:solidFill>
                    <a:srgbClr val="00BEE2"/>
                  </a:solidFill>
                  <a:latin typeface="Inter"/>
                  <a:ea typeface="Inter"/>
                  <a:cs typeface="Inter"/>
                  <a:sym typeface="Inter"/>
                </a:rPr>
                <a:t>from type </a:t>
              </a:r>
              <a:r>
                <a:rPr lang="en">
                  <a:solidFill>
                    <a:srgbClr val="00BE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(void *)</a:t>
              </a:r>
              <a:r>
                <a:rPr lang="en" sz="1600">
                  <a:solidFill>
                    <a:srgbClr val="00BEE2"/>
                  </a:solidFill>
                  <a:latin typeface="Inter"/>
                  <a:ea typeface="Inter"/>
                  <a:cs typeface="Inter"/>
                  <a:sym typeface="Inter"/>
                </a:rPr>
                <a:t> to </a:t>
              </a:r>
              <a:r>
                <a:rPr lang="en">
                  <a:solidFill>
                    <a:srgbClr val="00BEE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(TreeNode *)</a:t>
              </a:r>
              <a:endParaRPr sz="12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3"/>
          <p:cNvSpPr txBox="1"/>
          <p:nvPr>
            <p:ph idx="1" type="body"/>
          </p:nvPr>
        </p:nvSpPr>
        <p:spPr>
          <a:xfrm>
            <a:off x="311700" y="745570"/>
            <a:ext cx="8520600" cy="2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Dynamically frees heap memory</a:t>
            </a:r>
            <a:endParaRPr/>
          </a:p>
          <a:p>
            <a:pPr indent="-255121" lvl="1" marL="660481" rtl="0" algn="l">
              <a:spcBef>
                <a:spcPts val="325"/>
              </a:spcBef>
              <a:spcAft>
                <a:spcPts val="0"/>
              </a:spcAft>
              <a:buClr>
                <a:srgbClr val="C5DBC3"/>
              </a:buClr>
              <a:buSzPts val="1463"/>
              <a:buChar char="○"/>
            </a:pPr>
            <a:r>
              <a:rPr lang="en" sz="1625"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" sz="1625"/>
              <a:t> is a pointer containing an address originally returned by </a:t>
            </a:r>
            <a:r>
              <a:rPr lang="en" sz="1625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1625"/>
              <a:t>/</a:t>
            </a:r>
            <a:r>
              <a:rPr lang="en" sz="1625">
                <a:latin typeface="Consolas"/>
                <a:ea typeface="Consolas"/>
                <a:cs typeface="Consolas"/>
                <a:sym typeface="Consolas"/>
              </a:rPr>
              <a:t>realloc()</a:t>
            </a:r>
            <a:r>
              <a:rPr lang="en" sz="1625"/>
              <a:t>.</a:t>
            </a:r>
            <a:endParaRPr/>
          </a:p>
          <a:p>
            <a:pPr indent="-162252" lvl="1" marL="660481" rtl="0" algn="l">
              <a:spcBef>
                <a:spcPts val="325"/>
              </a:spcBef>
              <a:spcAft>
                <a:spcPts val="0"/>
              </a:spcAft>
              <a:buClr>
                <a:srgbClr val="C5DBC3"/>
              </a:buClr>
              <a:buSzPts val="1463"/>
              <a:buNone/>
            </a:pPr>
            <a:r>
              <a:t/>
            </a:r>
            <a:endParaRPr sz="1625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6075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SzPts val="1520"/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 *ptr = (int *) malloc (sizeof(int)*20);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free(ptr);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implicit typecast to (void *)</a:t>
            </a:r>
            <a:endParaRPr sz="2000">
              <a:solidFill>
                <a:schemeClr val="accent3"/>
              </a:solidFill>
            </a:endParaRPr>
          </a:p>
        </p:txBody>
      </p:sp>
      <p:sp>
        <p:nvSpPr>
          <p:cNvPr id="567" name="Google Shape;567;p5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void free(void *ptr)</a:t>
            </a:r>
            <a:endParaRPr/>
          </a:p>
        </p:txBody>
      </p:sp>
      <p:sp>
        <p:nvSpPr>
          <p:cNvPr id="568" name="Google Shape;568;p53"/>
          <p:cNvSpPr txBox="1"/>
          <p:nvPr>
            <p:ph idx="1" type="body"/>
          </p:nvPr>
        </p:nvSpPr>
        <p:spPr>
          <a:xfrm>
            <a:off x="318066" y="3083750"/>
            <a:ext cx="85206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When you free memory, be sure to pass the original address returned from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2000"/>
              <a:t>. Otherwise, crash (or worse!)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4"/>
          <p:cNvSpPr txBox="1"/>
          <p:nvPr>
            <p:ph idx="1" type="body"/>
          </p:nvPr>
        </p:nvSpPr>
        <p:spPr>
          <a:xfrm>
            <a:off x="311700" y="745569"/>
            <a:ext cx="85206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Resize a previously allocated block at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ptr</a:t>
            </a:r>
            <a:r>
              <a:rPr lang="en" sz="2000"/>
              <a:t> to a new size.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800"/>
              <a:t>Returns new address of the memory block.</a:t>
            </a:r>
            <a:endParaRPr/>
          </a:p>
          <a:p>
            <a:pPr indent="-331469" lvl="2" marL="1371600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■"/>
            </a:pPr>
            <a:r>
              <a:rPr lang="en" sz="1600"/>
              <a:t>In doing so, it </a:t>
            </a:r>
            <a:r>
              <a:rPr lang="en" sz="1600" u="sng"/>
              <a:t>may</a:t>
            </a:r>
            <a:r>
              <a:rPr lang="en" sz="1600"/>
              <a:t> need to copy all data to a new location.</a:t>
            </a:r>
            <a:endParaRPr/>
          </a:p>
          <a:p>
            <a:pPr indent="-331469" lvl="1" marL="914400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realloc(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, size); // behaves like malloc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31469" lvl="1" marL="914400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realloc(ptr,  </a:t>
            </a: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); // behaves like free, deallocates heap block</a:t>
            </a:r>
            <a:endParaRPr sz="1600"/>
          </a:p>
        </p:txBody>
      </p:sp>
      <p:sp>
        <p:nvSpPr>
          <p:cNvPr id="574" name="Google Shape;574;p54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Consolas"/>
                <a:ea typeface="Consolas"/>
                <a:cs typeface="Consolas"/>
                <a:sym typeface="Consolas"/>
              </a:rPr>
              <a:t>void *realloc(void *ptr, size_t size)</a:t>
            </a:r>
            <a:endParaRPr sz="2800"/>
          </a:p>
        </p:txBody>
      </p:sp>
      <p:sp>
        <p:nvSpPr>
          <p:cNvPr id="575" name="Google Shape;575;p54"/>
          <p:cNvSpPr txBox="1"/>
          <p:nvPr/>
        </p:nvSpPr>
        <p:spPr>
          <a:xfrm>
            <a:off x="702366" y="3333750"/>
            <a:ext cx="7298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*ip; ip = (int *) malloc(10*sizeof(int));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… …           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check for NULL */</a:t>
            </a:r>
            <a:b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ip = (int *) realloc(ip, 20*sizeof(int));</a:t>
            </a:r>
            <a:br>
              <a:rPr lang="en" sz="1600">
                <a:solidFill>
                  <a:srgbClr val="FFC1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contents of first 10 elements retained */</a:t>
            </a:r>
            <a:br>
              <a:rPr lang="en" sz="1600">
                <a:solidFill>
                  <a:srgbClr val="FFC115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… …  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check for NULL */</a:t>
            </a:r>
            <a:b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realloc(ip,0);     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/* equivalent to free(ip); */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54"/>
          <p:cNvSpPr txBox="1"/>
          <p:nvPr>
            <p:ph idx="1" type="body"/>
          </p:nvPr>
        </p:nvSpPr>
        <p:spPr>
          <a:xfrm>
            <a:off x="311700" y="2524632"/>
            <a:ext cx="85206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25425" lvl="0" marL="341609" rtl="0" algn="l">
              <a:spcBef>
                <a:spcPts val="525"/>
              </a:spcBef>
              <a:spcAft>
                <a:spcPts val="0"/>
              </a:spcAft>
              <a:buSzPts val="1910"/>
              <a:buChar char="●"/>
            </a:pPr>
            <a:r>
              <a:rPr lang="en"/>
              <a:t>Remember: Always check if returned pointer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/>
              <a:t>—which would mean you’ve run out of memory!</a:t>
            </a:r>
            <a:endParaRPr sz="2200"/>
          </a:p>
          <a:p>
            <a:pPr indent="-117782" lvl="1" marL="502612" rtl="0" algn="l">
              <a:spcBef>
                <a:spcPts val="525"/>
              </a:spcBef>
              <a:spcAft>
                <a:spcPts val="0"/>
              </a:spcAft>
              <a:buClr>
                <a:srgbClr val="C5DBC3"/>
              </a:buClr>
              <a:buSzPts val="144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Arrays, continued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5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582" name="Google Shape;582;p55"/>
          <p:cNvSpPr txBox="1"/>
          <p:nvPr/>
        </p:nvSpPr>
        <p:spPr>
          <a:xfrm>
            <a:off x="2324325" y="-45248"/>
            <a:ext cx="6591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6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8" name="Google Shape;588;p56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NULL;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"abc");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// free nodes, strings here…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add_to_front(node_t **head_ptr, char *data)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malloc(sizeof(node_t));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(char *) malloc(strlen(data) + 1); // extra byte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// strcpy also copies null terminator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9" name="Google Shape;589;p5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590" name="Google Shape;590;p56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_node node_t;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_node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1" name="Google Shape;591;p56"/>
          <p:cNvSpPr txBox="1"/>
          <p:nvPr/>
        </p:nvSpPr>
        <p:spPr>
          <a:xfrm>
            <a:off x="2324325" y="-45248"/>
            <a:ext cx="6591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7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7" name="Google Shape;597;p57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main()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"abc"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free nodes, strings here…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add_to_front(node_t **head_ptr,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node_t *node = (node_t *) malloc(sizeof(node_t));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(char *) malloc(strlen(data) + 1); // extra byte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// strcpy also copies null terminator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8" name="Google Shape;598;p5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599" name="Google Shape;599;p57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0" name="Google Shape;600;p57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57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02" name="Google Shape;602;p57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3" name="Google Shape;603;p57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04" name="Google Shape;604;p57"/>
          <p:cNvGrpSpPr/>
          <p:nvPr/>
        </p:nvGrpSpPr>
        <p:grpSpPr>
          <a:xfrm>
            <a:off x="4761456" y="3650289"/>
            <a:ext cx="3073294" cy="510845"/>
            <a:chOff x="4761456" y="3650289"/>
            <a:chExt cx="3073294" cy="510845"/>
          </a:xfrm>
        </p:grpSpPr>
        <p:sp>
          <p:nvSpPr>
            <p:cNvPr id="605" name="Google Shape;605;p57"/>
            <p:cNvSpPr/>
            <p:nvPr/>
          </p:nvSpPr>
          <p:spPr>
            <a:xfrm>
              <a:off x="5791200" y="3823689"/>
              <a:ext cx="914400" cy="304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06" name="Google Shape;606;p57"/>
            <p:cNvSpPr txBox="1"/>
            <p:nvPr/>
          </p:nvSpPr>
          <p:spPr>
            <a:xfrm>
              <a:off x="4761456" y="3822434"/>
              <a:ext cx="103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head_ptr</a:t>
              </a:r>
              <a:endPara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07" name="Google Shape;607;p57"/>
            <p:cNvSpPr/>
            <p:nvPr/>
          </p:nvSpPr>
          <p:spPr>
            <a:xfrm>
              <a:off x="6338450" y="3650289"/>
              <a:ext cx="1496300" cy="329425"/>
            </a:xfrm>
            <a:custGeom>
              <a:rect b="b" l="l" r="r" t="t"/>
              <a:pathLst>
                <a:path extrusionOk="0" h="13177" w="59852">
                  <a:moveTo>
                    <a:pt x="0" y="13177"/>
                  </a:moveTo>
                  <a:cubicBezTo>
                    <a:pt x="12052" y="-2896"/>
                    <a:pt x="41888" y="-2882"/>
                    <a:pt x="59852" y="611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608" name="Google Shape;608;p57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9" name="Google Shape;609;p57"/>
          <p:cNvSpPr txBox="1"/>
          <p:nvPr/>
        </p:nvSpPr>
        <p:spPr>
          <a:xfrm>
            <a:off x="6734144" y="380318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0" name="Google Shape;610;p57"/>
          <p:cNvSpPr/>
          <p:nvPr/>
        </p:nvSpPr>
        <p:spPr>
          <a:xfrm>
            <a:off x="96463" y="1443589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1" name="Google Shape;611;p57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2" name="Google Shape;612;p57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8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58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NULL;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"abc");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// free nodes, strings here…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add_to_front(node_t **head_ptr,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(node_t));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malloc(strlen(data) + 1);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extra byte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strcpy also copies null terminator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p5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620" name="Google Shape;620;p58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1" name="Google Shape;621;p58"/>
          <p:cNvSpPr/>
          <p:nvPr/>
        </p:nvSpPr>
        <p:spPr>
          <a:xfrm>
            <a:off x="5791200" y="3823689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58"/>
          <p:cNvSpPr txBox="1"/>
          <p:nvPr/>
        </p:nvSpPr>
        <p:spPr>
          <a:xfrm>
            <a:off x="4761456" y="382243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head_ptr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3" name="Google Shape;623;p58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58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25" name="Google Shape;625;p58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6" name="Google Shape;626;p58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27" name="Google Shape;627;p58"/>
          <p:cNvSpPr/>
          <p:nvPr/>
        </p:nvSpPr>
        <p:spPr>
          <a:xfrm>
            <a:off x="6338450" y="3650289"/>
            <a:ext cx="1496300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28" name="Google Shape;628;p58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629" name="Google Shape;629;p58"/>
          <p:cNvGrpSpPr/>
          <p:nvPr/>
        </p:nvGrpSpPr>
        <p:grpSpPr>
          <a:xfrm>
            <a:off x="168729" y="3699462"/>
            <a:ext cx="4328991" cy="560818"/>
            <a:chOff x="168729" y="3699462"/>
            <a:chExt cx="4328991" cy="560818"/>
          </a:xfrm>
        </p:grpSpPr>
        <p:sp>
          <p:nvSpPr>
            <p:cNvPr id="630" name="Google Shape;630;p58"/>
            <p:cNvSpPr txBox="1"/>
            <p:nvPr/>
          </p:nvSpPr>
          <p:spPr>
            <a:xfrm>
              <a:off x="2307819" y="3699462"/>
              <a:ext cx="11040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7937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0x300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1198473" y="3943617"/>
              <a:ext cx="914400" cy="304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7F7F7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0x300</a:t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2668920" y="3942362"/>
              <a:ext cx="914400" cy="304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???</a:t>
              </a:r>
              <a:endPara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3583320" y="3942362"/>
              <a:ext cx="914400" cy="3048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6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???</a:t>
              </a:r>
              <a:endParaRPr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634" name="Google Shape;634;p58"/>
            <p:cNvSpPr txBox="1"/>
            <p:nvPr/>
          </p:nvSpPr>
          <p:spPr>
            <a:xfrm>
              <a:off x="168729" y="3921580"/>
              <a:ext cx="103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node</a:t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1700650" y="3827050"/>
              <a:ext cx="980226" cy="329425"/>
            </a:xfrm>
            <a:custGeom>
              <a:rect b="b" l="l" r="r" t="t"/>
              <a:pathLst>
                <a:path extrusionOk="0" h="13177" w="59852">
                  <a:moveTo>
                    <a:pt x="0" y="13177"/>
                  </a:moveTo>
                  <a:cubicBezTo>
                    <a:pt x="12052" y="-2896"/>
                    <a:pt x="41888" y="-2882"/>
                    <a:pt x="59852" y="6111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636" name="Google Shape;636;p58"/>
          <p:cNvSpPr txBox="1"/>
          <p:nvPr/>
        </p:nvSpPr>
        <p:spPr>
          <a:xfrm>
            <a:off x="2407625" y="4260275"/>
            <a:ext cx="25245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malloc sizeof(node_t) on heap starting at 0x300</a:t>
            </a:r>
            <a:endParaRPr sz="15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7" name="Google Shape;637;p58"/>
          <p:cNvSpPr txBox="1"/>
          <p:nvPr/>
        </p:nvSpPr>
        <p:spPr>
          <a:xfrm>
            <a:off x="601200" y="4260275"/>
            <a:ext cx="15402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pointer stored on stack</a:t>
            </a:r>
            <a:endParaRPr sz="15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8" name="Google Shape;638;p58"/>
          <p:cNvSpPr/>
          <p:nvPr/>
        </p:nvSpPr>
        <p:spPr>
          <a:xfrm>
            <a:off x="96463" y="2472289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" name="Google Shape;639;p58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0" name="Google Shape;640;p58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9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6" name="Google Shape;646;p59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NULL;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"abc");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// free nodes, strings here…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add_to_front(node_t **head_ptr,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(node_t));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malloc(strlen(data) + 1);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extra byte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strcpy also copies null terminator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7" name="Google Shape;647;p5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648" name="Google Shape;648;p59"/>
          <p:cNvSpPr txBox="1"/>
          <p:nvPr/>
        </p:nvSpPr>
        <p:spPr>
          <a:xfrm>
            <a:off x="2819400" y="43090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9" name="Google Shape;649;p59"/>
          <p:cNvSpPr txBox="1"/>
          <p:nvPr/>
        </p:nvSpPr>
        <p:spPr>
          <a:xfrm>
            <a:off x="2307819" y="36994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0" name="Google Shape;650;p59"/>
          <p:cNvSpPr/>
          <p:nvPr/>
        </p:nvSpPr>
        <p:spPr>
          <a:xfrm>
            <a:off x="1198473" y="39436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1" name="Google Shape;651;p59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2" name="Google Shape;652;p59"/>
          <p:cNvSpPr/>
          <p:nvPr/>
        </p:nvSpPr>
        <p:spPr>
          <a:xfrm>
            <a:off x="5791200" y="3823689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59"/>
          <p:cNvSpPr txBox="1"/>
          <p:nvPr/>
        </p:nvSpPr>
        <p:spPr>
          <a:xfrm>
            <a:off x="4761456" y="382243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head_ptr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4" name="Google Shape;654;p59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59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56" name="Google Shape;656;p59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p59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8" name="Google Shape;658;p59"/>
          <p:cNvSpPr/>
          <p:nvPr/>
        </p:nvSpPr>
        <p:spPr>
          <a:xfrm>
            <a:off x="26689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9" name="Google Shape;659;p59"/>
          <p:cNvSpPr/>
          <p:nvPr/>
        </p:nvSpPr>
        <p:spPr>
          <a:xfrm>
            <a:off x="35833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60" name="Google Shape;660;p59"/>
          <p:cNvGraphicFramePr/>
          <p:nvPr/>
        </p:nvGraphicFramePr>
        <p:xfrm>
          <a:off x="3075215" y="4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?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6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?</a:t>
                      </a:r>
                      <a:endParaRPr i="0" sz="1400" u="none" cap="none" strike="noStrike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1" name="Google Shape;661;p59"/>
          <p:cNvSpPr txBox="1"/>
          <p:nvPr/>
        </p:nvSpPr>
        <p:spPr>
          <a:xfrm>
            <a:off x="168729" y="3921580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node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2" name="Google Shape;662;p59"/>
          <p:cNvSpPr/>
          <p:nvPr/>
        </p:nvSpPr>
        <p:spPr>
          <a:xfrm>
            <a:off x="2697816" y="4094025"/>
            <a:ext cx="357100" cy="488375"/>
          </a:xfrm>
          <a:custGeom>
            <a:rect b="b" l="l" r="r" t="t"/>
            <a:pathLst>
              <a:path extrusionOk="0" h="19535" w="14284">
                <a:moveTo>
                  <a:pt x="11375" y="0"/>
                </a:moveTo>
                <a:cubicBezTo>
                  <a:pt x="6796" y="1524"/>
                  <a:pt x="-1019" y="4463"/>
                  <a:pt x="152" y="9144"/>
                </a:cubicBezTo>
                <a:cubicBezTo>
                  <a:pt x="1571" y="14816"/>
                  <a:pt x="9420" y="16290"/>
                  <a:pt x="14284" y="1953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3" name="Google Shape;663;p59"/>
          <p:cNvSpPr/>
          <p:nvPr/>
        </p:nvSpPr>
        <p:spPr>
          <a:xfrm>
            <a:off x="6338450" y="3650289"/>
            <a:ext cx="1496300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4" name="Google Shape;664;p59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5" name="Google Shape;665;p59"/>
          <p:cNvSpPr/>
          <p:nvPr/>
        </p:nvSpPr>
        <p:spPr>
          <a:xfrm>
            <a:off x="1700650" y="3827050"/>
            <a:ext cx="980226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66" name="Google Shape;666;p59"/>
          <p:cNvSpPr txBox="1"/>
          <p:nvPr/>
        </p:nvSpPr>
        <p:spPr>
          <a:xfrm>
            <a:off x="868925" y="4427675"/>
            <a:ext cx="20574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malloc 4B on heap starting at 0x350</a:t>
            </a:r>
            <a:endParaRPr sz="15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96463" y="2672314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8" name="Google Shape;668;p59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9" name="Google Shape;669;p59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0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5" name="Google Shape;675;p60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NULL;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"abc");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// free nodes, strings here…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add_to_front(node_t **head_ptr,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(node_t));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malloc(strlen(data) + 1);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extra byte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strcpy also copies null terminator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6" name="Google Shape;676;p6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677" name="Google Shape;677;p60"/>
          <p:cNvSpPr txBox="1"/>
          <p:nvPr/>
        </p:nvSpPr>
        <p:spPr>
          <a:xfrm>
            <a:off x="2819400" y="43090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8" name="Google Shape;678;p60"/>
          <p:cNvSpPr txBox="1"/>
          <p:nvPr/>
        </p:nvSpPr>
        <p:spPr>
          <a:xfrm>
            <a:off x="2307819" y="36994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9" name="Google Shape;679;p60"/>
          <p:cNvSpPr/>
          <p:nvPr/>
        </p:nvSpPr>
        <p:spPr>
          <a:xfrm>
            <a:off x="1198473" y="39436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0" name="Google Shape;680;p60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1" name="Google Shape;681;p60"/>
          <p:cNvSpPr/>
          <p:nvPr/>
        </p:nvSpPr>
        <p:spPr>
          <a:xfrm>
            <a:off x="5791200" y="3823689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60"/>
          <p:cNvSpPr txBox="1"/>
          <p:nvPr/>
        </p:nvSpPr>
        <p:spPr>
          <a:xfrm>
            <a:off x="4761456" y="382243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head_ptr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60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85" name="Google Shape;685;p60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6" name="Google Shape;686;p60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7" name="Google Shape;687;p60"/>
          <p:cNvSpPr/>
          <p:nvPr/>
        </p:nvSpPr>
        <p:spPr>
          <a:xfrm>
            <a:off x="26689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8" name="Google Shape;688;p60"/>
          <p:cNvSpPr/>
          <p:nvPr/>
        </p:nvSpPr>
        <p:spPr>
          <a:xfrm>
            <a:off x="35833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???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689" name="Google Shape;689;p60"/>
          <p:cNvGraphicFramePr/>
          <p:nvPr/>
        </p:nvGraphicFramePr>
        <p:xfrm>
          <a:off x="3075215" y="4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0" name="Google Shape;690;p60"/>
          <p:cNvSpPr txBox="1"/>
          <p:nvPr/>
        </p:nvSpPr>
        <p:spPr>
          <a:xfrm>
            <a:off x="4481491" y="4549973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1" name="Google Shape;691;p60"/>
          <p:cNvSpPr txBox="1"/>
          <p:nvPr/>
        </p:nvSpPr>
        <p:spPr>
          <a:xfrm>
            <a:off x="168729" y="3921580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node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2" name="Google Shape;692;p60"/>
          <p:cNvSpPr/>
          <p:nvPr/>
        </p:nvSpPr>
        <p:spPr>
          <a:xfrm>
            <a:off x="2697816" y="4094025"/>
            <a:ext cx="357100" cy="488375"/>
          </a:xfrm>
          <a:custGeom>
            <a:rect b="b" l="l" r="r" t="t"/>
            <a:pathLst>
              <a:path extrusionOk="0" h="19535" w="14284">
                <a:moveTo>
                  <a:pt x="11375" y="0"/>
                </a:moveTo>
                <a:cubicBezTo>
                  <a:pt x="6796" y="1524"/>
                  <a:pt x="-1019" y="4463"/>
                  <a:pt x="152" y="9144"/>
                </a:cubicBezTo>
                <a:cubicBezTo>
                  <a:pt x="1571" y="14816"/>
                  <a:pt x="9420" y="16290"/>
                  <a:pt x="14284" y="1953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3" name="Google Shape;693;p60"/>
          <p:cNvSpPr/>
          <p:nvPr/>
        </p:nvSpPr>
        <p:spPr>
          <a:xfrm>
            <a:off x="6338450" y="3650289"/>
            <a:ext cx="1496300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4" name="Google Shape;694;p60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5" name="Google Shape;695;p60"/>
          <p:cNvSpPr/>
          <p:nvPr/>
        </p:nvSpPr>
        <p:spPr>
          <a:xfrm>
            <a:off x="1700650" y="3827050"/>
            <a:ext cx="980226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96" name="Google Shape;696;p60"/>
          <p:cNvSpPr/>
          <p:nvPr/>
        </p:nvSpPr>
        <p:spPr>
          <a:xfrm>
            <a:off x="96463" y="2900914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7" name="Google Shape;697;p60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8" name="Google Shape;698;p60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1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4" name="Google Shape;704;p61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NULL;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"abc");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// free nodes, strings here…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add_to_front(node_t **head_ptr,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(node_t));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malloc(strlen(data) + 1);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extra byte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strcpy also copies null terminator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5" name="Google Shape;705;p6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706" name="Google Shape;706;p61"/>
          <p:cNvSpPr txBox="1"/>
          <p:nvPr/>
        </p:nvSpPr>
        <p:spPr>
          <a:xfrm>
            <a:off x="2819400" y="43090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7" name="Google Shape;707;p61"/>
          <p:cNvSpPr txBox="1"/>
          <p:nvPr/>
        </p:nvSpPr>
        <p:spPr>
          <a:xfrm>
            <a:off x="2307819" y="36994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8" name="Google Shape;708;p61"/>
          <p:cNvSpPr/>
          <p:nvPr/>
        </p:nvSpPr>
        <p:spPr>
          <a:xfrm>
            <a:off x="1198473" y="39436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9" name="Google Shape;709;p61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0" name="Google Shape;710;p61"/>
          <p:cNvSpPr/>
          <p:nvPr/>
        </p:nvSpPr>
        <p:spPr>
          <a:xfrm>
            <a:off x="5791200" y="3823689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p61"/>
          <p:cNvSpPr txBox="1"/>
          <p:nvPr/>
        </p:nvSpPr>
        <p:spPr>
          <a:xfrm>
            <a:off x="4761456" y="382243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head_ptr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61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714" name="Google Shape;714;p61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5" name="Google Shape;715;p61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6" name="Google Shape;716;p61"/>
          <p:cNvSpPr/>
          <p:nvPr/>
        </p:nvSpPr>
        <p:spPr>
          <a:xfrm>
            <a:off x="26689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17" name="Google Shape;717;p61"/>
          <p:cNvSpPr/>
          <p:nvPr/>
        </p:nvSpPr>
        <p:spPr>
          <a:xfrm>
            <a:off x="35833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718" name="Google Shape;718;p61"/>
          <p:cNvGraphicFramePr/>
          <p:nvPr/>
        </p:nvGraphicFramePr>
        <p:xfrm>
          <a:off x="3075215" y="4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9" name="Google Shape;719;p61"/>
          <p:cNvSpPr txBox="1"/>
          <p:nvPr/>
        </p:nvSpPr>
        <p:spPr>
          <a:xfrm>
            <a:off x="4481491" y="4549973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0" name="Google Shape;720;p61"/>
          <p:cNvSpPr txBox="1"/>
          <p:nvPr/>
        </p:nvSpPr>
        <p:spPr>
          <a:xfrm>
            <a:off x="168729" y="3921580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node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1" name="Google Shape;721;p61"/>
          <p:cNvSpPr/>
          <p:nvPr/>
        </p:nvSpPr>
        <p:spPr>
          <a:xfrm>
            <a:off x="2697816" y="4094025"/>
            <a:ext cx="357100" cy="488375"/>
          </a:xfrm>
          <a:custGeom>
            <a:rect b="b" l="l" r="r" t="t"/>
            <a:pathLst>
              <a:path extrusionOk="0" h="19535" w="14284">
                <a:moveTo>
                  <a:pt x="11375" y="0"/>
                </a:moveTo>
                <a:cubicBezTo>
                  <a:pt x="6796" y="1524"/>
                  <a:pt x="-1019" y="4463"/>
                  <a:pt x="152" y="9144"/>
                </a:cubicBezTo>
                <a:cubicBezTo>
                  <a:pt x="1571" y="14816"/>
                  <a:pt x="9420" y="16290"/>
                  <a:pt x="14284" y="1953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2" name="Google Shape;722;p61"/>
          <p:cNvSpPr/>
          <p:nvPr/>
        </p:nvSpPr>
        <p:spPr>
          <a:xfrm>
            <a:off x="6338450" y="3650289"/>
            <a:ext cx="1496300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3" name="Google Shape;723;p61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4" name="Google Shape;724;p61"/>
          <p:cNvSpPr/>
          <p:nvPr/>
        </p:nvSpPr>
        <p:spPr>
          <a:xfrm>
            <a:off x="1700650" y="3827050"/>
            <a:ext cx="980226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25" name="Google Shape;725;p61"/>
          <p:cNvSpPr/>
          <p:nvPr/>
        </p:nvSpPr>
        <p:spPr>
          <a:xfrm>
            <a:off x="96463" y="3100939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6" name="Google Shape;726;p61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27" name="Google Shape;727;p61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2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b="1"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3" name="Google Shape;733;p62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main() {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NULL;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"abc");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// free nodes, strings here…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add_to_front(node_t **head_ptr,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*data) {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(node_t));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malloc(strlen(data) + 1);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extra byte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strcpy also copies null terminator</a:t>
            </a:r>
            <a:endParaRPr sz="16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4" name="Google Shape;734;p6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735" name="Google Shape;735;p62"/>
          <p:cNvSpPr txBox="1"/>
          <p:nvPr/>
        </p:nvSpPr>
        <p:spPr>
          <a:xfrm>
            <a:off x="2819400" y="43090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6" name="Google Shape;736;p62"/>
          <p:cNvSpPr txBox="1"/>
          <p:nvPr/>
        </p:nvSpPr>
        <p:spPr>
          <a:xfrm>
            <a:off x="2307819" y="36994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7" name="Google Shape;737;p62"/>
          <p:cNvSpPr/>
          <p:nvPr/>
        </p:nvSpPr>
        <p:spPr>
          <a:xfrm>
            <a:off x="1198473" y="39436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8" name="Google Shape;738;p62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39" name="Google Shape;739;p62"/>
          <p:cNvSpPr/>
          <p:nvPr/>
        </p:nvSpPr>
        <p:spPr>
          <a:xfrm>
            <a:off x="5791200" y="3823689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62"/>
          <p:cNvSpPr txBox="1"/>
          <p:nvPr/>
        </p:nvSpPr>
        <p:spPr>
          <a:xfrm>
            <a:off x="4761456" y="382243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head_ptr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1" name="Google Shape;741;p62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62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743" name="Google Shape;743;p62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4" name="Google Shape;744;p62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5" name="Google Shape;745;p62"/>
          <p:cNvSpPr/>
          <p:nvPr/>
        </p:nvSpPr>
        <p:spPr>
          <a:xfrm>
            <a:off x="26689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6" name="Google Shape;746;p62"/>
          <p:cNvSpPr/>
          <p:nvPr/>
        </p:nvSpPr>
        <p:spPr>
          <a:xfrm>
            <a:off x="35833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747" name="Google Shape;747;p62"/>
          <p:cNvGraphicFramePr/>
          <p:nvPr/>
        </p:nvGraphicFramePr>
        <p:xfrm>
          <a:off x="3075215" y="4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8" name="Google Shape;748;p62"/>
          <p:cNvSpPr txBox="1"/>
          <p:nvPr/>
        </p:nvSpPr>
        <p:spPr>
          <a:xfrm>
            <a:off x="4481491" y="4549973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49" name="Google Shape;749;p62"/>
          <p:cNvSpPr txBox="1"/>
          <p:nvPr/>
        </p:nvSpPr>
        <p:spPr>
          <a:xfrm>
            <a:off x="168729" y="3921580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node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0" name="Google Shape;750;p62"/>
          <p:cNvSpPr/>
          <p:nvPr/>
        </p:nvSpPr>
        <p:spPr>
          <a:xfrm>
            <a:off x="2697816" y="4094025"/>
            <a:ext cx="357100" cy="488375"/>
          </a:xfrm>
          <a:custGeom>
            <a:rect b="b" l="l" r="r" t="t"/>
            <a:pathLst>
              <a:path extrusionOk="0" h="19535" w="14284">
                <a:moveTo>
                  <a:pt x="11375" y="0"/>
                </a:moveTo>
                <a:cubicBezTo>
                  <a:pt x="6796" y="1524"/>
                  <a:pt x="-1019" y="4463"/>
                  <a:pt x="152" y="9144"/>
                </a:cubicBezTo>
                <a:cubicBezTo>
                  <a:pt x="1571" y="14816"/>
                  <a:pt x="9420" y="16290"/>
                  <a:pt x="14284" y="1953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1" name="Google Shape;751;p62"/>
          <p:cNvSpPr/>
          <p:nvPr/>
        </p:nvSpPr>
        <p:spPr>
          <a:xfrm>
            <a:off x="6338450" y="3650289"/>
            <a:ext cx="1496300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2" name="Google Shape;752;p62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3" name="Google Shape;753;p62"/>
          <p:cNvSpPr/>
          <p:nvPr/>
        </p:nvSpPr>
        <p:spPr>
          <a:xfrm>
            <a:off x="1700650" y="3827050"/>
            <a:ext cx="980226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4" name="Google Shape;754;p62"/>
          <p:cNvSpPr/>
          <p:nvPr/>
        </p:nvSpPr>
        <p:spPr>
          <a:xfrm>
            <a:off x="2535375" y="3514500"/>
            <a:ext cx="5652846" cy="392475"/>
          </a:xfrm>
          <a:custGeom>
            <a:rect b="b" l="l" r="r" t="t"/>
            <a:pathLst>
              <a:path extrusionOk="0" h="15699" w="223146">
                <a:moveTo>
                  <a:pt x="223147" y="14452"/>
                </a:moveTo>
                <a:cubicBezTo>
                  <a:pt x="217293" y="9898"/>
                  <a:pt x="211480" y="4746"/>
                  <a:pt x="204444" y="2399"/>
                </a:cubicBezTo>
                <a:cubicBezTo>
                  <a:pt x="190776" y="-2161"/>
                  <a:pt x="175577" y="1201"/>
                  <a:pt x="161218" y="2399"/>
                </a:cubicBezTo>
                <a:cubicBezTo>
                  <a:pt x="134841" y="4599"/>
                  <a:pt x="108299" y="4061"/>
                  <a:pt x="81831" y="4061"/>
                </a:cubicBezTo>
                <a:cubicBezTo>
                  <a:pt x="64512" y="4061"/>
                  <a:pt x="47196" y="3646"/>
                  <a:pt x="29877" y="3646"/>
                </a:cubicBezTo>
                <a:cubicBezTo>
                  <a:pt x="19943" y="3646"/>
                  <a:pt x="4813" y="-1081"/>
                  <a:pt x="366" y="7802"/>
                </a:cubicBezTo>
                <a:cubicBezTo>
                  <a:pt x="-1098" y="10726"/>
                  <a:pt x="4724" y="12774"/>
                  <a:pt x="6185" y="1569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55" name="Google Shape;755;p62"/>
          <p:cNvSpPr/>
          <p:nvPr/>
        </p:nvSpPr>
        <p:spPr>
          <a:xfrm>
            <a:off x="96463" y="3310489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6" name="Google Shape;756;p62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57" name="Google Shape;757;p62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3"/>
          <p:cNvSpPr txBox="1"/>
          <p:nvPr/>
        </p:nvSpPr>
        <p:spPr>
          <a:xfrm>
            <a:off x="152400" y="765700"/>
            <a:ext cx="448800" cy="30231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6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3" name="Google Shape;763;p63"/>
          <p:cNvSpPr txBox="1"/>
          <p:nvPr/>
        </p:nvSpPr>
        <p:spPr>
          <a:xfrm>
            <a:off x="609600" y="807275"/>
            <a:ext cx="8352000" cy="3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include &lt;string.h&gt;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main()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*head =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add_to_front(&amp;head,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"abc"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…  </a:t>
            </a: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free nodes, strings here…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add_to_front(node_t **head_ptr, char *data)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node_t *node = (node_t *) malloc(sizeof(node_t));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node-&gt;data = (char *) malloc(strlen(data) + 1); // extra byte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strcpy(node-&gt;data, data);  // strcpy also copies null terminator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node-&gt;next = *head_ptr;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*head_ptr = node;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4" name="Google Shape;764;p6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Example</a:t>
            </a:r>
            <a:endParaRPr/>
          </a:p>
        </p:txBody>
      </p:sp>
      <p:sp>
        <p:nvSpPr>
          <p:cNvPr id="765" name="Google Shape;765;p63"/>
          <p:cNvSpPr txBox="1"/>
          <p:nvPr/>
        </p:nvSpPr>
        <p:spPr>
          <a:xfrm>
            <a:off x="2819400" y="43090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6" name="Google Shape;766;p63"/>
          <p:cNvSpPr txBox="1"/>
          <p:nvPr/>
        </p:nvSpPr>
        <p:spPr>
          <a:xfrm>
            <a:off x="2307819" y="3699462"/>
            <a:ext cx="11040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7" name="Google Shape;767;p63"/>
          <p:cNvSpPr/>
          <p:nvPr/>
        </p:nvSpPr>
        <p:spPr>
          <a:xfrm>
            <a:off x="7800976" y="382011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0x300</a:t>
            </a:r>
            <a:endParaRPr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68" name="Google Shape;768;p63"/>
          <p:cNvSpPr/>
          <p:nvPr/>
        </p:nvSpPr>
        <p:spPr>
          <a:xfrm>
            <a:off x="5791200" y="3823689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63"/>
          <p:cNvSpPr txBox="1"/>
          <p:nvPr/>
        </p:nvSpPr>
        <p:spPr>
          <a:xfrm>
            <a:off x="4761456" y="3822434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head_ptr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0" name="Google Shape;770;p63"/>
          <p:cNvSpPr/>
          <p:nvPr/>
        </p:nvSpPr>
        <p:spPr>
          <a:xfrm>
            <a:off x="5799680" y="4346127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F7F7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63"/>
          <p:cNvSpPr txBox="1"/>
          <p:nvPr/>
        </p:nvSpPr>
        <p:spPr>
          <a:xfrm>
            <a:off x="4769936" y="4344872"/>
            <a:ext cx="10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772" name="Google Shape;772;p63"/>
          <p:cNvGraphicFramePr/>
          <p:nvPr/>
        </p:nvGraphicFramePr>
        <p:xfrm>
          <a:off x="6896100" y="43290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rgbClr val="FFFFFF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3" name="Google Shape;773;p63"/>
          <p:cNvSpPr txBox="1"/>
          <p:nvPr/>
        </p:nvSpPr>
        <p:spPr>
          <a:xfrm>
            <a:off x="8302376" y="4346691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4" name="Google Shape;774;p63"/>
          <p:cNvSpPr/>
          <p:nvPr/>
        </p:nvSpPr>
        <p:spPr>
          <a:xfrm>
            <a:off x="26689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0x350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5" name="Google Shape;775;p63"/>
          <p:cNvSpPr/>
          <p:nvPr/>
        </p:nvSpPr>
        <p:spPr>
          <a:xfrm>
            <a:off x="3583320" y="3942362"/>
            <a:ext cx="914400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F7F7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776" name="Google Shape;776;p63"/>
          <p:cNvGraphicFramePr/>
          <p:nvPr/>
        </p:nvGraphicFramePr>
        <p:xfrm>
          <a:off x="3075215" y="455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{BA6FD8CF-B206-484C-A118-139953BF7E32}</a:tableStyleId>
              </a:tblPr>
              <a:tblGrid>
                <a:gridCol w="514350"/>
                <a:gridCol w="514350"/>
                <a:gridCol w="514350"/>
                <a:gridCol w="514350"/>
              </a:tblGrid>
              <a:tr h="281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'a'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'b'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" sz="14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'c'</a:t>
                      </a:r>
                      <a:endParaRPr i="0" sz="14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7" name="Google Shape;777;p63"/>
          <p:cNvSpPr txBox="1"/>
          <p:nvPr/>
        </p:nvSpPr>
        <p:spPr>
          <a:xfrm>
            <a:off x="4481491" y="4549973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'\0'</a:t>
            </a:r>
            <a:endParaRPr sz="14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78" name="Google Shape;778;p63"/>
          <p:cNvSpPr/>
          <p:nvPr/>
        </p:nvSpPr>
        <p:spPr>
          <a:xfrm>
            <a:off x="97927" y="1639537"/>
            <a:ext cx="1389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9" name="Google Shape;779;p63"/>
          <p:cNvSpPr/>
          <p:nvPr/>
        </p:nvSpPr>
        <p:spPr>
          <a:xfrm>
            <a:off x="2697816" y="4094025"/>
            <a:ext cx="357100" cy="488375"/>
          </a:xfrm>
          <a:custGeom>
            <a:rect b="b" l="l" r="r" t="t"/>
            <a:pathLst>
              <a:path extrusionOk="0" h="19535" w="14284">
                <a:moveTo>
                  <a:pt x="11375" y="0"/>
                </a:moveTo>
                <a:cubicBezTo>
                  <a:pt x="6796" y="1524"/>
                  <a:pt x="-1019" y="4463"/>
                  <a:pt x="152" y="9144"/>
                </a:cubicBezTo>
                <a:cubicBezTo>
                  <a:pt x="1571" y="14816"/>
                  <a:pt x="9420" y="16290"/>
                  <a:pt x="14284" y="1953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0" name="Google Shape;780;p63"/>
          <p:cNvSpPr/>
          <p:nvPr/>
        </p:nvSpPr>
        <p:spPr>
          <a:xfrm>
            <a:off x="6338450" y="3650289"/>
            <a:ext cx="1496300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1" name="Google Shape;781;p63"/>
          <p:cNvSpPr/>
          <p:nvPr/>
        </p:nvSpPr>
        <p:spPr>
          <a:xfrm>
            <a:off x="6354800" y="4170225"/>
            <a:ext cx="524902" cy="329425"/>
          </a:xfrm>
          <a:custGeom>
            <a:rect b="b" l="l" r="r" t="t"/>
            <a:pathLst>
              <a:path extrusionOk="0" h="13177" w="59852">
                <a:moveTo>
                  <a:pt x="0" y="13177"/>
                </a:moveTo>
                <a:cubicBezTo>
                  <a:pt x="12052" y="-2896"/>
                  <a:pt x="41888" y="-2882"/>
                  <a:pt x="59852" y="6111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2" name="Google Shape;782;p63"/>
          <p:cNvSpPr/>
          <p:nvPr/>
        </p:nvSpPr>
        <p:spPr>
          <a:xfrm>
            <a:off x="2535375" y="3514500"/>
            <a:ext cx="5652846" cy="392475"/>
          </a:xfrm>
          <a:custGeom>
            <a:rect b="b" l="l" r="r" t="t"/>
            <a:pathLst>
              <a:path extrusionOk="0" h="15699" w="223146">
                <a:moveTo>
                  <a:pt x="223147" y="14452"/>
                </a:moveTo>
                <a:cubicBezTo>
                  <a:pt x="217293" y="9898"/>
                  <a:pt x="211480" y="4746"/>
                  <a:pt x="204444" y="2399"/>
                </a:cubicBezTo>
                <a:cubicBezTo>
                  <a:pt x="190776" y="-2161"/>
                  <a:pt x="175577" y="1201"/>
                  <a:pt x="161218" y="2399"/>
                </a:cubicBezTo>
                <a:cubicBezTo>
                  <a:pt x="134841" y="4599"/>
                  <a:pt x="108299" y="4061"/>
                  <a:pt x="81831" y="4061"/>
                </a:cubicBezTo>
                <a:cubicBezTo>
                  <a:pt x="64512" y="4061"/>
                  <a:pt x="47196" y="3646"/>
                  <a:pt x="29877" y="3646"/>
                </a:cubicBezTo>
                <a:cubicBezTo>
                  <a:pt x="19943" y="3646"/>
                  <a:pt x="4813" y="-1081"/>
                  <a:pt x="366" y="7802"/>
                </a:cubicBezTo>
                <a:cubicBezTo>
                  <a:pt x="-1098" y="10726"/>
                  <a:pt x="4724" y="12774"/>
                  <a:pt x="6185" y="1569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783" name="Google Shape;783;p63"/>
          <p:cNvSpPr txBox="1"/>
          <p:nvPr/>
        </p:nvSpPr>
        <p:spPr>
          <a:xfrm>
            <a:off x="5246800" y="807275"/>
            <a:ext cx="3768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typedef struct _node node_t;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struct _node {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char *data;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node_t *next;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sz="1600">
              <a:solidFill>
                <a:schemeClr val="accent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4" name="Google Shape;784;p63"/>
          <p:cNvSpPr/>
          <p:nvPr/>
        </p:nvSpPr>
        <p:spPr>
          <a:xfrm>
            <a:off x="262100" y="4179751"/>
            <a:ext cx="19992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Check out lecture code in </a:t>
            </a:r>
            <a:r>
              <a:rPr lang="en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5" name="Google Shape;785;p63"/>
          <p:cNvSpPr txBox="1"/>
          <p:nvPr/>
        </p:nvSpPr>
        <p:spPr>
          <a:xfrm>
            <a:off x="4880550" y="-45250"/>
            <a:ext cx="403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[on your own]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YouTube</a:t>
            </a:r>
            <a:r>
              <a:rPr b="1" lang="en" sz="1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(28:44-36:47, UCB login)</a:t>
            </a:r>
            <a:endParaRPr b="1" sz="18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4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Memory Goes Bad</a:t>
            </a:r>
            <a:endParaRPr/>
          </a:p>
        </p:txBody>
      </p:sp>
      <p:sp>
        <p:nvSpPr>
          <p:cNvPr id="791" name="Google Shape;791;p64"/>
          <p:cNvSpPr txBox="1"/>
          <p:nvPr/>
        </p:nvSpPr>
        <p:spPr>
          <a:xfrm>
            <a:off x="5847900" y="24875"/>
            <a:ext cx="276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745575"/>
            <a:ext cx="50292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Array bounds are not checked during element access.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Consequence: We can accidentally access off the end of an array</a:t>
            </a:r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</a:t>
            </a:r>
            <a:r>
              <a:rPr lang="en"/>
              <a:t>1/3</a:t>
            </a:r>
            <a:r>
              <a:rPr lang="en"/>
              <a:t>) Arrays are primitive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5340925" y="101075"/>
            <a:ext cx="3720000" cy="1039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Array indexing is </a:t>
            </a:r>
            <a:r>
              <a:rPr b="1" lang="en" sz="1400">
                <a:solidFill>
                  <a:schemeClr val="lt1"/>
                </a:solidFill>
              </a:rPr>
              <a:t>syntactic sugar</a:t>
            </a:r>
            <a:r>
              <a:rPr lang="en" sz="1400">
                <a:solidFill>
                  <a:schemeClr val="lt1"/>
                </a:solidFill>
              </a:rPr>
              <a:t>: </a:t>
            </a:r>
            <a:r>
              <a:rPr lang="en" sz="1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a[i] ︎⟺ *(a+i)</a:t>
            </a:r>
            <a:endParaRPr sz="1900">
              <a:solidFill>
                <a:schemeClr val="lt1"/>
              </a:solidFill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Array names “</a:t>
            </a:r>
            <a:r>
              <a:rPr b="1" lang="en" sz="1400">
                <a:solidFill>
                  <a:schemeClr val="lt1"/>
                </a:solidFill>
              </a:rPr>
              <a:t>decay</a:t>
            </a:r>
            <a:r>
              <a:rPr lang="en" sz="1400">
                <a:solidFill>
                  <a:schemeClr val="lt1"/>
                </a:solidFill>
              </a:rPr>
              <a:t>” to pointers when passed as args to function calls.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11700" y="1914350"/>
            <a:ext cx="50292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Improper access may…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Corrupts other parts of program, Including internal C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May cause crashes much later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845100" y="3228150"/>
            <a:ext cx="3432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N = 100;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foo[N];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i;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....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for(i = 0; i </a:t>
            </a:r>
            <a:r>
              <a:rPr b="1" lang="en" sz="1600">
                <a:solidFill>
                  <a:srgbClr val="E711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&lt;=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N; ++i) {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foo[i] = 0;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196725" y="3228150"/>
            <a:ext cx="19923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subtle bug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will write past end of array </a:t>
            </a:r>
            <a:endParaRPr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29"/>
          <p:cNvSpPr/>
          <p:nvPr/>
        </p:nvSpPr>
        <p:spPr>
          <a:xfrm rot="-7284063">
            <a:off x="2747960" y="3562264"/>
            <a:ext cx="491276" cy="701191"/>
          </a:xfrm>
          <a:custGeom>
            <a:rect b="b" l="l" r="r" t="t"/>
            <a:pathLst>
              <a:path extrusionOk="0" h="28049" w="19652">
                <a:moveTo>
                  <a:pt x="19634" y="28049"/>
                </a:moveTo>
                <a:cubicBezTo>
                  <a:pt x="19634" y="23868"/>
                  <a:pt x="19709" y="19187"/>
                  <a:pt x="17390" y="15708"/>
                </a:cubicBezTo>
                <a:cubicBezTo>
                  <a:pt x="13057" y="9209"/>
                  <a:pt x="3493" y="6987"/>
                  <a:pt x="0" y="0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66" y="2013425"/>
            <a:ext cx="3789759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/>
          <p:nvPr/>
        </p:nvSpPr>
        <p:spPr>
          <a:xfrm>
            <a:off x="5354250" y="3896100"/>
            <a:ext cx="370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Buffer overflow</a:t>
            </a:r>
            <a:endParaRPr sz="2000">
              <a:solidFill>
                <a:srgbClr val="FDB51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5"/>
          <p:cNvSpPr txBox="1"/>
          <p:nvPr>
            <p:ph idx="1" type="body"/>
          </p:nvPr>
        </p:nvSpPr>
        <p:spPr>
          <a:xfrm>
            <a:off x="235500" y="2470650"/>
            <a:ext cx="68118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Working with the heap is </a:t>
            </a:r>
            <a:r>
              <a:rPr b="1" lang="en">
                <a:solidFill>
                  <a:schemeClr val="dk2"/>
                </a:solidFill>
              </a:rPr>
              <a:t>tricky</a:t>
            </a:r>
            <a:r>
              <a:rPr lang="en"/>
              <a:t>.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</a:t>
            </a:r>
            <a:r>
              <a:rPr lang="en"/>
              <a:t>emory can be allocated / deallocated at any time!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b="1" lang="en">
                <a:solidFill>
                  <a:schemeClr val="dk2"/>
                </a:solidFill>
              </a:rPr>
              <a:t>Memory leak</a:t>
            </a:r>
            <a:r>
              <a:rPr lang="en"/>
              <a:t>: You forget</a:t>
            </a:r>
            <a:br>
              <a:rPr lang="en"/>
            </a:br>
            <a:r>
              <a:rPr lang="en"/>
              <a:t>to deallocate memory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</a:t>
            </a:r>
            <a:r>
              <a:rPr b="1" lang="en">
                <a:solidFill>
                  <a:schemeClr val="dk2"/>
                </a:solidFill>
              </a:rPr>
              <a:t>Use after free</a:t>
            </a:r>
            <a:r>
              <a:rPr lang="en"/>
              <a:t>”: (self-explanatory)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“</a:t>
            </a:r>
            <a:r>
              <a:rPr b="1" lang="en">
                <a:solidFill>
                  <a:schemeClr val="dk2"/>
                </a:solidFill>
              </a:rPr>
              <a:t>Double free</a:t>
            </a:r>
            <a:r>
              <a:rPr lang="en"/>
              <a:t>”: Call free 2x</a:t>
            </a:r>
            <a:br>
              <a:rPr lang="en"/>
            </a:br>
            <a:r>
              <a:rPr lang="en"/>
              <a:t>on same memory</a:t>
            </a:r>
            <a:endParaRPr/>
          </a:p>
          <a:p>
            <a:pPr indent="-342900" lvl="1" marL="9144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</a:pPr>
            <a:r>
              <a:rPr b="1" lang="en">
                <a:solidFill>
                  <a:schemeClr val="accent2"/>
                </a:solidFill>
              </a:rPr>
              <a:t>[read more in reference slides]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7123658" y="857250"/>
            <a:ext cx="1828800" cy="308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Wide upward diagonal" id="798" name="Google Shape;798;p65"/>
          <p:cNvSpPr/>
          <p:nvPr/>
        </p:nvSpPr>
        <p:spPr>
          <a:xfrm>
            <a:off x="7139025" y="1209675"/>
            <a:ext cx="1791900" cy="1076400"/>
          </a:xfrm>
          <a:prstGeom prst="rect">
            <a:avLst/>
          </a:prstGeom>
          <a:blipFill rotWithShape="1">
            <a:blip r:embed="rId3">
              <a:alphaModFix amt="30000"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9" name="Google Shape;799;p65"/>
          <p:cNvSpPr txBox="1"/>
          <p:nvPr>
            <p:ph idx="1" type="body"/>
          </p:nvPr>
        </p:nvSpPr>
        <p:spPr>
          <a:xfrm>
            <a:off x="311700" y="745575"/>
            <a:ext cx="6811800" cy="18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Code, Static storage are easy: 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They never grow or shrink.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Stack space is also easy: </a:t>
            </a:r>
            <a:endParaRPr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Stack frames are created/destroyed in LIFO order.</a:t>
            </a:r>
            <a:endParaRPr/>
          </a:p>
          <a:p>
            <a:pPr indent="-3492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/>
              <a:t>Just avoid </a:t>
            </a:r>
            <a:r>
              <a:rPr b="1" lang="en">
                <a:solidFill>
                  <a:schemeClr val="dk2"/>
                </a:solidFill>
              </a:rPr>
              <a:t>dangling references</a:t>
            </a:r>
            <a:r>
              <a:rPr lang="en"/>
              <a:t>: pointers to deallocated variables (e.g., from old stack frames).</a:t>
            </a:r>
            <a:endParaRPr/>
          </a:p>
        </p:txBody>
      </p:sp>
      <p:sp>
        <p:nvSpPr>
          <p:cNvPr id="800" name="Google Shape;800;p6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Memory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7123658" y="2800350"/>
            <a:ext cx="1828800" cy="514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02" name="Google Shape;802;p65"/>
          <p:cNvCxnSpPr/>
          <p:nvPr/>
        </p:nvCxnSpPr>
        <p:spPr>
          <a:xfrm>
            <a:off x="7123658" y="228600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65"/>
          <p:cNvCxnSpPr/>
          <p:nvPr/>
        </p:nvCxnSpPr>
        <p:spPr>
          <a:xfrm>
            <a:off x="7123658" y="1209674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804" name="Google Shape;804;p65"/>
          <p:cNvSpPr txBox="1"/>
          <p:nvPr/>
        </p:nvSpPr>
        <p:spPr>
          <a:xfrm>
            <a:off x="7123552" y="33982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5" name="Google Shape;805;p65"/>
          <p:cNvSpPr txBox="1"/>
          <p:nvPr/>
        </p:nvSpPr>
        <p:spPr>
          <a:xfrm>
            <a:off x="7123672" y="232495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heap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06" name="Google Shape;806;p65"/>
          <p:cNvCxnSpPr/>
          <p:nvPr/>
        </p:nvCxnSpPr>
        <p:spPr>
          <a:xfrm rot="10800000">
            <a:off x="7923758" y="2000400"/>
            <a:ext cx="0" cy="2856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65"/>
          <p:cNvCxnSpPr/>
          <p:nvPr/>
        </p:nvCxnSpPr>
        <p:spPr>
          <a:xfrm>
            <a:off x="7923758" y="1209674"/>
            <a:ext cx="0" cy="28590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65"/>
          <p:cNvSpPr txBox="1"/>
          <p:nvPr/>
        </p:nvSpPr>
        <p:spPr>
          <a:xfrm>
            <a:off x="6019800" y="813024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0xF…F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9" name="Google Shape;809;p65"/>
          <p:cNvSpPr txBox="1"/>
          <p:nvPr/>
        </p:nvSpPr>
        <p:spPr>
          <a:xfrm>
            <a:off x="6019800" y="3666351"/>
            <a:ext cx="1119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0x0…0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0" name="Google Shape;810;p65"/>
          <p:cNvSpPr txBox="1"/>
          <p:nvPr/>
        </p:nvSpPr>
        <p:spPr>
          <a:xfrm>
            <a:off x="7123525" y="2843775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1" name="Google Shape;811;p65"/>
          <p:cNvSpPr txBox="1"/>
          <p:nvPr/>
        </p:nvSpPr>
        <p:spPr>
          <a:xfrm>
            <a:off x="7123703" y="811100"/>
            <a:ext cx="182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stack</a:t>
            </a:r>
            <a:endParaRPr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2" name="Google Shape;812;p65"/>
          <p:cNvSpPr txBox="1"/>
          <p:nvPr/>
        </p:nvSpPr>
        <p:spPr>
          <a:xfrm>
            <a:off x="311700" y="720625"/>
            <a:ext cx="5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✅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3" name="Google Shape;813;p65"/>
          <p:cNvSpPr txBox="1"/>
          <p:nvPr/>
        </p:nvSpPr>
        <p:spPr>
          <a:xfrm>
            <a:off x="311700" y="2422499"/>
            <a:ext cx="5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⚠️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4" name="Google Shape;814;p65"/>
          <p:cNvSpPr txBox="1"/>
          <p:nvPr/>
        </p:nvSpPr>
        <p:spPr>
          <a:xfrm>
            <a:off x="311700" y="1254025"/>
            <a:ext cx="5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✅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15" name="Google Shape;815;p65"/>
          <p:cNvGrpSpPr/>
          <p:nvPr/>
        </p:nvGrpSpPr>
        <p:grpSpPr>
          <a:xfrm>
            <a:off x="4165300" y="3084751"/>
            <a:ext cx="2340550" cy="630900"/>
            <a:chOff x="4165300" y="3084751"/>
            <a:chExt cx="2340550" cy="630900"/>
          </a:xfrm>
        </p:grpSpPr>
        <p:sp>
          <p:nvSpPr>
            <p:cNvPr id="816" name="Google Shape;816;p65"/>
            <p:cNvSpPr txBox="1"/>
            <p:nvPr/>
          </p:nvSpPr>
          <p:spPr>
            <a:xfrm>
              <a:off x="4389650" y="3084751"/>
              <a:ext cx="21162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Will eventually run out of memory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4165300" y="3199475"/>
              <a:ext cx="210300" cy="461700"/>
            </a:xfrm>
            <a:prstGeom prst="rightBrace">
              <a:avLst>
                <a:gd fmla="val 0" name="adj1"/>
                <a:gd fmla="val 28719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818" name="Google Shape;818;p65"/>
          <p:cNvGrpSpPr/>
          <p:nvPr/>
        </p:nvGrpSpPr>
        <p:grpSpPr>
          <a:xfrm>
            <a:off x="5155900" y="3732875"/>
            <a:ext cx="2150750" cy="872450"/>
            <a:chOff x="5155900" y="3732875"/>
            <a:chExt cx="2150750" cy="872450"/>
          </a:xfrm>
        </p:grpSpPr>
        <p:sp>
          <p:nvSpPr>
            <p:cNvPr id="819" name="Google Shape;819;p65"/>
            <p:cNvSpPr txBox="1"/>
            <p:nvPr/>
          </p:nvSpPr>
          <p:spPr>
            <a:xfrm>
              <a:off x="5388150" y="3974425"/>
              <a:ext cx="1918500" cy="63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Possible crash or exploitable vulnerability</a:t>
              </a:r>
              <a:endParaRPr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5155900" y="3732875"/>
              <a:ext cx="210300" cy="811200"/>
            </a:xfrm>
            <a:prstGeom prst="rightBrace">
              <a:avLst>
                <a:gd fmla="val 50000" name="adj1"/>
                <a:gd fmla="val 68834" name="adj2"/>
              </a:avLst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6"/>
          <p:cNvSpPr txBox="1"/>
          <p:nvPr>
            <p:ph idx="1" type="body"/>
          </p:nvPr>
        </p:nvSpPr>
        <p:spPr>
          <a:xfrm>
            <a:off x="311700" y="745568"/>
            <a:ext cx="85206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The runtime </a:t>
            </a:r>
            <a:r>
              <a:rPr b="1" lang="en" sz="2000">
                <a:solidFill>
                  <a:srgbClr val="FFC117"/>
                </a:solidFill>
              </a:rPr>
              <a:t>does not</a:t>
            </a:r>
            <a:r>
              <a:rPr lang="en" sz="2000">
                <a:solidFill>
                  <a:srgbClr val="FFC117"/>
                </a:solidFill>
              </a:rPr>
              <a:t> </a:t>
            </a:r>
            <a:r>
              <a:rPr lang="en" sz="2000"/>
              <a:t>check for the programmer’s failure to manage memory.</a:t>
            </a:r>
            <a:endParaRPr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Memory is so performance-critical that there just isn’t time to do this.</a:t>
            </a:r>
            <a:endParaRPr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Usual result: you corrupt the memory allocator’s internal structure, and you find out much later in a totally unrelated part of your code!</a:t>
            </a:r>
            <a:endParaRPr sz="2175"/>
          </a:p>
        </p:txBody>
      </p:sp>
      <p:sp>
        <p:nvSpPr>
          <p:cNvPr id="826" name="Google Shape;826;p66"/>
          <p:cNvSpPr txBox="1"/>
          <p:nvPr>
            <p:ph idx="1" type="body"/>
          </p:nvPr>
        </p:nvSpPr>
        <p:spPr>
          <a:xfrm>
            <a:off x="311700" y="2356755"/>
            <a:ext cx="85206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280746" lvl="0" marL="367090" rtl="0" algn="l">
              <a:spcBef>
                <a:spcPts val="625"/>
              </a:spcBef>
              <a:spcAft>
                <a:spcPts val="0"/>
              </a:spcAft>
              <a:buSzPts val="1880"/>
              <a:buChar char="●"/>
            </a:pPr>
            <a:r>
              <a:rPr b="1" lang="en">
                <a:solidFill>
                  <a:schemeClr val="dk2"/>
                </a:solidFill>
              </a:rPr>
              <a:t>Memory leak</a:t>
            </a:r>
            <a:r>
              <a:rPr lang="en"/>
              <a:t>: Failure to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lang="en"/>
              <a:t> allocated memory</a:t>
            </a:r>
            <a:endParaRPr sz="1600"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Font typeface="REM"/>
              <a:buChar char="🙃"/>
            </a:pPr>
            <a:r>
              <a:rPr lang="en" sz="1800"/>
              <a:t>Initial symptoms. Nothing… </a:t>
            </a:r>
            <a:endParaRPr/>
          </a:p>
          <a:p>
            <a:pPr indent="-330200" lvl="0" marL="10287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…Until you hit a critical point, memory leaks aren’t actually a problem</a:t>
            </a:r>
            <a:endParaRPr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Font typeface="REM"/>
              <a:buChar char="🎢"/>
            </a:pPr>
            <a:r>
              <a:rPr lang="en" sz="1800"/>
              <a:t>…Later symptoms: performance drops off a cliff…</a:t>
            </a:r>
            <a:endParaRPr/>
          </a:p>
          <a:p>
            <a:pPr indent="-330200" lvl="0" marL="10287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Memory hierarchy behavior tends to be great just up until it isn’t, then it hits several cliffs</a:t>
            </a:r>
            <a:endParaRPr sz="1600"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Font typeface="REM"/>
              <a:buChar char="😈"/>
            </a:pPr>
            <a:r>
              <a:rPr lang="en" sz="1800"/>
              <a:t>…and then your program is killed off! </a:t>
            </a:r>
            <a:endParaRPr/>
          </a:p>
          <a:p>
            <a:pPr indent="-330200" lvl="0" marL="10287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Because the operating system (OS) says “no” when you ask for more memory</a:t>
            </a:r>
            <a:endParaRPr/>
          </a:p>
          <a:p>
            <a:pPr indent="-112848" lvl="2" marL="888673" rtl="0" algn="l">
              <a:spcBef>
                <a:spcPts val="287"/>
              </a:spcBef>
              <a:spcAft>
                <a:spcPts val="0"/>
              </a:spcAft>
              <a:buClr>
                <a:srgbClr val="00BEE2"/>
              </a:buClr>
              <a:buSzPts val="1437"/>
              <a:buNone/>
            </a:pPr>
            <a:r>
              <a:t/>
            </a:r>
            <a:endParaRPr sz="1437"/>
          </a:p>
          <a:p>
            <a:pPr indent="-174938" lvl="0" marL="367090" rtl="0" algn="l">
              <a:spcBef>
                <a:spcPts val="625"/>
              </a:spcBef>
              <a:spcAft>
                <a:spcPts val="0"/>
              </a:spcAft>
              <a:buSzPts val="2066"/>
              <a:buNone/>
            </a:pPr>
            <a:r>
              <a:t/>
            </a:r>
            <a:endParaRPr sz="2175"/>
          </a:p>
        </p:txBody>
      </p:sp>
      <p:sp>
        <p:nvSpPr>
          <p:cNvPr id="827" name="Google Shape;827;p6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 to </a:t>
            </a: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free()</a:t>
            </a:r>
            <a:endParaRPr/>
          </a:p>
        </p:txBody>
      </p:sp>
      <p:pic>
        <p:nvPicPr>
          <p:cNvPr descr="てんとう虫のイラスト" id="828" name="Google Shape;82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8556" y="38100"/>
            <a:ext cx="601965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6"/>
          <p:cNvSpPr txBox="1"/>
          <p:nvPr/>
        </p:nvSpPr>
        <p:spPr>
          <a:xfrm>
            <a:off x="5847900" y="24875"/>
            <a:ext cx="276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7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60944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"/>
              <a:t>How many memory management errors are in this code?</a:t>
            </a:r>
            <a:endParaRPr/>
          </a:p>
        </p:txBody>
      </p:sp>
      <p:sp>
        <p:nvSpPr>
          <p:cNvPr id="835" name="Google Shape;835;p6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 Heap Management</a:t>
            </a:r>
            <a:endParaRPr/>
          </a:p>
        </p:txBody>
      </p:sp>
      <p:sp>
        <p:nvSpPr>
          <p:cNvPr id="836" name="Google Shape;836;p67"/>
          <p:cNvSpPr txBox="1"/>
          <p:nvPr/>
        </p:nvSpPr>
        <p:spPr>
          <a:xfrm>
            <a:off x="6934200" y="1833086"/>
            <a:ext cx="19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1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2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3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Other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7" name="Google Shape;837;p67"/>
          <p:cNvSpPr txBox="1"/>
          <p:nvPr/>
        </p:nvSpPr>
        <p:spPr>
          <a:xfrm>
            <a:off x="457200" y="1200150"/>
            <a:ext cx="4648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free_mem_x()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fnh[3];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free(fnh);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free_mem_y()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*fum = malloc(4*sizeof(int));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free(fum+1);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free(fum);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free(fum);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8" name="Google Shape;838;p67"/>
          <p:cNvSpPr txBox="1"/>
          <p:nvPr/>
        </p:nvSpPr>
        <p:spPr>
          <a:xfrm>
            <a:off x="5373938" y="4223712"/>
            <a:ext cx="2473800" cy="59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Pull up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 malloc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on hive (hit </a:t>
            </a:r>
            <a:r>
              <a:rPr lang="en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</a:t>
            </a: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exit)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9" name="Google Shape;839;p67"/>
          <p:cNvSpPr txBox="1"/>
          <p:nvPr/>
        </p:nvSpPr>
        <p:spPr>
          <a:xfrm>
            <a:off x="6152700" y="101075"/>
            <a:ext cx="276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[GOT TO HERE]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6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68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6" name="Google Shape;8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9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60945" rtl="0" algn="l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"/>
              <a:t>How many memory management errors are in this code?</a:t>
            </a:r>
            <a:endParaRPr/>
          </a:p>
        </p:txBody>
      </p:sp>
      <p:sp>
        <p:nvSpPr>
          <p:cNvPr id="852" name="Google Shape;852;p6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Faulty Heap Management</a:t>
            </a:r>
            <a:endParaRPr/>
          </a:p>
        </p:txBody>
      </p:sp>
      <p:sp>
        <p:nvSpPr>
          <p:cNvPr id="853" name="Google Shape;853;p69"/>
          <p:cNvSpPr txBox="1"/>
          <p:nvPr/>
        </p:nvSpPr>
        <p:spPr>
          <a:xfrm>
            <a:off x="6934200" y="1833086"/>
            <a:ext cx="198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</a:t>
            </a: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	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Other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4" name="Google Shape;854;p69"/>
          <p:cNvSpPr txBox="1"/>
          <p:nvPr/>
        </p:nvSpPr>
        <p:spPr>
          <a:xfrm>
            <a:off x="304800" y="1200150"/>
            <a:ext cx="4648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free_mem_x()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fnh[3];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free(fnh);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 free_mem_y()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int *fum = malloc(4*sizeof(int));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free(fum+1);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free(fum);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...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free(fum);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55" name="Google Shape;855;p69"/>
          <p:cNvSpPr txBox="1"/>
          <p:nvPr/>
        </p:nvSpPr>
        <p:spPr>
          <a:xfrm>
            <a:off x="2514600" y="1962150"/>
            <a:ext cx="3657600" cy="340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12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b="0" i="0" lang="en" sz="1612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on stack-allocated memory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6" name="Google Shape;856;p69"/>
          <p:cNvSpPr/>
          <p:nvPr/>
        </p:nvSpPr>
        <p:spPr>
          <a:xfrm>
            <a:off x="2307432" y="1962150"/>
            <a:ext cx="207168" cy="310150"/>
          </a:xfrm>
          <a:prstGeom prst="rightBrace">
            <a:avLst>
              <a:gd fmla="val 8333" name="adj1"/>
              <a:gd fmla="val 4986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7" name="Google Shape;857;p69"/>
          <p:cNvSpPr txBox="1"/>
          <p:nvPr/>
        </p:nvSpPr>
        <p:spPr>
          <a:xfrm>
            <a:off x="2514600" y="3188357"/>
            <a:ext cx="3352800" cy="5884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12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b="0" i="0" lang="en" sz="1612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on memory that isn’t the pointer from </a:t>
            </a:r>
            <a:r>
              <a:rPr b="0" i="0" lang="en" sz="1612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8" name="Google Shape;858;p69"/>
          <p:cNvSpPr/>
          <p:nvPr/>
        </p:nvSpPr>
        <p:spPr>
          <a:xfrm>
            <a:off x="2307432" y="3204376"/>
            <a:ext cx="207168" cy="310150"/>
          </a:xfrm>
          <a:prstGeom prst="rightBrace">
            <a:avLst>
              <a:gd fmla="val 8333" name="adj1"/>
              <a:gd fmla="val 4986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9" name="Google Shape;859;p69"/>
          <p:cNvSpPr/>
          <p:nvPr/>
        </p:nvSpPr>
        <p:spPr>
          <a:xfrm>
            <a:off x="2307432" y="4174556"/>
            <a:ext cx="207168" cy="310150"/>
          </a:xfrm>
          <a:prstGeom prst="rightBrace">
            <a:avLst>
              <a:gd fmla="val 8333" name="adj1"/>
              <a:gd fmla="val 49861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0" name="Google Shape;860;p69"/>
          <p:cNvSpPr txBox="1"/>
          <p:nvPr/>
        </p:nvSpPr>
        <p:spPr>
          <a:xfrm>
            <a:off x="2514600" y="4162105"/>
            <a:ext cx="3352800" cy="340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11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12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Double </a:t>
            </a:r>
            <a:r>
              <a:rPr b="0" i="0" lang="en" sz="1612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free()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1" name="Google Shape;861;p69"/>
          <p:cNvSpPr/>
          <p:nvPr/>
        </p:nvSpPr>
        <p:spPr>
          <a:xfrm>
            <a:off x="6896000" y="2345725"/>
            <a:ext cx="521400" cy="4017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2" name="Google Shape;862;p69"/>
          <p:cNvSpPr txBox="1"/>
          <p:nvPr/>
        </p:nvSpPr>
        <p:spPr>
          <a:xfrm>
            <a:off x="5847900" y="24875"/>
            <a:ext cx="276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Valgrind to the rescue!!!</a:t>
            </a:r>
            <a:endParaRPr/>
          </a:p>
        </p:txBody>
      </p:sp>
      <p:sp>
        <p:nvSpPr>
          <p:cNvPr id="868" name="Google Shape;868;p70"/>
          <p:cNvSpPr txBox="1"/>
          <p:nvPr>
            <p:ph idx="1" type="body"/>
          </p:nvPr>
        </p:nvSpPr>
        <p:spPr>
          <a:xfrm>
            <a:off x="311700" y="745575"/>
            <a:ext cx="8680200" cy="3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Valgrind slows down your program by an order of magnitude, but...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Valgrind adds a tons of checks designed to catch most (but not all) memory errors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Memory leaks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Misuse of free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Writing over the end of arrays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Tools like Valgrind are absolutely essential for debugging C code.</a:t>
            </a:r>
            <a:endParaRPr/>
          </a:p>
        </p:txBody>
      </p:sp>
      <p:sp>
        <p:nvSpPr>
          <p:cNvPr id="869" name="Google Shape;869;p70"/>
          <p:cNvSpPr/>
          <p:nvPr/>
        </p:nvSpPr>
        <p:spPr>
          <a:xfrm>
            <a:off x="6190125" y="3953000"/>
            <a:ext cx="1987500" cy="76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Check out Lab 02!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0" name="Google Shape;870;p70"/>
          <p:cNvSpPr txBox="1"/>
          <p:nvPr/>
        </p:nvSpPr>
        <p:spPr>
          <a:xfrm>
            <a:off x="5847900" y="24875"/>
            <a:ext cx="2762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[for next time]</a:t>
            </a:r>
            <a:endParaRPr b="1" sz="200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1"/>
          <p:cNvSpPr txBox="1"/>
          <p:nvPr>
            <p:ph idx="1" type="body"/>
          </p:nvPr>
        </p:nvSpPr>
        <p:spPr>
          <a:xfrm>
            <a:off x="311700" y="745575"/>
            <a:ext cx="44883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000">
                <a:solidFill>
                  <a:schemeClr val="dk2"/>
                </a:solidFill>
              </a:rPr>
              <a:t>Dangling reference</a:t>
            </a:r>
            <a:r>
              <a:rPr lang="en"/>
              <a:t>: </a:t>
            </a:r>
            <a:r>
              <a:rPr lang="en" sz="2000"/>
              <a:t>When you keep using a pointer, even after it has been deallocated</a:t>
            </a:r>
            <a:endParaRPr/>
          </a:p>
        </p:txBody>
      </p:sp>
      <p:sp>
        <p:nvSpPr>
          <p:cNvPr id="876" name="Google Shape;876;p7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after Free</a:t>
            </a:r>
            <a:endParaRPr b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てんとう虫のイラスト" id="877" name="Google Shape;87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8556" y="38100"/>
            <a:ext cx="601965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71"/>
          <p:cNvSpPr txBox="1"/>
          <p:nvPr/>
        </p:nvSpPr>
        <p:spPr>
          <a:xfrm>
            <a:off x="5256175" y="738075"/>
            <a:ext cx="3671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*foo;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 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foo = malloc(sizeof(int));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free(foo);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bar(foo);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!!!</a:t>
            </a:r>
            <a:endParaRPr sz="16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79" name="Google Shape;879;p71"/>
          <p:cNvSpPr txBox="1"/>
          <p:nvPr>
            <p:ph idx="1" type="body"/>
          </p:nvPr>
        </p:nvSpPr>
        <p:spPr>
          <a:xfrm>
            <a:off x="311700" y="1748795"/>
            <a:ext cx="4488300" cy="29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Reads after the free may be corrupted!</a:t>
            </a:r>
            <a:endParaRPr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If something else takes over that memory, your program will probably read the wrong information!</a:t>
            </a:r>
            <a:endParaRPr/>
          </a:p>
          <a:p>
            <a:pPr indent="-306146" lvl="0" marL="367090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Writes corrupt other data!</a:t>
            </a:r>
            <a:endParaRPr/>
          </a:p>
          <a:p>
            <a:pPr indent="-255121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Uh oh...  Your program crashes later!</a:t>
            </a:r>
            <a:endParaRPr/>
          </a:p>
        </p:txBody>
      </p:sp>
      <p:sp>
        <p:nvSpPr>
          <p:cNvPr id="880" name="Google Shape;880;p71"/>
          <p:cNvSpPr txBox="1"/>
          <p:nvPr/>
        </p:nvSpPr>
        <p:spPr>
          <a:xfrm>
            <a:off x="6743700" y="37600"/>
            <a:ext cx="16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[Read on your own]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7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Double-Free...</a:t>
            </a:r>
            <a:endParaRPr/>
          </a:p>
        </p:txBody>
      </p:sp>
      <p:sp>
        <p:nvSpPr>
          <p:cNvPr id="886" name="Google Shape;886;p72"/>
          <p:cNvSpPr txBox="1"/>
          <p:nvPr>
            <p:ph idx="1" type="body"/>
          </p:nvPr>
        </p:nvSpPr>
        <p:spPr>
          <a:xfrm>
            <a:off x="311700" y="3040978"/>
            <a:ext cx="85206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Undefined behavior, including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use-after-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"/>
              <a:t> (because something else called </a:t>
            </a:r>
            <a:r>
              <a:rPr lang="en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/>
              <a:t> and got that data)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corrupt heap data (because you are no longer freeing a pointer tracked by </a:t>
            </a:r>
            <a:r>
              <a:rPr lang="en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endParaRPr/>
          </a:p>
        </p:txBody>
      </p:sp>
      <p:sp>
        <p:nvSpPr>
          <p:cNvPr id="887" name="Google Shape;887;p72"/>
          <p:cNvSpPr txBox="1"/>
          <p:nvPr/>
        </p:nvSpPr>
        <p:spPr>
          <a:xfrm>
            <a:off x="5367200" y="1001850"/>
            <a:ext cx="337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112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*foo = (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*) </a:t>
            </a:r>
            <a:b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malloc(10*sizeof(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b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free(foo);</a:t>
            </a:r>
            <a:b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b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free(foo); </a:t>
            </a:r>
            <a:r>
              <a:rPr b="1" i="0" lang="en" sz="1600" cap="none" strike="noStrike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!!!</a:t>
            </a:r>
            <a:endParaRPr b="1" sz="1600">
              <a:solidFill>
                <a:schemeClr val="accent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てんとう虫のイラスト" id="888" name="Google Shape;88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0956" y="190500"/>
            <a:ext cx="601965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2"/>
          <p:cNvSpPr txBox="1"/>
          <p:nvPr/>
        </p:nvSpPr>
        <p:spPr>
          <a:xfrm>
            <a:off x="398575" y="850913"/>
            <a:ext cx="4572000" cy="21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from man malloc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free()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function  frees  the memory space pointed to by ptr, which must have been returned by a previous call to 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malloc()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calloc()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or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realloc()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 Otherwise, or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free(ptr) has already been called before,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undefined behavior occurs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 If ptr is NULL, no operation is performed.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0" name="Google Shape;890;p72"/>
          <p:cNvSpPr txBox="1"/>
          <p:nvPr/>
        </p:nvSpPr>
        <p:spPr>
          <a:xfrm>
            <a:off x="6743700" y="37600"/>
            <a:ext cx="16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[Read on your own]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3"/>
          <p:cNvSpPr txBox="1"/>
          <p:nvPr>
            <p:ph idx="1" type="body"/>
          </p:nvPr>
        </p:nvSpPr>
        <p:spPr>
          <a:xfrm>
            <a:off x="311700" y="745566"/>
            <a:ext cx="8520600" cy="10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Again, </a:t>
            </a:r>
            <a:r>
              <a:rPr b="1" lang="en">
                <a:solidFill>
                  <a:schemeClr val="dk2"/>
                </a:solidFill>
              </a:rPr>
              <a:t>dangling reference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Remember, when you realloc it can copy data to a different part of the heap.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Reads may be corrupted, and writes may corrupt other pieces of memory.</a:t>
            </a:r>
            <a:endParaRPr/>
          </a:p>
        </p:txBody>
      </p:sp>
      <p:sp>
        <p:nvSpPr>
          <p:cNvPr id="896" name="Google Shape;896;p7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Forgetting </a:t>
            </a:r>
            <a:r>
              <a:rPr b="0" lang="en">
                <a:latin typeface="Consolas"/>
                <a:ea typeface="Consolas"/>
                <a:cs typeface="Consolas"/>
                <a:sym typeface="Consolas"/>
              </a:rPr>
              <a:t>realloc()</a:t>
            </a:r>
            <a:r>
              <a:rPr lang="en"/>
              <a:t> Can Move Data</a:t>
            </a:r>
            <a:endParaRPr/>
          </a:p>
        </p:txBody>
      </p:sp>
      <p:sp>
        <p:nvSpPr>
          <p:cNvPr id="897" name="Google Shape;897;p73"/>
          <p:cNvSpPr txBox="1"/>
          <p:nvPr/>
        </p:nvSpPr>
        <p:spPr>
          <a:xfrm>
            <a:off x="4713725" y="2352900"/>
            <a:ext cx="4108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*nums;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 = malloc(10*sizeof(int));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*g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nums;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b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forget to update g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 = realloc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(nums,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20*sizeof(int));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 could now point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to invalid memory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てんとう虫のイラスト" id="898" name="Google Shape;89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8556" y="38100"/>
            <a:ext cx="601965" cy="5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9" name="Google Shape;899;p73"/>
          <p:cNvSpPr txBox="1"/>
          <p:nvPr/>
        </p:nvSpPr>
        <p:spPr>
          <a:xfrm>
            <a:off x="380825" y="2352900"/>
            <a:ext cx="4108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*nums;</a:t>
            </a:r>
            <a:endParaRPr>
              <a:solidFill>
                <a:schemeClr val="dk1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 = malloc(10*sizeof(int));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forget to update nums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on realloc call</a:t>
            </a:r>
            <a:endParaRPr>
              <a:solidFill>
                <a:schemeClr val="accent3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realloc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(nums, 20*sizeof(int));</a:t>
            </a:r>
            <a:endParaRPr>
              <a:solidFill>
                <a:schemeClr val="dk1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nums could now point </a:t>
            </a:r>
            <a:endParaRPr>
              <a:solidFill>
                <a:schemeClr val="accent3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to invalid memory,</a:t>
            </a:r>
            <a:endParaRPr>
              <a:solidFill>
                <a:schemeClr val="accent3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// and we could have potentially</a:t>
            </a:r>
            <a:endParaRPr>
              <a:solidFill>
                <a:schemeClr val="accent3"/>
              </a:solidFill>
            </a:endParaRPr>
          </a:p>
          <a:p>
            <a:pPr indent="0" lvl="0" marL="793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lost a pointer to a new block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900" name="Google Shape;900;p73"/>
          <p:cNvCxnSpPr/>
          <p:nvPr/>
        </p:nvCxnSpPr>
        <p:spPr>
          <a:xfrm>
            <a:off x="4495800" y="2571750"/>
            <a:ext cx="0" cy="209280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1" name="Google Shape;901;p73"/>
          <p:cNvSpPr txBox="1"/>
          <p:nvPr/>
        </p:nvSpPr>
        <p:spPr>
          <a:xfrm>
            <a:off x="6743700" y="37600"/>
            <a:ext cx="16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[Read on your own]</a:t>
            </a:r>
            <a:endParaRPr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4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[Extra] Implementing Memory Management</a:t>
            </a:r>
            <a:endParaRPr/>
          </a:p>
        </p:txBody>
      </p:sp>
      <p:sp>
        <p:nvSpPr>
          <p:cNvPr id="907" name="Google Shape;907;p74"/>
          <p:cNvSpPr/>
          <p:nvPr/>
        </p:nvSpPr>
        <p:spPr>
          <a:xfrm>
            <a:off x="4224485" y="32576"/>
            <a:ext cx="4637100" cy="57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Material not tested.</a:t>
            </a:r>
            <a:r>
              <a:rPr lang="en">
                <a:latin typeface="Inter"/>
                <a:ea typeface="Inter"/>
                <a:cs typeface="Inter"/>
                <a:sym typeface="Inter"/>
              </a:rPr>
              <a:t> Recording: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https://www.youtube.com/watch?v=Sq5tSeWfnGY</a:t>
            </a:r>
            <a:r>
              <a:rPr lang="en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are not pointers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311700" y="745567"/>
            <a:ext cx="8520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A pointer is a variable.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K&amp;R: “An array name is not a variable.”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Prof: “A C array is really just a big block of consecutive things in memory with certain properties.”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311700" y="2275600"/>
            <a:ext cx="85206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important properties of C arrays: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Array indexing is </a:t>
            </a:r>
            <a:r>
              <a:rPr b="1" lang="en">
                <a:solidFill>
                  <a:schemeClr val="dk2"/>
                </a:solidFill>
              </a:rPr>
              <a:t>syntactic sugar</a:t>
            </a:r>
            <a:r>
              <a:rPr lang="en"/>
              <a:t>:		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a[i] ︎⟺ *(a+i)</a:t>
            </a:r>
            <a:endParaRPr sz="25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Array names “</a:t>
            </a:r>
            <a:r>
              <a:rPr b="1" lang="en">
                <a:solidFill>
                  <a:schemeClr val="dk2"/>
                </a:solidFill>
              </a:rPr>
              <a:t>decay</a:t>
            </a:r>
            <a:r>
              <a:rPr lang="en"/>
              <a:t>” to pointers when passed as arguments to function calls.</a:t>
            </a:r>
            <a:endParaRPr/>
          </a:p>
        </p:txBody>
      </p:sp>
      <p:sp>
        <p:nvSpPr>
          <p:cNvPr id="240" name="Google Shape;240;p30"/>
          <p:cNvSpPr txBox="1"/>
          <p:nvPr/>
        </p:nvSpPr>
        <p:spPr>
          <a:xfrm>
            <a:off x="5483250" y="3638550"/>
            <a:ext cx="3349200" cy="729600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nter"/>
                <a:ea typeface="Inter"/>
                <a:cs typeface="Inter"/>
                <a:sym typeface="Inter"/>
              </a:rPr>
              <a:t>Arrays are </a:t>
            </a:r>
            <a:r>
              <a:rPr b="1" lang="en" sz="1800">
                <a:latin typeface="Inter"/>
                <a:ea typeface="Inter"/>
                <a:cs typeface="Inter"/>
                <a:sym typeface="Inter"/>
              </a:rPr>
              <a:t>very primitive</a:t>
            </a:r>
            <a:r>
              <a:rPr lang="en" sz="1800">
                <a:latin typeface="Inter"/>
                <a:ea typeface="Inter"/>
                <a:cs typeface="Inter"/>
                <a:sym typeface="Inter"/>
              </a:rPr>
              <a:t>.</a:t>
            </a:r>
            <a:endParaRPr sz="15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5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Management Example</a:t>
            </a:r>
            <a:endParaRPr/>
          </a:p>
        </p:txBody>
      </p:sp>
      <p:cxnSp>
        <p:nvCxnSpPr>
          <p:cNvPr id="913" name="Google Shape;913;p75"/>
          <p:cNvCxnSpPr/>
          <p:nvPr/>
        </p:nvCxnSpPr>
        <p:spPr>
          <a:xfrm>
            <a:off x="713314" y="2193146"/>
            <a:ext cx="0" cy="10287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914" name="Google Shape;914;p75"/>
          <p:cNvSpPr txBox="1"/>
          <p:nvPr/>
        </p:nvSpPr>
        <p:spPr>
          <a:xfrm>
            <a:off x="179914" y="3327952"/>
            <a:ext cx="762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Heap grows up</a:t>
            </a:r>
            <a:endParaRPr/>
          </a:p>
        </p:txBody>
      </p:sp>
      <p:grpSp>
        <p:nvGrpSpPr>
          <p:cNvPr id="915" name="Google Shape;915;p75"/>
          <p:cNvGrpSpPr/>
          <p:nvPr/>
        </p:nvGrpSpPr>
        <p:grpSpPr>
          <a:xfrm>
            <a:off x="973384" y="972712"/>
            <a:ext cx="1342200" cy="3021896"/>
            <a:chOff x="795528" y="973873"/>
            <a:chExt cx="1342200" cy="3021896"/>
          </a:xfrm>
        </p:grpSpPr>
        <p:sp>
          <p:nvSpPr>
            <p:cNvPr id="916" name="Google Shape;916;p75"/>
            <p:cNvSpPr/>
            <p:nvPr/>
          </p:nvSpPr>
          <p:spPr>
            <a:xfrm>
              <a:off x="795528" y="973873"/>
              <a:ext cx="1342200" cy="3012300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17" name="Google Shape;917;p75"/>
            <p:cNvSpPr/>
            <p:nvPr/>
          </p:nvSpPr>
          <p:spPr>
            <a:xfrm>
              <a:off x="795528" y="2157369"/>
              <a:ext cx="1338000" cy="18384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R1 (100 bytes)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18" name="Google Shape;918;p75"/>
          <p:cNvSpPr txBox="1"/>
          <p:nvPr/>
        </p:nvSpPr>
        <p:spPr>
          <a:xfrm>
            <a:off x="902724" y="4025650"/>
            <a:ext cx="148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Request R1,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100 bytes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9" name="Google Shape;919;p75"/>
          <p:cNvSpPr txBox="1"/>
          <p:nvPr/>
        </p:nvSpPr>
        <p:spPr>
          <a:xfrm>
            <a:off x="2876787" y="3989775"/>
            <a:ext cx="167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Request R2,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10 bytes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20" name="Google Shape;920;p75"/>
          <p:cNvGrpSpPr/>
          <p:nvPr/>
        </p:nvGrpSpPr>
        <p:grpSpPr>
          <a:xfrm>
            <a:off x="3043582" y="972712"/>
            <a:ext cx="1342200" cy="3021896"/>
            <a:chOff x="2772614" y="971550"/>
            <a:chExt cx="1342200" cy="3021896"/>
          </a:xfrm>
        </p:grpSpPr>
        <p:sp>
          <p:nvSpPr>
            <p:cNvPr id="921" name="Google Shape;921;p75"/>
            <p:cNvSpPr/>
            <p:nvPr/>
          </p:nvSpPr>
          <p:spPr>
            <a:xfrm>
              <a:off x="2772614" y="971550"/>
              <a:ext cx="1342200" cy="3012300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2" name="Google Shape;922;p75"/>
            <p:cNvSpPr/>
            <p:nvPr/>
          </p:nvSpPr>
          <p:spPr>
            <a:xfrm>
              <a:off x="2772614" y="2155046"/>
              <a:ext cx="1338000" cy="18384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R1 (100 bytes)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3" name="Google Shape;923;p75"/>
            <p:cNvSpPr/>
            <p:nvPr/>
          </p:nvSpPr>
          <p:spPr>
            <a:xfrm>
              <a:off x="2772614" y="1914915"/>
              <a:ext cx="1338000" cy="236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R2 (10 bytes)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924" name="Google Shape;924;p75"/>
          <p:cNvGrpSpPr/>
          <p:nvPr/>
        </p:nvGrpSpPr>
        <p:grpSpPr>
          <a:xfrm>
            <a:off x="5111722" y="977474"/>
            <a:ext cx="1342200" cy="3012300"/>
            <a:chOff x="5029202" y="971550"/>
            <a:chExt cx="1342200" cy="3012300"/>
          </a:xfrm>
        </p:grpSpPr>
        <p:sp>
          <p:nvSpPr>
            <p:cNvPr id="925" name="Google Shape;925;p75"/>
            <p:cNvSpPr/>
            <p:nvPr/>
          </p:nvSpPr>
          <p:spPr>
            <a:xfrm>
              <a:off x="5029202" y="971550"/>
              <a:ext cx="1342200" cy="3012300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6" name="Google Shape;926;p75"/>
            <p:cNvSpPr/>
            <p:nvPr/>
          </p:nvSpPr>
          <p:spPr>
            <a:xfrm>
              <a:off x="5029202" y="1914915"/>
              <a:ext cx="1338000" cy="236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R2 (10 bytes)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27" name="Google Shape;927;p75"/>
          <p:cNvSpPr txBox="1"/>
          <p:nvPr/>
        </p:nvSpPr>
        <p:spPr>
          <a:xfrm>
            <a:off x="4828511" y="3989775"/>
            <a:ext cx="185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Memory from R1 is freed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8" name="Google Shape;928;p75"/>
          <p:cNvSpPr txBox="1"/>
          <p:nvPr/>
        </p:nvSpPr>
        <p:spPr>
          <a:xfrm>
            <a:off x="7124049" y="4025650"/>
            <a:ext cx="163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Request R3,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1" marL="11112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50 bytes?</a:t>
            </a:r>
            <a:endParaRPr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29" name="Google Shape;929;p75"/>
          <p:cNvGrpSpPr/>
          <p:nvPr/>
        </p:nvGrpSpPr>
        <p:grpSpPr>
          <a:xfrm>
            <a:off x="7179864" y="977474"/>
            <a:ext cx="1348292" cy="3012446"/>
            <a:chOff x="6999950" y="981075"/>
            <a:chExt cx="1348292" cy="3012446"/>
          </a:xfrm>
        </p:grpSpPr>
        <p:sp>
          <p:nvSpPr>
            <p:cNvPr id="930" name="Google Shape;930;p75"/>
            <p:cNvSpPr/>
            <p:nvPr/>
          </p:nvSpPr>
          <p:spPr>
            <a:xfrm>
              <a:off x="7004067" y="981075"/>
              <a:ext cx="1342200" cy="3012300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31" name="Google Shape;931;p75"/>
            <p:cNvSpPr/>
            <p:nvPr/>
          </p:nvSpPr>
          <p:spPr>
            <a:xfrm>
              <a:off x="7004067" y="1924440"/>
              <a:ext cx="1338000" cy="2367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R2 (10 bytes)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32" name="Google Shape;932;p75"/>
            <p:cNvSpPr/>
            <p:nvPr/>
          </p:nvSpPr>
          <p:spPr>
            <a:xfrm>
              <a:off x="6999950" y="981075"/>
              <a:ext cx="1338000" cy="9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R3?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33" name="Google Shape;933;p75"/>
            <p:cNvSpPr/>
            <p:nvPr/>
          </p:nvSpPr>
          <p:spPr>
            <a:xfrm>
              <a:off x="7010242" y="3059921"/>
              <a:ext cx="1338000" cy="933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R3?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34" name="Google Shape;934;p75"/>
          <p:cNvSpPr/>
          <p:nvPr/>
        </p:nvSpPr>
        <p:spPr>
          <a:xfrm>
            <a:off x="2566305" y="1862288"/>
            <a:ext cx="228600" cy="12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5" name="Google Shape;935;p75"/>
          <p:cNvSpPr/>
          <p:nvPr/>
        </p:nvSpPr>
        <p:spPr>
          <a:xfrm>
            <a:off x="4634445" y="1862288"/>
            <a:ext cx="228600" cy="12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6" name="Google Shape;936;p75"/>
          <p:cNvSpPr/>
          <p:nvPr/>
        </p:nvSpPr>
        <p:spPr>
          <a:xfrm>
            <a:off x="6702585" y="1862288"/>
            <a:ext cx="228600" cy="124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75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76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From Section 8.7 of K&amp;R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Code in the book uses some C language features we haven’t discussed and is written in a very terse style; don’t worry if you can’t decipher the code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Each block of memory is preceded by a header that has two fields: 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FFC115"/>
              </a:buClr>
              <a:buSzPts val="1620"/>
              <a:buChar char="○"/>
            </a:pPr>
            <a:r>
              <a:rPr lang="en" sz="1800">
                <a:solidFill>
                  <a:srgbClr val="FFC115"/>
                </a:solidFill>
              </a:rPr>
              <a:t>size</a:t>
            </a:r>
            <a:r>
              <a:rPr lang="en" sz="1800"/>
              <a:t> of the block, and 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a </a:t>
            </a:r>
            <a:r>
              <a:rPr lang="en" sz="1800">
                <a:solidFill>
                  <a:srgbClr val="FFC115"/>
                </a:solidFill>
              </a:rPr>
              <a:t>pointer to the next </a:t>
            </a:r>
            <a:r>
              <a:rPr lang="en" sz="1800"/>
              <a:t>block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All </a:t>
            </a:r>
            <a:r>
              <a:rPr lang="en" sz="2000">
                <a:solidFill>
                  <a:srgbClr val="FFC115"/>
                </a:solidFill>
              </a:rPr>
              <a:t>free blocks </a:t>
            </a:r>
            <a:r>
              <a:rPr lang="en" sz="2000"/>
              <a:t>are kept in a circular linked list.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In an allocated block, the header’s pointer field is unused.</a:t>
            </a:r>
            <a:endParaRPr/>
          </a:p>
        </p:txBody>
      </p:sp>
      <p:sp>
        <p:nvSpPr>
          <p:cNvPr id="942" name="Google Shape;942;p76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K&amp;R Malloc/Free Implementation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77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2000"/>
              <a:t> searches the free list for a block that is big enough.  If none is found, more memory is requested from the operating system. If what it gets can’t satisfy the request, it fails.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lang="en" sz="2000"/>
              <a:t> checks if the blocks adjacent to the freed block are also free.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If so, adjacent free blocks are merged (</a:t>
            </a:r>
            <a:r>
              <a:rPr b="1" lang="en" sz="1800">
                <a:solidFill>
                  <a:srgbClr val="D8E156"/>
                </a:solidFill>
              </a:rPr>
              <a:t>coalesced</a:t>
            </a:r>
            <a:r>
              <a:rPr lang="en" sz="1800"/>
              <a:t>) into a single, larger free block.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C5DBC3"/>
              </a:buClr>
              <a:buSzPts val="1620"/>
              <a:buChar char="○"/>
            </a:pPr>
            <a:r>
              <a:rPr lang="en" sz="1800"/>
              <a:t>Otherwise, freed block is just added to the free list.</a:t>
            </a:r>
            <a:endParaRPr/>
          </a:p>
        </p:txBody>
      </p:sp>
      <p:sp>
        <p:nvSpPr>
          <p:cNvPr id="948" name="Google Shape;948;p77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K&amp;R Malloc/Free Implementation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8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2280"/>
              <a:buChar char="●"/>
            </a:pPr>
            <a:r>
              <a:rPr lang="en" sz="2400"/>
              <a:t>Want </a:t>
            </a:r>
            <a:r>
              <a:rPr lang="en" sz="24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2400"/>
              <a:t> and </a:t>
            </a:r>
            <a:r>
              <a:rPr lang="en" sz="24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free()</a:t>
            </a:r>
            <a:r>
              <a:rPr lang="en" sz="2400"/>
              <a:t> to run quickly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 sz="2400"/>
              <a:t>Want minimal memory overhead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2280"/>
              <a:buChar char="●"/>
            </a:pPr>
            <a:r>
              <a:rPr lang="en" sz="2400"/>
              <a:t>Want to avoid </a:t>
            </a:r>
            <a:r>
              <a:rPr lang="en" sz="2400">
                <a:solidFill>
                  <a:srgbClr val="D8E156"/>
                </a:solidFill>
              </a:rPr>
              <a:t>fragmentation*</a:t>
            </a:r>
            <a:r>
              <a:rPr lang="en" sz="2400"/>
              <a:t>, </a:t>
            </a:r>
            <a:br>
              <a:rPr lang="en" sz="2400"/>
            </a:br>
            <a:r>
              <a:rPr lang="en" sz="2400"/>
              <a:t>when most of our free memory is in many small chunks</a:t>
            </a:r>
            <a:endParaRPr/>
          </a:p>
          <a:p>
            <a:pPr indent="-255121" lvl="1" marL="660481" rtl="0" algn="l">
              <a:spcBef>
                <a:spcPts val="400"/>
              </a:spcBef>
              <a:spcAft>
                <a:spcPts val="0"/>
              </a:spcAft>
              <a:buClr>
                <a:srgbClr val="C5DBC3"/>
              </a:buClr>
              <a:buSzPts val="1800"/>
              <a:buChar char="○"/>
            </a:pPr>
            <a:r>
              <a:rPr lang="en" sz="2000"/>
              <a:t>In this case, we might have many free bytes but not be able to satisfy a large request since the free bytes are not contiguous in memory.</a:t>
            </a:r>
            <a:endParaRPr/>
          </a:p>
        </p:txBody>
      </p:sp>
      <p:sp>
        <p:nvSpPr>
          <p:cNvPr id="954" name="Google Shape;954;p78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Management Requirements</a:t>
            </a:r>
            <a:endParaRPr/>
          </a:p>
        </p:txBody>
      </p:sp>
      <p:sp>
        <p:nvSpPr>
          <p:cNvPr id="955" name="Google Shape;955;p78"/>
          <p:cNvSpPr txBox="1"/>
          <p:nvPr/>
        </p:nvSpPr>
        <p:spPr>
          <a:xfrm>
            <a:off x="5505952" y="3867150"/>
            <a:ext cx="345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D8E156"/>
                </a:solidFill>
                <a:latin typeface="Inter"/>
                <a:ea typeface="Inter"/>
                <a:cs typeface="Inter"/>
                <a:sym typeface="Inter"/>
              </a:rPr>
              <a:t>* This is technically external fragmentation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79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2280"/>
              <a:buChar char="●"/>
            </a:pPr>
            <a:r>
              <a:rPr lang="en" sz="2400"/>
              <a:t>If there are multiple free blocks of memory that are big enough for some request, how do we choose which one to use?</a:t>
            </a:r>
            <a:endParaRPr/>
          </a:p>
          <a:p>
            <a:pPr indent="-255121" lvl="1" marL="660481" rtl="0" algn="l">
              <a:spcBef>
                <a:spcPts val="400"/>
              </a:spcBef>
              <a:spcAft>
                <a:spcPts val="0"/>
              </a:spcAft>
              <a:buClr>
                <a:srgbClr val="D8E156"/>
              </a:buClr>
              <a:buSzPts val="1800"/>
              <a:buChar char="○"/>
            </a:pPr>
            <a:r>
              <a:rPr b="1" lang="en" sz="2000">
                <a:solidFill>
                  <a:srgbClr val="D8E156"/>
                </a:solidFill>
              </a:rPr>
              <a:t>best-fit</a:t>
            </a:r>
            <a:r>
              <a:rPr lang="en" sz="2000"/>
              <a:t>: choose the smallest block that is big enough for the request.</a:t>
            </a:r>
            <a:endParaRPr/>
          </a:p>
          <a:p>
            <a:pPr indent="-255121" lvl="1" marL="660481" rtl="0" algn="l">
              <a:spcBef>
                <a:spcPts val="400"/>
              </a:spcBef>
              <a:spcAft>
                <a:spcPts val="0"/>
              </a:spcAft>
              <a:buClr>
                <a:srgbClr val="D8E156"/>
              </a:buClr>
              <a:buSzPts val="1800"/>
              <a:buChar char="○"/>
            </a:pPr>
            <a:r>
              <a:rPr b="1" lang="en" sz="2000">
                <a:solidFill>
                  <a:srgbClr val="D8E156"/>
                </a:solidFill>
              </a:rPr>
              <a:t>first-fit</a:t>
            </a:r>
            <a:r>
              <a:rPr lang="en" sz="2000"/>
              <a:t>: choose the first block we see that is big enough.</a:t>
            </a:r>
            <a:endParaRPr/>
          </a:p>
          <a:p>
            <a:pPr indent="-255121" lvl="1" marL="660481" rtl="0" algn="l">
              <a:spcBef>
                <a:spcPts val="400"/>
              </a:spcBef>
              <a:spcAft>
                <a:spcPts val="0"/>
              </a:spcAft>
              <a:buClr>
                <a:srgbClr val="D8E156"/>
              </a:buClr>
              <a:buSzPts val="1800"/>
              <a:buChar char="○"/>
            </a:pPr>
            <a:r>
              <a:rPr b="1" lang="en" sz="2000">
                <a:solidFill>
                  <a:srgbClr val="D8E156"/>
                </a:solidFill>
              </a:rPr>
              <a:t>next-fit</a:t>
            </a:r>
            <a:r>
              <a:rPr lang="en" sz="2000"/>
              <a:t>: like first-fit, but remember where we finished searching and resume searching from there.</a:t>
            </a:r>
            <a:endParaRPr/>
          </a:p>
        </p:txBody>
      </p:sp>
      <p:sp>
        <p:nvSpPr>
          <p:cNvPr id="961" name="Google Shape;961;p79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block in </a:t>
            </a:r>
            <a:r>
              <a:rPr b="0" lang="en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malloc()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0"/>
          <p:cNvSpPr txBox="1"/>
          <p:nvPr>
            <p:ph idx="1" type="body"/>
          </p:nvPr>
        </p:nvSpPr>
        <p:spPr>
          <a:xfrm>
            <a:off x="311700" y="745563"/>
            <a:ext cx="85206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-306146" lvl="0" marL="367091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C has 3 pools of memory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D8E156"/>
              </a:buClr>
              <a:buSzPts val="1620"/>
              <a:buChar char="○"/>
            </a:pPr>
            <a:r>
              <a:rPr lang="en" sz="1800">
                <a:solidFill>
                  <a:srgbClr val="D8E156"/>
                </a:solidFill>
              </a:rPr>
              <a:t>Static storage</a:t>
            </a:r>
            <a:r>
              <a:rPr lang="en" sz="1800"/>
              <a:t>: global variable storage, basically permanent, entire program run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D8E156"/>
              </a:buClr>
              <a:buSzPts val="1620"/>
              <a:buChar char="○"/>
            </a:pPr>
            <a:r>
              <a:rPr lang="en" sz="1800">
                <a:solidFill>
                  <a:srgbClr val="D8E156"/>
                </a:solidFill>
              </a:rPr>
              <a:t>The Stack</a:t>
            </a:r>
            <a:r>
              <a:rPr lang="en" sz="1800"/>
              <a:t>: local variable storage, parameters, return address</a:t>
            </a:r>
            <a:endParaRPr/>
          </a:p>
          <a:p>
            <a:pPr indent="-255120" lvl="1" marL="660481" rtl="0" algn="l">
              <a:spcBef>
                <a:spcPts val="360"/>
              </a:spcBef>
              <a:spcAft>
                <a:spcPts val="0"/>
              </a:spcAft>
              <a:buClr>
                <a:srgbClr val="D8E156"/>
              </a:buClr>
              <a:buSzPts val="1620"/>
              <a:buChar char="○"/>
            </a:pPr>
            <a:r>
              <a:rPr lang="en" sz="1800">
                <a:solidFill>
                  <a:srgbClr val="D8E156"/>
                </a:solidFill>
              </a:rPr>
              <a:t>The Heap </a:t>
            </a:r>
            <a:r>
              <a:rPr lang="en" sz="1800"/>
              <a:t>(dynamic storage): malloc() grabs space from here, free() returns it. </a:t>
            </a:r>
            <a:endParaRPr/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/>
              <a:t>Heap data is biggest source of bugs in C code</a:t>
            </a:r>
            <a:endParaRPr sz="2000">
              <a:solidFill>
                <a:srgbClr val="FFC11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6146" lvl="0" marL="367091" rtl="0" algn="l">
              <a:spcBef>
                <a:spcPts val="625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rgbClr val="FFC115"/>
                </a:solidFill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" sz="2000"/>
              <a:t> handles free heap space with freelist. Take CS162 for more!</a:t>
            </a:r>
            <a:endParaRPr/>
          </a:p>
        </p:txBody>
      </p:sp>
      <p:sp>
        <p:nvSpPr>
          <p:cNvPr id="967" name="Google Shape;967;p80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in Conclusion…</a:t>
            </a:r>
            <a:endParaRPr/>
          </a:p>
        </p:txBody>
      </p:sp>
      <p:sp>
        <p:nvSpPr>
          <p:cNvPr id="968" name="Google Shape;968;p80"/>
          <p:cNvSpPr/>
          <p:nvPr/>
        </p:nvSpPr>
        <p:spPr>
          <a:xfrm>
            <a:off x="8382000" y="4171950"/>
            <a:ext cx="990600" cy="52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🗹</a:t>
            </a:r>
            <a:endParaRPr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idx="1" type="body"/>
          </p:nvPr>
        </p:nvSpPr>
        <p:spPr>
          <a:xfrm>
            <a:off x="311700" y="745575"/>
            <a:ext cx="48915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Formal array </a:t>
            </a:r>
            <a:r>
              <a:rPr b="1" lang="en">
                <a:solidFill>
                  <a:schemeClr val="dk2"/>
                </a:solidFill>
              </a:rPr>
              <a:t>parameters</a:t>
            </a:r>
            <a:r>
              <a:rPr lang="en"/>
              <a:t> are actually formal pointer</a:t>
            </a:r>
            <a:r>
              <a:rPr lang="en"/>
              <a:t> parameters.</a:t>
            </a:r>
            <a:endParaRPr/>
          </a:p>
        </p:txBody>
      </p:sp>
      <p:sp>
        <p:nvSpPr>
          <p:cNvPr id="246" name="Google Shape;246;p31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(2/3) Arrays are primitive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5340925" y="101075"/>
            <a:ext cx="3720000" cy="10392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Array indexing is </a:t>
            </a:r>
            <a:r>
              <a:rPr b="1" lang="en" sz="1400">
                <a:solidFill>
                  <a:schemeClr val="lt1"/>
                </a:solidFill>
              </a:rPr>
              <a:t>syntactic sugar</a:t>
            </a:r>
            <a:r>
              <a:rPr lang="en" sz="1400">
                <a:solidFill>
                  <a:schemeClr val="lt1"/>
                </a:solidFill>
              </a:rPr>
              <a:t>: </a:t>
            </a:r>
            <a:r>
              <a:rPr lang="en" sz="1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a[i] ︎⟺ *(a+i)</a:t>
            </a:r>
            <a:endParaRPr sz="1900">
              <a:solidFill>
                <a:schemeClr val="lt1"/>
              </a:solidFill>
            </a:endParaRPr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 sz="1400">
                <a:solidFill>
                  <a:schemeClr val="lt1"/>
                </a:solidFill>
              </a:rPr>
              <a:t>Array names “</a:t>
            </a:r>
            <a:r>
              <a:rPr b="1" lang="en" sz="1400">
                <a:solidFill>
                  <a:schemeClr val="lt1"/>
                </a:solidFill>
              </a:rPr>
              <a:t>decay</a:t>
            </a:r>
            <a:r>
              <a:rPr lang="en" sz="1400">
                <a:solidFill>
                  <a:schemeClr val="lt1"/>
                </a:solidFill>
              </a:rPr>
              <a:t>” to pointers when passed as args to function calls.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311700" y="2347550"/>
            <a:ext cx="53403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bar(</a:t>
            </a:r>
            <a:r>
              <a:rPr lang="en" sz="1600">
                <a:solidFill>
                  <a:srgbClr val="9FD1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arr[]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  )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… arr[…] … 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 main(void)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int </a:t>
            </a:r>
            <a:r>
              <a:rPr b="1" lang="en" sz="1600">
                <a:solidFill>
                  <a:srgbClr val="E711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[5], b[10];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 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bar(a   );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…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F2F2F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09830" y="1355175"/>
            <a:ext cx="83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Consequence: The array size is lost! Be careful with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sizeof()</a:t>
            </a:r>
            <a:r>
              <a:rPr lang="en"/>
              <a:t>!</a:t>
            </a: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1421900" y="2320826"/>
            <a:ext cx="3550150" cy="2186049"/>
            <a:chOff x="1421900" y="1863626"/>
            <a:chExt cx="3550150" cy="2186049"/>
          </a:xfrm>
        </p:grpSpPr>
        <p:sp>
          <p:nvSpPr>
            <p:cNvPr id="251" name="Google Shape;251;p31"/>
            <p:cNvSpPr txBox="1"/>
            <p:nvPr/>
          </p:nvSpPr>
          <p:spPr>
            <a:xfrm>
              <a:off x="2390550" y="1863626"/>
              <a:ext cx="2581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unsigned int size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1421900" y="3618575"/>
              <a:ext cx="629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5</a:t>
              </a:r>
              <a:endParaRPr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253" name="Google Shape;253;p31"/>
          <p:cNvGrpSpPr/>
          <p:nvPr/>
        </p:nvGrpSpPr>
        <p:grpSpPr>
          <a:xfrm>
            <a:off x="6556200" y="3102425"/>
            <a:ext cx="695100" cy="538800"/>
            <a:chOff x="6632400" y="2797625"/>
            <a:chExt cx="695100" cy="538800"/>
          </a:xfrm>
        </p:grpSpPr>
        <p:sp>
          <p:nvSpPr>
            <p:cNvPr id="254" name="Google Shape;254;p31"/>
            <p:cNvSpPr txBox="1"/>
            <p:nvPr/>
          </p:nvSpPr>
          <p:spPr>
            <a:xfrm>
              <a:off x="6632400" y="2797625"/>
              <a:ext cx="695100" cy="292500"/>
            </a:xfrm>
            <a:prstGeom prst="rect">
              <a:avLst/>
            </a:prstGeom>
            <a:noFill/>
            <a:ln cap="flat" cmpd="sng" w="1905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</a:t>
              </a:r>
              <a:endParaRPr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55" name="Google Shape;255;p31"/>
            <p:cNvSpPr txBox="1"/>
            <p:nvPr/>
          </p:nvSpPr>
          <p:spPr>
            <a:xfrm>
              <a:off x="6632400" y="3090125"/>
              <a:ext cx="695100" cy="24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size</a:t>
              </a:r>
              <a:endPara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256" name="Google Shape;256;p31"/>
          <p:cNvSpPr/>
          <p:nvPr/>
        </p:nvSpPr>
        <p:spPr>
          <a:xfrm>
            <a:off x="5282225" y="1910850"/>
            <a:ext cx="3550200" cy="89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ter"/>
                <a:ea typeface="Inter"/>
                <a:cs typeface="Inter"/>
                <a:sym typeface="Inter"/>
              </a:rPr>
              <a:t>You should always explicitly include array length as a parameter.</a:t>
            </a:r>
            <a:endParaRPr sz="1600"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57" name="Google Shape;257;p31"/>
          <p:cNvGrpSpPr/>
          <p:nvPr/>
        </p:nvGrpSpPr>
        <p:grpSpPr>
          <a:xfrm>
            <a:off x="5484125" y="3813350"/>
            <a:ext cx="2865825" cy="1100288"/>
            <a:chOff x="5484125" y="3813350"/>
            <a:chExt cx="2865825" cy="1100288"/>
          </a:xfrm>
        </p:grpSpPr>
        <p:grpSp>
          <p:nvGrpSpPr>
            <p:cNvPr id="258" name="Google Shape;258;p31"/>
            <p:cNvGrpSpPr/>
            <p:nvPr/>
          </p:nvGrpSpPr>
          <p:grpSpPr>
            <a:xfrm>
              <a:off x="5484125" y="3813350"/>
              <a:ext cx="2862475" cy="1100288"/>
              <a:chOff x="5560325" y="3508550"/>
              <a:chExt cx="2862475" cy="1100288"/>
            </a:xfrm>
          </p:grpSpPr>
          <p:sp>
            <p:nvSpPr>
              <p:cNvPr id="259" name="Google Shape;259;p31"/>
              <p:cNvSpPr txBox="1"/>
              <p:nvPr/>
            </p:nvSpPr>
            <p:spPr>
              <a:xfrm>
                <a:off x="6007800" y="38010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 sz="1000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60" name="Google Shape;260;p31"/>
              <p:cNvSpPr txBox="1"/>
              <p:nvPr/>
            </p:nvSpPr>
            <p:spPr>
              <a:xfrm>
                <a:off x="6702900" y="3801038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 sz="1000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61" name="Google Shape;261;p31"/>
              <p:cNvSpPr txBox="1"/>
              <p:nvPr/>
            </p:nvSpPr>
            <p:spPr>
              <a:xfrm>
                <a:off x="7398000" y="3801050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</a:t>
                </a:r>
                <a:endParaRPr sz="1000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62" name="Google Shape;262;p31"/>
              <p:cNvSpPr txBox="1"/>
              <p:nvPr/>
            </p:nvSpPr>
            <p:spPr>
              <a:xfrm>
                <a:off x="8093100" y="3801050"/>
                <a:ext cx="3297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…</a:t>
                </a:r>
                <a:endParaRPr sz="1000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63" name="Google Shape;263;p31"/>
              <p:cNvSpPr txBox="1"/>
              <p:nvPr/>
            </p:nvSpPr>
            <p:spPr>
              <a:xfrm>
                <a:off x="5560325" y="3508550"/>
                <a:ext cx="8517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9E9E9E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300">
                  <a:solidFill>
                    <a:srgbClr val="9E9E9E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64" name="Google Shape;264;p31"/>
              <p:cNvSpPr txBox="1"/>
              <p:nvPr/>
            </p:nvSpPr>
            <p:spPr>
              <a:xfrm>
                <a:off x="5986500" y="4362538"/>
                <a:ext cx="6951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2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</a:t>
                </a:r>
                <a:endParaRPr sz="1000">
                  <a:solidFill>
                    <a:schemeClr val="accent2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65" name="Google Shape;265;p31"/>
            <p:cNvSpPr/>
            <p:nvPr/>
          </p:nvSpPr>
          <p:spPr>
            <a:xfrm rot="-5400000">
              <a:off x="7016900" y="3328175"/>
              <a:ext cx="238200" cy="2427900"/>
            </a:xfrm>
            <a:prstGeom prst="leftBrace">
              <a:avLst>
                <a:gd fmla="val 47943" name="adj1"/>
                <a:gd fmla="val 14506" name="adj2"/>
              </a:avLst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66" name="Google Shape;266;p31"/>
          <p:cNvGrpSpPr/>
          <p:nvPr/>
        </p:nvGrpSpPr>
        <p:grpSpPr>
          <a:xfrm>
            <a:off x="5351353" y="3102425"/>
            <a:ext cx="787547" cy="970325"/>
            <a:chOff x="5351353" y="3102425"/>
            <a:chExt cx="787547" cy="970325"/>
          </a:xfrm>
        </p:grpSpPr>
        <p:grpSp>
          <p:nvGrpSpPr>
            <p:cNvPr id="267" name="Google Shape;267;p31"/>
            <p:cNvGrpSpPr/>
            <p:nvPr/>
          </p:nvGrpSpPr>
          <p:grpSpPr>
            <a:xfrm>
              <a:off x="5443800" y="3102425"/>
              <a:ext cx="695100" cy="538800"/>
              <a:chOff x="5520000" y="2797625"/>
              <a:chExt cx="695100" cy="538800"/>
            </a:xfrm>
          </p:grpSpPr>
          <p:sp>
            <p:nvSpPr>
              <p:cNvPr id="268" name="Google Shape;268;p31"/>
              <p:cNvSpPr txBox="1"/>
              <p:nvPr/>
            </p:nvSpPr>
            <p:spPr>
              <a:xfrm>
                <a:off x="5520000" y="2797625"/>
                <a:ext cx="695100" cy="292500"/>
              </a:xfrm>
              <a:prstGeom prst="rect">
                <a:avLst/>
              </a:prstGeom>
              <a:noFill/>
              <a:ln cap="flat" cmpd="sng" w="19050">
                <a:solidFill>
                  <a:srgbClr val="9E9E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808080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0x100</a:t>
                </a:r>
                <a:endParaRPr sz="1000">
                  <a:solidFill>
                    <a:srgbClr val="808080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sp>
            <p:nvSpPr>
              <p:cNvPr id="269" name="Google Shape;269;p31"/>
              <p:cNvSpPr txBox="1"/>
              <p:nvPr/>
            </p:nvSpPr>
            <p:spPr>
              <a:xfrm>
                <a:off x="5520000" y="3090125"/>
                <a:ext cx="6951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0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chemeClr val="accent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arr</a:t>
                </a:r>
                <a:endParaRPr sz="1000">
                  <a:solidFill>
                    <a:schemeClr val="accent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</p:grpSp>
        <p:sp>
          <p:nvSpPr>
            <p:cNvPr id="270" name="Google Shape;270;p31"/>
            <p:cNvSpPr/>
            <p:nvPr/>
          </p:nvSpPr>
          <p:spPr>
            <a:xfrm>
              <a:off x="5351353" y="3251650"/>
              <a:ext cx="527850" cy="821100"/>
            </a:xfrm>
            <a:custGeom>
              <a:rect b="b" l="l" r="r" t="t"/>
              <a:pathLst>
                <a:path extrusionOk="0" h="32844" w="21114">
                  <a:moveTo>
                    <a:pt x="12575" y="0"/>
                  </a:moveTo>
                  <a:cubicBezTo>
                    <a:pt x="7275" y="0"/>
                    <a:pt x="-657" y="4606"/>
                    <a:pt x="94" y="9853"/>
                  </a:cubicBezTo>
                  <a:cubicBezTo>
                    <a:pt x="1565" y="20132"/>
                    <a:pt x="12476" y="27082"/>
                    <a:pt x="21115" y="32844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271" name="Google Shape;271;p31"/>
          <p:cNvGrpSpPr/>
          <p:nvPr/>
        </p:nvGrpSpPr>
        <p:grpSpPr>
          <a:xfrm>
            <a:off x="1012175" y="1862225"/>
            <a:ext cx="2194500" cy="602950"/>
            <a:chOff x="1012175" y="1405025"/>
            <a:chExt cx="2194500" cy="602950"/>
          </a:xfrm>
        </p:grpSpPr>
        <p:sp>
          <p:nvSpPr>
            <p:cNvPr id="272" name="Google Shape;272;p31"/>
            <p:cNvSpPr/>
            <p:nvPr/>
          </p:nvSpPr>
          <p:spPr>
            <a:xfrm rot="5400000">
              <a:off x="1818050" y="1364175"/>
              <a:ext cx="238200" cy="10494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rgbClr val="9FD1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73" name="Google Shape;273;p31"/>
            <p:cNvSpPr txBox="1"/>
            <p:nvPr/>
          </p:nvSpPr>
          <p:spPr>
            <a:xfrm>
              <a:off x="1012175" y="1405025"/>
              <a:ext cx="2194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9FD1FF"/>
                  </a:solidFill>
                  <a:latin typeface="Inter"/>
                  <a:ea typeface="Inter"/>
                  <a:cs typeface="Inter"/>
                  <a:sym typeface="Inter"/>
                </a:rPr>
                <a:t>same as</a:t>
              </a:r>
              <a:r>
                <a:rPr lang="en" sz="1600">
                  <a:solidFill>
                    <a:srgbClr val="9FD1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r>
                <a:rPr lang="en" sz="1600">
                  <a:solidFill>
                    <a:srgbClr val="9FD1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int *arr</a:t>
              </a:r>
              <a:endParaRPr sz="1600">
                <a:solidFill>
                  <a:srgbClr val="9FD1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/>
        </p:nvSpPr>
        <p:spPr>
          <a:xfrm>
            <a:off x="609600" y="1569269"/>
            <a:ext cx="6223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for this exercise, assume hive architecture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shorts are 16b, pointers are 64b</a:t>
            </a:r>
            <a:endParaRPr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mystery(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arr[],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len)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 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len);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"%d\n"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(arr));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main() {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nums[] = {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99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printf(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"%d 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(nums));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mystery(nums,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(nums)/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sizeof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00BEE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short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  </a:t>
            </a:r>
            <a:r>
              <a:rPr lang="en" sz="16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6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accent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D8E15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152400" y="1527700"/>
            <a:ext cx="448800" cy="32940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9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10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11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12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13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32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00" lIns="130600" spcFirstLastPara="1" rIns="130600" wrap="square" tIns="65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[warmup] What gets printed?</a:t>
            </a:r>
            <a:endParaRPr/>
          </a:p>
        </p:txBody>
      </p:sp>
      <p:sp>
        <p:nvSpPr>
          <p:cNvPr id="281" name="Google Shape;281;p32"/>
          <p:cNvSpPr txBox="1"/>
          <p:nvPr/>
        </p:nvSpPr>
        <p:spPr>
          <a:xfrm>
            <a:off x="7125829" y="1333719"/>
            <a:ext cx="175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A.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10 5 10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B.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r>
              <a:rPr b="1" lang="en" sz="2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10</a:t>
            </a:r>
            <a:r>
              <a:rPr b="1"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2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5 </a:t>
            </a:r>
            <a:r>
              <a:rPr b="1" lang="en" sz="20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8</a:t>
            </a:r>
            <a:endParaRPr b="1" sz="20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C.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80 5 80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D.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80 5 40</a:t>
            </a:r>
            <a:endParaRPr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E.</a:t>
            </a:r>
            <a:r>
              <a:rPr lang="en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Other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2" name="Google Shape;282;p32"/>
          <p:cNvGrpSpPr/>
          <p:nvPr/>
        </p:nvGrpSpPr>
        <p:grpSpPr>
          <a:xfrm>
            <a:off x="4481950" y="3143358"/>
            <a:ext cx="4509672" cy="794792"/>
            <a:chOff x="4481950" y="3143358"/>
            <a:chExt cx="4509672" cy="794792"/>
          </a:xfrm>
        </p:grpSpPr>
        <p:sp>
          <p:nvSpPr>
            <p:cNvPr id="283" name="Google Shape;283;p32"/>
            <p:cNvSpPr/>
            <p:nvPr/>
          </p:nvSpPr>
          <p:spPr>
            <a:xfrm>
              <a:off x="5915722" y="3143358"/>
              <a:ext cx="30759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10: </a:t>
              </a:r>
              <a:r>
                <a:rPr lang="en" sz="1800">
                  <a:solidFill>
                    <a:schemeClr val="accent1"/>
                  </a:solidFill>
                  <a:latin typeface="Inter"/>
                  <a:ea typeface="Inter"/>
                  <a:cs typeface="Inter"/>
                  <a:sym typeface="Inter"/>
                </a:rPr>
                <a:t>In array’s declared scope, total array size.</a:t>
              </a:r>
              <a:endParaRPr sz="18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4481950" y="3442275"/>
              <a:ext cx="1662550" cy="495875"/>
            </a:xfrm>
            <a:custGeom>
              <a:rect b="b" l="l" r="r" t="t"/>
              <a:pathLst>
                <a:path extrusionOk="0" h="19835" w="66502">
                  <a:moveTo>
                    <a:pt x="66502" y="300"/>
                  </a:moveTo>
                  <a:cubicBezTo>
                    <a:pt x="58166" y="-1364"/>
                    <a:pt x="49774" y="4394"/>
                    <a:pt x="42395" y="8613"/>
                  </a:cubicBezTo>
                  <a:cubicBezTo>
                    <a:pt x="29704" y="15868"/>
                    <a:pt x="14618" y="19835"/>
                    <a:pt x="0" y="19835"/>
                  </a:cubicBezTo>
                </a:path>
              </a:pathLst>
            </a:cu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sp>
        <p:nvSpPr>
          <p:cNvPr id="285" name="Google Shape;285;p32"/>
          <p:cNvSpPr/>
          <p:nvPr/>
        </p:nvSpPr>
        <p:spPr>
          <a:xfrm>
            <a:off x="7045025" y="1600200"/>
            <a:ext cx="530100" cy="3324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6" name="Google Shape;286;p32"/>
          <p:cNvGrpSpPr/>
          <p:nvPr/>
        </p:nvGrpSpPr>
        <p:grpSpPr>
          <a:xfrm>
            <a:off x="4426525" y="2419350"/>
            <a:ext cx="2507874" cy="696000"/>
            <a:chOff x="4426525" y="2419350"/>
            <a:chExt cx="2507874" cy="696000"/>
          </a:xfrm>
        </p:grpSpPr>
        <p:sp>
          <p:nvSpPr>
            <p:cNvPr id="287" name="Google Shape;287;p32"/>
            <p:cNvSpPr/>
            <p:nvPr/>
          </p:nvSpPr>
          <p:spPr>
            <a:xfrm>
              <a:off x="4482799" y="2419350"/>
              <a:ext cx="2451600" cy="6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8: </a:t>
              </a: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Array has decayed to a pointer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 flipH="1" rot="10800000">
              <a:off x="4426525" y="2570224"/>
              <a:ext cx="914400" cy="137851"/>
            </a:xfrm>
            <a:custGeom>
              <a:rect b="b" l="l" r="r" t="t"/>
              <a:pathLst>
                <a:path extrusionOk="0" h="6481" w="45720">
                  <a:moveTo>
                    <a:pt x="45720" y="5819"/>
                  </a:moveTo>
                  <a:cubicBezTo>
                    <a:pt x="30656" y="8835"/>
                    <a:pt x="15363" y="0"/>
                    <a:pt x="0" y="0"/>
                  </a:cubicBezTo>
                </a:path>
              </a:pathLst>
            </a:cu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  <p:grpSp>
        <p:nvGrpSpPr>
          <p:cNvPr id="289" name="Google Shape;289;p32"/>
          <p:cNvGrpSpPr/>
          <p:nvPr/>
        </p:nvGrpSpPr>
        <p:grpSpPr>
          <a:xfrm>
            <a:off x="2648150" y="3977275"/>
            <a:ext cx="6419750" cy="696000"/>
            <a:chOff x="2648150" y="3977275"/>
            <a:chExt cx="6419750" cy="696000"/>
          </a:xfrm>
        </p:grpSpPr>
        <p:grpSp>
          <p:nvGrpSpPr>
            <p:cNvPr id="290" name="Google Shape;290;p32"/>
            <p:cNvGrpSpPr/>
            <p:nvPr/>
          </p:nvGrpSpPr>
          <p:grpSpPr>
            <a:xfrm>
              <a:off x="4231675" y="3977275"/>
              <a:ext cx="4836225" cy="696000"/>
              <a:chOff x="4231675" y="3977275"/>
              <a:chExt cx="4836225" cy="696000"/>
            </a:xfrm>
          </p:grpSpPr>
          <p:sp>
            <p:nvSpPr>
              <p:cNvPr id="291" name="Google Shape;291;p32"/>
              <p:cNvSpPr/>
              <p:nvPr/>
            </p:nvSpPr>
            <p:spPr>
              <a:xfrm>
                <a:off x="6276100" y="3977275"/>
                <a:ext cx="2791800" cy="69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accent5"/>
                    </a:solidFill>
                    <a:latin typeface="Inter"/>
                    <a:ea typeface="Inter"/>
                    <a:cs typeface="Inter"/>
                    <a:sym typeface="Inter"/>
                  </a:rPr>
                  <a:t>5: </a:t>
                </a:r>
                <a:r>
                  <a:rPr lang="en" sz="1800">
                    <a:solidFill>
                      <a:schemeClr val="accent5"/>
                    </a:solidFill>
                    <a:latin typeface="Inter"/>
                    <a:ea typeface="Inter"/>
                    <a:cs typeface="Inter"/>
                    <a:sym typeface="Inter"/>
                  </a:rPr>
                  <a:t>In array’s declared scope, # elements</a:t>
                </a:r>
                <a:endParaRPr sz="1800">
                  <a:solidFill>
                    <a:schemeClr val="accent5"/>
                  </a:solidFill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>
                <a:off x="4231675" y="4413523"/>
                <a:ext cx="2505158" cy="246050"/>
              </a:xfrm>
              <a:custGeom>
                <a:rect b="b" l="l" r="r" t="t"/>
                <a:pathLst>
                  <a:path extrusionOk="0" h="9842" w="78971">
                    <a:moveTo>
                      <a:pt x="78971" y="4988"/>
                    </a:moveTo>
                    <a:cubicBezTo>
                      <a:pt x="70817" y="4988"/>
                      <a:pt x="62990" y="8466"/>
                      <a:pt x="54864" y="9144"/>
                    </a:cubicBezTo>
                    <a:cubicBezTo>
                      <a:pt x="43404" y="10100"/>
                      <a:pt x="31831" y="10027"/>
                      <a:pt x="20366" y="9144"/>
                    </a:cubicBezTo>
                    <a:cubicBezTo>
                      <a:pt x="12946" y="8573"/>
                      <a:pt x="3331" y="6654"/>
                      <a:pt x="0" y="0"/>
                    </a:cubicBezTo>
                  </a:path>
                </a:pathLst>
              </a:custGeom>
              <a:noFill/>
              <a:ln cap="flat" cmpd="sng" w="28575">
                <a:solidFill>
                  <a:schemeClr val="accent5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sp>
          <p:nvSpPr>
            <p:cNvPr id="293" name="Google Shape;293;p32"/>
            <p:cNvSpPr/>
            <p:nvPr/>
          </p:nvSpPr>
          <p:spPr>
            <a:xfrm rot="5400000">
              <a:off x="4158650" y="2774050"/>
              <a:ext cx="147300" cy="3168300"/>
            </a:xfrm>
            <a:prstGeom prst="rightBrace">
              <a:avLst>
                <a:gd fmla="val 50000" name="adj1"/>
                <a:gd fmla="val 50000" name="adj2"/>
              </a:avLst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311700" y="745565"/>
            <a:ext cx="85206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sizeof()</a:t>
            </a:r>
            <a:r>
              <a:rPr lang="en"/>
              <a:t>: compile-time operator; gives size in bytes (of type or variable).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311700" y="745575"/>
            <a:ext cx="50292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Declared arrays are only allocated while the </a:t>
            </a:r>
            <a:r>
              <a:rPr b="1" lang="en">
                <a:solidFill>
                  <a:schemeClr val="dk2"/>
                </a:solidFill>
              </a:rPr>
              <a:t>scope is valid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Related to how C handles local variables. </a:t>
            </a:r>
            <a:endParaRPr/>
          </a:p>
        </p:txBody>
      </p:sp>
      <p:sp>
        <p:nvSpPr>
          <p:cNvPr id="300" name="Google Shape;300;p33"/>
          <p:cNvSpPr txBox="1"/>
          <p:nvPr>
            <p:ph type="title"/>
          </p:nvPr>
        </p:nvSpPr>
        <p:spPr>
          <a:xfrm>
            <a:off x="832050" y="101075"/>
            <a:ext cx="80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(3/3) Arrays are primitive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832050" y="2687100"/>
            <a:ext cx="378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7115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incorrect</a:t>
            </a:r>
            <a:endParaRPr b="1" sz="1600">
              <a:solidFill>
                <a:srgbClr val="E7115E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char *foo() {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char string[32]; ...;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return string;</a:t>
            </a:r>
            <a:b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600">
                <a:solidFill>
                  <a:srgbClr val="F2F2F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600">
              <a:solidFill>
                <a:srgbClr val="E7115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5595775" y="3641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More today!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344775" y="1378775"/>
            <a:ext cx="3784500" cy="291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Memory, Words, and Endianness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S61C Presentation (Recolored Berkeley 2024)">
  <a:themeElements>
    <a:clrScheme name="Simple Light">
      <a:dk1>
        <a:srgbClr val="F2F2F2"/>
      </a:dk1>
      <a:lt1>
        <a:srgbClr val="000000"/>
      </a:lt1>
      <a:dk2>
        <a:srgbClr val="FDB515"/>
      </a:dk2>
      <a:lt2>
        <a:srgbClr val="004AAE"/>
      </a:lt2>
      <a:accent1>
        <a:srgbClr val="9FD1FF"/>
      </a:accent1>
      <a:accent2>
        <a:srgbClr val="E7115E"/>
      </a:accent2>
      <a:accent3>
        <a:srgbClr val="B3E59A"/>
      </a:accent3>
      <a:accent4>
        <a:srgbClr val="FFCFE5"/>
      </a:accent4>
      <a:accent5>
        <a:srgbClr val="D9CEFF"/>
      </a:accent5>
      <a:accent6>
        <a:srgbClr val="808080"/>
      </a:accent6>
      <a:hlink>
        <a:srgbClr val="9FD1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