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Inter SemiBold"/>
      <p:regular r:id="rId47"/>
      <p:bold r:id="rId48"/>
      <p:italic r:id="rId49"/>
      <p:boldItalic r:id="rId50"/>
    </p:embeddedFont>
    <p:embeddedFont>
      <p:font typeface="Inter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IBM Plex Mono SemiBold"/>
      <p:regular r:id="rId59"/>
      <p:bold r:id="rId60"/>
      <p:italic r:id="rId61"/>
      <p:boldItalic r:id="rId62"/>
    </p:embeddedFont>
    <p:embeddedFont>
      <p:font typeface="Inter Medium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043478-87EE-456F-A255-93E99177E94A}">
  <a:tblStyle styleId="{10043478-87EE-456F-A255-93E99177E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nterSemiBold-bold.fntdata"/><Relationship Id="rId47" Type="http://schemas.openxmlformats.org/officeDocument/2006/relationships/font" Target="fonts/InterSemiBold-regular.fntdata"/><Relationship Id="rId49" Type="http://schemas.openxmlformats.org/officeDocument/2006/relationships/font" Target="fonts/Inter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MonoSemiBold-boldItalic.fntdata"/><Relationship Id="rId61" Type="http://schemas.openxmlformats.org/officeDocument/2006/relationships/font" Target="fonts/IBMPlexMonoSemiBold-italic.fntdata"/><Relationship Id="rId20" Type="http://schemas.openxmlformats.org/officeDocument/2006/relationships/slide" Target="slides/slide14.xml"/><Relationship Id="rId64" Type="http://schemas.openxmlformats.org/officeDocument/2006/relationships/font" Target="fonts/InterMedium-bold.fntdata"/><Relationship Id="rId63" Type="http://schemas.openxmlformats.org/officeDocument/2006/relationships/font" Target="fonts/InterMedium-regular.fntdata"/><Relationship Id="rId22" Type="http://schemas.openxmlformats.org/officeDocument/2006/relationships/slide" Target="slides/slide16.xml"/><Relationship Id="rId66" Type="http://schemas.openxmlformats.org/officeDocument/2006/relationships/font" Target="fonts/InterMedium-boldItalic.fntdata"/><Relationship Id="rId21" Type="http://schemas.openxmlformats.org/officeDocument/2006/relationships/slide" Target="slides/slide15.xml"/><Relationship Id="rId65" Type="http://schemas.openxmlformats.org/officeDocument/2006/relationships/font" Target="fonts/InterMedium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BMPlexMono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nter-regular.fntdata"/><Relationship Id="rId50" Type="http://schemas.openxmlformats.org/officeDocument/2006/relationships/font" Target="fonts/InterSemiBold-boldItalic.fntdata"/><Relationship Id="rId53" Type="http://schemas.openxmlformats.org/officeDocument/2006/relationships/font" Target="fonts/Inter-italic.fntdata"/><Relationship Id="rId52" Type="http://schemas.openxmlformats.org/officeDocument/2006/relationships/font" Target="fonts/Inter-bold.fntdata"/><Relationship Id="rId11" Type="http://schemas.openxmlformats.org/officeDocument/2006/relationships/slide" Target="slides/slide5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54" Type="http://schemas.openxmlformats.org/officeDocument/2006/relationships/font" Target="fonts/Inter-boldItalic.fntdata"/><Relationship Id="rId13" Type="http://schemas.openxmlformats.org/officeDocument/2006/relationships/slide" Target="slides/slide7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59" Type="http://schemas.openxmlformats.org/officeDocument/2006/relationships/font" Target="fonts/IBMPlexMono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fbdcf20a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fbdcf20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fbdcf20a8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fbdcf20a8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fbdcf20a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fbdcf20a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fbdcf20a8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fbdcf20a8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fbdcf20a8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fbdcf20a8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fbdcf20a8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fbdcf20a8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fbdcf20a8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fbdcf20a8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06e0d1a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06e0d1a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06e0d1a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06e0d1a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06e0d1a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06e0d1a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fbdcf20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fbdcf20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06e0d1a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06e0d1a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06e0d1a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06e0d1a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06e0d1a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06e0d1a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94abf7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94abf7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06e0d1a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06e0d1a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06e0d1a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06e0d1a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06e0d1a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06e0d1a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06e0d1a6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06e0d1a6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06e0d1a6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06e0d1a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06e0d1a6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06e0d1a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fbdcf20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fbdcf20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06e0d1a6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06e0d1a6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06e0d1a6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06e0d1a6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06e0d1a6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306e0d1a6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06e0d1a6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06e0d1a6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06e0d1a6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06e0d1a6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06e0d1a6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306e0d1a6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306e0d1a65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306e0d1a65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06e0d1a6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06e0d1a6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306e0d1a6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306e0d1a6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3394abf7b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3394abf7b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4fa348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04fa348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3394abf7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3394abf7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0817d2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0817d2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fbdcf20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fbdcf20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fbdcf20a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fbdcf20a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bdcf20a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fbdcf20a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fbdcf20a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fbdcf20a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8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Register Zero, Pseudoinstructions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Main Memory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Transfer Instructions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Byte-level Data Transfer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Short Example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Long Example: Stack Pointer, Register Names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09-RISC-V Data Transfer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AsNY-ku5tx0z-8EN00rgivvlwN6aP7dg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dstem.org/us/courses/73598/discussion/6147512?comment=1425523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hyperlink" Target="https://cs61c.org/sp25/pdfs/resources/reference-card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61c.org/sp25/pdfs/resources/reference-card.pdf" TargetMode="External"/><Relationship Id="rId4" Type="http://schemas.openxmlformats.org/officeDocument/2006/relationships/hyperlink" Target="https://venus.cs61c.org/" TargetMode="External"/><Relationship Id="rId5" Type="http://schemas.openxmlformats.org/officeDocument/2006/relationships/hyperlink" Target="https://lf-riscv.atlassian.net/wiki/spaces/HOME/pages/16154769/RISC-V+Technical+Specifications" TargetMode="External"/><Relationship Id="rId6" Type="http://schemas.openxmlformats.org/officeDocument/2006/relationships/hyperlink" Target="https://inst.eecs.berkeley.edu/~cs61c/fa17/img/riscvcard.pdf" TargetMode="External"/><Relationship Id="rId7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ctrTitle"/>
          </p:nvPr>
        </p:nvSpPr>
        <p:spPr>
          <a:xfrm>
            <a:off x="747750" y="2448550"/>
            <a:ext cx="76485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Data Transfer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6593175" y="3864850"/>
            <a:ext cx="1877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Slides: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PDF</a:t>
            </a:r>
            <a:endParaRPr sz="15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Instructions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745575"/>
            <a:ext cx="41268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has instructions for moving data between memory and registers.</a:t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</a:rPr>
              <a:t>Load from</a:t>
            </a:r>
            <a:r>
              <a:rPr lang="en"/>
              <a:t> Memory, </a:t>
            </a:r>
            <a:r>
              <a:rPr lang="en" u="sng">
                <a:solidFill>
                  <a:schemeClr val="accent2"/>
                </a:solidFill>
              </a:rPr>
              <a:t>Store to</a:t>
            </a:r>
            <a:r>
              <a:rPr lang="en"/>
              <a:t> Memory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710" y="821750"/>
            <a:ext cx="4510141" cy="246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0"/>
          <p:cNvGraphicFramePr/>
          <p:nvPr/>
        </p:nvGraphicFramePr>
        <p:xfrm>
          <a:off x="4974600" y="343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0"/>
          <p:cNvSpPr txBox="1"/>
          <p:nvPr/>
        </p:nvSpPr>
        <p:spPr>
          <a:xfrm>
            <a:off x="6796250" y="4402850"/>
            <a:ext cx="1362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memory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3613725" y="3651525"/>
            <a:ext cx="1979700" cy="1306075"/>
            <a:chOff x="3613725" y="3651525"/>
            <a:chExt cx="1979700" cy="1306075"/>
          </a:xfrm>
        </p:grpSpPr>
        <p:sp>
          <p:nvSpPr>
            <p:cNvPr id="179" name="Google Shape;179;p20"/>
            <p:cNvSpPr/>
            <p:nvPr/>
          </p:nvSpPr>
          <p:spPr>
            <a:xfrm>
              <a:off x="3613725" y="3651525"/>
              <a:ext cx="1979700" cy="673500"/>
            </a:xfrm>
            <a:prstGeom prst="leftArrow">
              <a:avLst>
                <a:gd fmla="val 53036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Inter"/>
                  <a:ea typeface="Inter"/>
                  <a:cs typeface="Inter"/>
                  <a:sym typeface="Inter"/>
                </a:rPr>
                <a:t>load from</a:t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613725" y="4284100"/>
              <a:ext cx="1979700" cy="673500"/>
            </a:xfrm>
            <a:prstGeom prst="rightArrow">
              <a:avLst>
                <a:gd fmla="val 51819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Inter"/>
                  <a:ea typeface="Inter"/>
                  <a:cs typeface="Inter"/>
                  <a:sym typeface="Inter"/>
                </a:rPr>
                <a:t>store to</a:t>
              </a:r>
              <a:endParaRPr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1700" y="1671315"/>
            <a:ext cx="41268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perform operations on data, first </a:t>
            </a:r>
            <a:r>
              <a:rPr b="1" lang="en">
                <a:solidFill>
                  <a:schemeClr val="accent5"/>
                </a:solidFill>
              </a:rPr>
              <a:t>load</a:t>
            </a:r>
            <a:r>
              <a:rPr lang="en"/>
              <a:t> data </a:t>
            </a:r>
            <a:r>
              <a:rPr b="1" lang="en">
                <a:solidFill>
                  <a:schemeClr val="accent5"/>
                </a:solidFill>
              </a:rPr>
              <a:t>from</a:t>
            </a:r>
            <a:r>
              <a:rPr lang="en"/>
              <a:t> memory into registers.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out of register space, </a:t>
            </a:r>
            <a:r>
              <a:rPr b="1" lang="en">
                <a:solidFill>
                  <a:schemeClr val="accent2"/>
                </a:solidFill>
              </a:rPr>
              <a:t>store</a:t>
            </a:r>
            <a:r>
              <a:rPr lang="en"/>
              <a:t> data </a:t>
            </a:r>
            <a:r>
              <a:rPr b="1" lang="en">
                <a:solidFill>
                  <a:schemeClr val="accent2"/>
                </a:solidFill>
              </a:rPr>
              <a:t>to</a:t>
            </a:r>
            <a:r>
              <a:rPr lang="en"/>
              <a:t> memory.</a:t>
            </a:r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49475" y="4043175"/>
            <a:ext cx="3222000" cy="767975"/>
            <a:chOff x="49475" y="4043175"/>
            <a:chExt cx="3222000" cy="767975"/>
          </a:xfrm>
        </p:grpSpPr>
        <p:sp>
          <p:nvSpPr>
            <p:cNvPr id="183" name="Google Shape;183;p20"/>
            <p:cNvSpPr txBox="1"/>
            <p:nvPr/>
          </p:nvSpPr>
          <p:spPr>
            <a:xfrm>
              <a:off x="49475" y="4043175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x4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319400" y="4402850"/>
              <a:ext cx="13623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register</a:t>
              </a:r>
              <a:endPara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37875" y="4065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11700" y="745575"/>
            <a:ext cx="46863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Load word syntax: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rd imm(rs1)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</a:rPr>
              <a:t>Load from</a:t>
            </a:r>
            <a:r>
              <a:rPr lang="en"/>
              <a:t> Memory: Load word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6852750" y="0"/>
            <a:ext cx="1979700" cy="673500"/>
          </a:xfrm>
          <a:prstGeom prst="leftArrow">
            <a:avLst>
              <a:gd fmla="val 53036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load from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2518583"/>
            <a:ext cx="83550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Terminology: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Base register</a:t>
            </a:r>
            <a:r>
              <a:rPr lang="en"/>
              <a:t>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rs1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Offset</a:t>
            </a:r>
            <a:r>
              <a:rPr lang="en"/>
              <a:t>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/>
              <a:t> is a constant that must be known at assembly time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313454" y="1354471"/>
            <a:ext cx="720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M[R[rs1] + imm]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Compute address: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Load 4 bytes from address into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3793575"/>
            <a:ext cx="40314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x10 12(x5)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Word: Example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745575"/>
            <a:ext cx="83550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Load word syntax: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		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rd imm(rs1)</a:t>
            </a:r>
            <a:b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M[R[rs1] + imm]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Means: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Compute address: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Load 4 bytes from address into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Terminology: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b="1" lang="en">
                <a:solidFill>
                  <a:schemeClr val="accent6"/>
                </a:solidFill>
              </a:rPr>
              <a:t>Base register</a:t>
            </a:r>
            <a:r>
              <a:rPr lang="en">
                <a:solidFill>
                  <a:schemeClr val="accent6"/>
                </a:solidFill>
              </a:rPr>
              <a:t>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rs1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b="1" lang="en">
                <a:solidFill>
                  <a:schemeClr val="accent6"/>
                </a:solidFill>
              </a:rPr>
              <a:t>Offset</a:t>
            </a:r>
            <a:r>
              <a:rPr lang="en">
                <a:solidFill>
                  <a:schemeClr val="accent6"/>
                </a:solidFill>
              </a:rPr>
              <a:t>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>
                <a:solidFill>
                  <a:schemeClr val="accent6"/>
                </a:solidFill>
              </a:rPr>
              <a:t> is a constant that must be known at assembly time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6852750" y="0"/>
            <a:ext cx="1979700" cy="673500"/>
          </a:xfrm>
          <a:prstGeom prst="leftArrow">
            <a:avLst>
              <a:gd fmla="val 53036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load from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03" name="Google Shape;203;p22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2"/>
          <p:cNvSpPr txBox="1"/>
          <p:nvPr/>
        </p:nvSpPr>
        <p:spPr>
          <a:xfrm>
            <a:off x="3628500" y="39704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628500" y="43514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006600" y="3935075"/>
            <a:ext cx="1979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 address: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0x100 + 12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= 0x10C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4419275" y="39894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419275" y="43820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8315925" y="2490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2"/>
          <p:cNvGraphicFramePr/>
          <p:nvPr/>
        </p:nvGraphicFramePr>
        <p:xfrm>
          <a:off x="7706325" y="2490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22"/>
          <p:cNvGraphicFramePr/>
          <p:nvPr/>
        </p:nvGraphicFramePr>
        <p:xfrm>
          <a:off x="7096725" y="2490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p22"/>
          <p:cNvGraphicFramePr/>
          <p:nvPr/>
        </p:nvGraphicFramePr>
        <p:xfrm>
          <a:off x="6458490" y="2490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2"/>
          <p:cNvSpPr/>
          <p:nvPr/>
        </p:nvSpPr>
        <p:spPr>
          <a:xfrm>
            <a:off x="4419275" y="4376290"/>
            <a:ext cx="2433600" cy="3291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0x00564253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11700" y="745575"/>
            <a:ext cx="83550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Store word syntax: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 rs2 imm(rs1)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311700" y="1348975"/>
            <a:ext cx="8355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M[R[rs1] + imm] = R[rs2]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Means: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Compute address: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4 bytes of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R[rs2]</a:t>
            </a:r>
            <a:r>
              <a:rPr lang="en"/>
              <a:t> to address</a:t>
            </a:r>
            <a:endParaRPr/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Store to</a:t>
            </a:r>
            <a:r>
              <a:rPr lang="en"/>
              <a:t> Memory: Store word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6852750" y="0"/>
            <a:ext cx="1979700" cy="673500"/>
          </a:xfrm>
          <a:prstGeom prst="rightArrow">
            <a:avLst>
              <a:gd fmla="val 51819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store to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11700" y="2508309"/>
            <a:ext cx="835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Terminology: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Base register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Offset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is a constant that must be known at assembly time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Word alignment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must be multiples of 4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word: Example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1700" y="745575"/>
            <a:ext cx="83550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Store word syntax: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		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rs2 imm(rs1)</a:t>
            </a:r>
            <a:b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M[R[rs1] + imm] = R[rs2]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Means: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Compute address: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Store 4 bytes of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R[rs2]</a:t>
            </a:r>
            <a:r>
              <a:rPr lang="en">
                <a:solidFill>
                  <a:schemeClr val="accent6"/>
                </a:solidFill>
              </a:rPr>
              <a:t> to address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Terminology: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b="1" lang="en">
                <a:solidFill>
                  <a:schemeClr val="accent6"/>
                </a:solidFill>
              </a:rPr>
              <a:t>Base register</a:t>
            </a:r>
            <a:r>
              <a:rPr lang="en">
                <a:solidFill>
                  <a:schemeClr val="accent6"/>
                </a:solidFill>
              </a:rPr>
              <a:t>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rs1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b="1" lang="en">
                <a:solidFill>
                  <a:schemeClr val="accent6"/>
                </a:solidFill>
              </a:rPr>
              <a:t>Offset</a:t>
            </a:r>
            <a:r>
              <a:rPr lang="en">
                <a:solidFill>
                  <a:schemeClr val="accent6"/>
                </a:solidFill>
              </a:rPr>
              <a:t>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</a:t>
            </a:r>
            <a:r>
              <a:rPr lang="en">
                <a:solidFill>
                  <a:schemeClr val="accent6"/>
                </a:solidFill>
              </a:rPr>
              <a:t> is a constant that must be known at assembly time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b="1" lang="en">
                <a:solidFill>
                  <a:schemeClr val="accent6"/>
                </a:solidFill>
              </a:rPr>
              <a:t>Word alignment</a:t>
            </a:r>
            <a:r>
              <a:rPr lang="en">
                <a:solidFill>
                  <a:schemeClr val="accent6"/>
                </a:solidFill>
              </a:rPr>
              <a:t>: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R[rs1]+imm</a:t>
            </a:r>
            <a:r>
              <a:rPr lang="en">
                <a:solidFill>
                  <a:schemeClr val="accent6"/>
                </a:solidFill>
              </a:rPr>
              <a:t> must be multiples of 4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229" name="Google Shape;229;p24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24"/>
          <p:cNvSpPr/>
          <p:nvPr/>
        </p:nvSpPr>
        <p:spPr>
          <a:xfrm>
            <a:off x="6852750" y="0"/>
            <a:ext cx="1979700" cy="673500"/>
          </a:xfrm>
          <a:prstGeom prst="rightArrow">
            <a:avLst>
              <a:gd fmla="val 51819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store to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3793575"/>
            <a:ext cx="40314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 x10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628500" y="39704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628500" y="43514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7006600" y="3935075"/>
            <a:ext cx="1979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 address: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0x100 + 0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= 0x100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419275" y="39894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4419275" y="437629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0x12345678</a:t>
            </a:r>
            <a:endParaRPr b="1" sz="16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37" name="Google Shape;237;p24"/>
          <p:cNvGraphicFramePr/>
          <p:nvPr/>
        </p:nvGraphicFramePr>
        <p:xfrm>
          <a:off x="83159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24"/>
          <p:cNvGraphicFramePr/>
          <p:nvPr/>
        </p:nvGraphicFramePr>
        <p:xfrm>
          <a:off x="77063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24"/>
          <p:cNvGraphicFramePr/>
          <p:nvPr/>
        </p:nvGraphicFramePr>
        <p:xfrm>
          <a:off x="7085209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24"/>
          <p:cNvGraphicFramePr/>
          <p:nvPr/>
        </p:nvGraphicFramePr>
        <p:xfrm>
          <a:off x="6458490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Byte-level Data Transfer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745575"/>
            <a:ext cx="58542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addition to word data transfers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</a:t>
            </a:r>
            <a:r>
              <a:rPr lang="en"/>
              <a:t>), RISC-V supports </a:t>
            </a:r>
            <a:r>
              <a:rPr b="1" lang="en">
                <a:solidFill>
                  <a:schemeClr val="dk2"/>
                </a:solidFill>
              </a:rPr>
              <a:t>bytewise</a:t>
            </a:r>
            <a:r>
              <a:rPr lang="en"/>
              <a:t> data transfers: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 rd imm(rs1)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rs2 imm(rs1)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registers are word-sized (4 bytes), how do we load/store only 1 byte?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Defined by RISC-V spec!</a:t>
            </a:r>
            <a:endParaRPr/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and Storing Bytes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Byte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745570"/>
            <a:ext cx="59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sb</a:t>
            </a:r>
            <a:r>
              <a:rPr lang="en"/>
              <a:t>, we store the </a:t>
            </a:r>
            <a:r>
              <a:rPr b="1" lang="en">
                <a:solidFill>
                  <a:schemeClr val="dk2"/>
                </a:solidFill>
              </a:rPr>
              <a:t>least significant byte</a:t>
            </a:r>
            <a:r>
              <a:rPr lang="en"/>
              <a:t>.</a:t>
            </a:r>
            <a:endParaRPr/>
          </a:p>
        </p:txBody>
      </p:sp>
      <p:graphicFrame>
        <p:nvGraphicFramePr>
          <p:cNvPr id="258" name="Google Shape;258;p27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11700" y="1050375"/>
            <a:ext cx="40314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x10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580500" y="19130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80500" y="22940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1371275" y="19320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1371275" y="231889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</a:t>
            </a:r>
            <a:r>
              <a:rPr b="1" lang="en" sz="1600" u="sng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</a:t>
            </a:r>
            <a:endParaRPr b="1" sz="1600" u="sng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83159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0xEF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7"/>
          <p:cNvSpPr txBox="1"/>
          <p:nvPr/>
        </p:nvSpPr>
        <p:spPr>
          <a:xfrm>
            <a:off x="3889450" y="1823400"/>
            <a:ext cx="18777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Address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0x100 stores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byte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0xEF.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6852750" y="0"/>
            <a:ext cx="1979700" cy="673500"/>
          </a:xfrm>
          <a:prstGeom prst="rightArrow">
            <a:avLst>
              <a:gd fmla="val 51819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store to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Byte…?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311700" y="745570"/>
            <a:ext cx="596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/>
              <a:t>, we load one byte into a register.</a:t>
            </a:r>
            <a:endParaRPr/>
          </a:p>
        </p:txBody>
      </p:sp>
      <p:graphicFrame>
        <p:nvGraphicFramePr>
          <p:cNvPr id="273" name="Google Shape;273;p28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28"/>
          <p:cNvSpPr txBox="1"/>
          <p:nvPr/>
        </p:nvSpPr>
        <p:spPr>
          <a:xfrm>
            <a:off x="580500" y="19130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580500" y="22940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1371275" y="19320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1371275" y="231889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r>
              <a:rPr b="1"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6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r>
              <a:rPr b="1"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6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r>
              <a:rPr b="1"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EF</a:t>
            </a:r>
            <a:endParaRPr b="1"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78" name="Google Shape;278;p28"/>
          <p:cNvGraphicFramePr/>
          <p:nvPr/>
        </p:nvGraphicFramePr>
        <p:xfrm>
          <a:off x="83159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0xEF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11565" y="1054986"/>
            <a:ext cx="40314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x10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6852750" y="0"/>
            <a:ext cx="1979700" cy="673500"/>
          </a:xfrm>
          <a:prstGeom prst="leftArrow">
            <a:avLst>
              <a:gd fmla="val 53036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load from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11575" y="3541800"/>
            <a:ext cx="4031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We must extend an 8-bit integer into a 32-bit integer. How?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3627075" y="4204800"/>
            <a:ext cx="4426800" cy="6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Load byte operation depends on your integer representation: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signed or unsigned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3813250" y="1747200"/>
            <a:ext cx="2041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Load byte 0xEF at a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ddress 0x100 into register.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RV32I So Far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380725" y="708675"/>
            <a:ext cx="4000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rd rs1 rs2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691492" y="708675"/>
            <a:ext cx="4000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opname rd rs1 imm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>
            <a:off x="4495800" y="856675"/>
            <a:ext cx="0" cy="2007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3107774"/>
            <a:ext cx="8520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RV32I</a:t>
            </a:r>
            <a:r>
              <a:rPr lang="en"/>
              <a:t>: RISC-V ISA variant: 32-bit, integer instructions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Verilog syntax: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R[rs1]</a:t>
            </a:r>
            <a:r>
              <a:rPr lang="en"/>
              <a:t>: data in register rs1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Registers: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x0</a:t>
            </a:r>
            <a:r>
              <a:rPr lang="en"/>
              <a:t>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x31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Code Pro"/>
              <a:buChar char="●"/>
            </a:pPr>
            <a:r>
              <a:rPr lang="en"/>
              <a:t>Immediates: constant values embedded into instruction </a:t>
            </a:r>
            <a:r>
              <a:rPr lang="en" sz="1600">
                <a:solidFill>
                  <a:schemeClr val="accent1"/>
                </a:solidFill>
              </a:rPr>
              <a:t>(more later)</a:t>
            </a:r>
            <a:endParaRPr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389150" y="1188425"/>
            <a:ext cx="41067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rd rs1 rs2</a:t>
            </a:r>
            <a:b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R[rs1] + R[rs2]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ub rd rs1 rs2</a:t>
            </a:r>
            <a:b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R[rs1] + R[rs2]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4691500" y="1188425"/>
            <a:ext cx="41067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rd rs1 imm</a:t>
            </a:r>
            <a:b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R[rd] = R[rs1] + imm</a:t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Byte: Sign- and Zero-extending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311700" y="745573"/>
            <a:ext cx="8520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Load byte depends on integer representation: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 rd imm(rs1)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sign-extend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lbu rd imm(rs1)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zero-extend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4915500" y="3081025"/>
            <a:ext cx="3959400" cy="6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Sign extension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: filling top bits with the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most significant bit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of a number.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1812375"/>
            <a:ext cx="46038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/>
              <a:t>: </a:t>
            </a:r>
            <a:r>
              <a:rPr lang="en"/>
              <a:t>For signed numbers, </a:t>
            </a:r>
            <a:r>
              <a:rPr b="1" lang="en">
                <a:solidFill>
                  <a:schemeClr val="dk2"/>
                </a:solidFill>
              </a:rPr>
              <a:t>sign</a:t>
            </a:r>
            <a:r>
              <a:rPr b="1" lang="en">
                <a:solidFill>
                  <a:schemeClr val="dk2"/>
                </a:solidFill>
              </a:rPr>
              <a:t>-extend</a:t>
            </a:r>
            <a:r>
              <a:rPr lang="en"/>
              <a:t> by filling top bits of register with the most significant bit (leftmost bit).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92" name="Google Shape;292;p29"/>
          <p:cNvGrpSpPr/>
          <p:nvPr/>
        </p:nvGrpSpPr>
        <p:grpSpPr>
          <a:xfrm>
            <a:off x="4810625" y="2004025"/>
            <a:ext cx="4021800" cy="897900"/>
            <a:chOff x="4810625" y="3070825"/>
            <a:chExt cx="4021800" cy="897900"/>
          </a:xfrm>
        </p:grpSpPr>
        <p:sp>
          <p:nvSpPr>
            <p:cNvPr id="293" name="Google Shape;293;p29"/>
            <p:cNvSpPr txBox="1"/>
            <p:nvPr/>
          </p:nvSpPr>
          <p:spPr>
            <a:xfrm>
              <a:off x="4810625" y="3070825"/>
              <a:ext cx="40218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  0x</a:t>
              </a:r>
              <a:r>
                <a:rPr b="1" lang="en" sz="1800" u="sng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EF</a:t>
              </a:r>
              <a:r>
                <a:rPr lang="en" sz="1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= –17 (base10)</a:t>
              </a:r>
              <a:endPara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</a:t>
              </a:r>
              <a:r>
                <a:rPr lang="en" sz="18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1…1</a:t>
              </a:r>
              <a:r>
                <a:rPr b="1" lang="en" sz="1800" u="sng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11011111</a:t>
              </a:r>
              <a:endParaRPr b="1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0x</a:t>
              </a:r>
              <a:r>
                <a:rPr lang="en" sz="18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FFFFFF</a:t>
              </a:r>
              <a:r>
                <a:rPr b="1" lang="en" sz="1800" u="sng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EF</a:t>
              </a:r>
              <a:endParaRPr b="1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564675" y="3292975"/>
              <a:ext cx="200400" cy="162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311700" y="3717375"/>
            <a:ext cx="46038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lbu</a:t>
            </a:r>
            <a:r>
              <a:rPr lang="en"/>
              <a:t>: For unsigned numbers, </a:t>
            </a:r>
            <a:r>
              <a:rPr b="1" lang="en">
                <a:solidFill>
                  <a:schemeClr val="dk2"/>
                </a:solidFill>
              </a:rPr>
              <a:t>zero-extend</a:t>
            </a:r>
            <a:r>
              <a:rPr lang="en"/>
              <a:t> by filling top bits of register with 0s.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810625" y="3832825"/>
            <a:ext cx="4021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0x</a:t>
            </a:r>
            <a:r>
              <a:rPr b="1"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239 (base10)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0…0</a:t>
            </a:r>
            <a:r>
              <a:rPr b="1"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11011111</a:t>
            </a:r>
            <a:endParaRPr b="1" sz="1800" u="sng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0x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r>
              <a:rPr b="1" lang="en" sz="18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</a:t>
            </a:r>
            <a:endParaRPr b="1" sz="1800" u="sng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745575"/>
            <a:ext cx="51597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x11 0x93F5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x11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x1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1(x5)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08" name="Google Shape;308;p31"/>
          <p:cNvGraphicFramePr/>
          <p:nvPr/>
        </p:nvGraphicFramePr>
        <p:xfrm>
          <a:off x="32140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31"/>
          <p:cNvSpPr txBox="1"/>
          <p:nvPr/>
        </p:nvSpPr>
        <p:spPr>
          <a:xfrm>
            <a:off x="311688" y="1948025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311688" y="2329025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1102463" y="1967025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1102463" y="2348025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0xABCD EFAB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311688" y="2710025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102463" y="2729025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0xCDEF ABCD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804513" y="3075600"/>
            <a:ext cx="251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 Solution (</a:t>
            </a:r>
            <a:r>
              <a:rPr lang="en"/>
              <a:t>1/3</a:t>
            </a:r>
            <a:r>
              <a:rPr lang="en"/>
              <a:t>)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745575"/>
            <a:ext cx="5911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x11 0x93F5 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x11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x12 1(x5)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30" name="Google Shape;330;p33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33"/>
          <p:cNvSpPr txBox="1"/>
          <p:nvPr/>
        </p:nvSpPr>
        <p:spPr>
          <a:xfrm>
            <a:off x="2247138" y="1995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2247138" y="2376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3037913" y="2014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3037913" y="2395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93F5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2247138" y="2757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3037913" y="2776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0xCDEF ABCD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5471513" y="4675800"/>
            <a:ext cx="251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124075" y="830570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219525" y="3913400"/>
            <a:ext cx="38658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pseudoinstruction is actually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x11 x0 0x93F5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 Solution (2/3)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311700" y="745575"/>
            <a:ext cx="5911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x11 0x93F5 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x11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x12 1(x5)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46" name="Google Shape;346;p34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34"/>
          <p:cNvSpPr txBox="1"/>
          <p:nvPr/>
        </p:nvSpPr>
        <p:spPr>
          <a:xfrm>
            <a:off x="2247138" y="1995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2247138" y="2376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3037913" y="2014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3037913" y="2395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93F5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2247138" y="2757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3037913" y="2776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0xCDEF ABCD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5471513" y="4675800"/>
            <a:ext cx="251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24075" y="1154460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219525" y="3913400"/>
            <a:ext cx="4680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Address: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 + 0 = 0x100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RV32I is little endian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6852750" y="0"/>
            <a:ext cx="1979700" cy="673500"/>
          </a:xfrm>
          <a:prstGeom prst="rightArrow">
            <a:avLst>
              <a:gd fmla="val 51819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store to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57" name="Google Shape;357;p34"/>
          <p:cNvGraphicFramePr/>
          <p:nvPr/>
        </p:nvGraphicFramePr>
        <p:xfrm>
          <a:off x="83159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0xF5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34"/>
          <p:cNvGraphicFramePr/>
          <p:nvPr/>
        </p:nvGraphicFramePr>
        <p:xfrm>
          <a:off x="7706325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0x93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p34"/>
          <p:cNvGraphicFramePr/>
          <p:nvPr/>
        </p:nvGraphicFramePr>
        <p:xfrm>
          <a:off x="7085682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34"/>
          <p:cNvGraphicFramePr/>
          <p:nvPr/>
        </p:nvGraphicFramePr>
        <p:xfrm>
          <a:off x="6458490" y="1423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/>
        </p:nvSpPr>
        <p:spPr>
          <a:xfrm>
            <a:off x="219525" y="3608600"/>
            <a:ext cx="832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Address: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 + 1 = 0x101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r>
              <a:rPr lang="en"/>
              <a:t>? Solution (3/3)</a:t>
            </a:r>
            <a:endParaRPr/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311700" y="745575"/>
            <a:ext cx="5911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x11 0x93F5 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x11 0(x5)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x12 1(x5)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68" name="Google Shape;368;p35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0x93</a:t>
                      </a:r>
                      <a:endParaRPr b="1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0xF5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0x49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0x42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0x53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35"/>
          <p:cNvSpPr txBox="1"/>
          <p:nvPr/>
        </p:nvSpPr>
        <p:spPr>
          <a:xfrm>
            <a:off x="2247138" y="1995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2247138" y="2376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3037913" y="2014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0100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3037913" y="2395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93F5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2247138" y="27577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x12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3037913" y="27767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0xCDEF ABCD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5471513" y="4675800"/>
            <a:ext cx="2510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124075" y="1459260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6852750" y="0"/>
            <a:ext cx="1979700" cy="673500"/>
          </a:xfrm>
          <a:prstGeom prst="leftArrow">
            <a:avLst>
              <a:gd fmla="val 53036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load from memory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3037913" y="2776750"/>
            <a:ext cx="2433600" cy="3291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0xFFFF FF93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9" name="Google Shape;379;p35"/>
          <p:cNvGrpSpPr/>
          <p:nvPr/>
        </p:nvGrpSpPr>
        <p:grpSpPr>
          <a:xfrm>
            <a:off x="219525" y="3884914"/>
            <a:ext cx="8326200" cy="840000"/>
            <a:chOff x="219525" y="3884914"/>
            <a:chExt cx="8326200" cy="840000"/>
          </a:xfrm>
        </p:grpSpPr>
        <p:sp>
          <p:nvSpPr>
            <p:cNvPr id="380" name="Google Shape;380;p35"/>
            <p:cNvSpPr/>
            <p:nvPr/>
          </p:nvSpPr>
          <p:spPr>
            <a:xfrm flipH="1" rot="10800000">
              <a:off x="2440475" y="4554904"/>
              <a:ext cx="200400" cy="162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 flipH="1" rot="10800000">
              <a:off x="4912346" y="4554904"/>
              <a:ext cx="200400" cy="162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82" name="Google Shape;382;p35"/>
            <p:cNvSpPr txBox="1"/>
            <p:nvPr/>
          </p:nvSpPr>
          <p:spPr>
            <a:xfrm>
              <a:off x="219525" y="3884914"/>
              <a:ext cx="83262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Inter"/>
                <a:buChar char="●"/>
              </a:pP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Sign-extend: Top bit of 0x93 is 1, so fill top 24 bits with 1s</a:t>
              </a:r>
              <a:endPara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3429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Source Code Pro"/>
                <a:buChar char="○"/>
              </a:pP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0x93 = 0b</a:t>
              </a:r>
              <a:r>
                <a:rPr lang="en" sz="1800" u="sng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001 0011 → 0b</a:t>
              </a:r>
              <a:r>
                <a:rPr lang="en" sz="18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1…1</a:t>
              </a: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800" u="sng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001 0011 → 0xFFFF FF93</a:t>
              </a:r>
              <a:endParaRPr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Example: Stack Pointer, Register Names</a:t>
            </a:r>
            <a:endParaRPr/>
          </a:p>
        </p:txBody>
      </p:sp>
      <p:sp>
        <p:nvSpPr>
          <p:cNvPr id="388" name="Google Shape;388;p36"/>
          <p:cNvSpPr txBox="1"/>
          <p:nvPr/>
        </p:nvSpPr>
        <p:spPr>
          <a:xfrm>
            <a:off x="3152175" y="163050"/>
            <a:ext cx="5837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For a written 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walkthrough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, check Ed (</a:t>
            </a:r>
            <a:r>
              <a:rPr b="1"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#173bf</a:t>
            </a: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 code to RISC-V</a:t>
            </a:r>
            <a:endParaRPr/>
          </a:p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745575"/>
            <a:ext cx="65511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we have too many words to fit into registers, we must use memory.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translate a C program with the following restrictions: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Modify ONLY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x5</a:t>
            </a:r>
            <a:r>
              <a:rPr lang="en">
                <a:solidFill>
                  <a:schemeClr val="accent1"/>
                </a:solidFill>
              </a:rPr>
              <a:t>,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x6</a:t>
            </a:r>
            <a:r>
              <a:rPr lang="en">
                <a:solidFill>
                  <a:schemeClr val="accent1"/>
                </a:solidFill>
              </a:rPr>
              <a:t>, and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Register names: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>
                <a:solidFill>
                  <a:schemeClr val="accent1"/>
                </a:solidFill>
              </a:rPr>
              <a:t>,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r>
              <a:rPr lang="en">
                <a:solidFill>
                  <a:schemeClr val="accent1"/>
                </a:solidFill>
              </a:rPr>
              <a:t>,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t2</a:t>
            </a:r>
            <a:r>
              <a:rPr lang="en"/>
              <a:t>, respectively, i.e.,</a:t>
            </a:r>
            <a:r>
              <a:rPr b="1" lang="en">
                <a:solidFill>
                  <a:schemeClr val="accent1"/>
                </a:solidFill>
              </a:rPr>
              <a:t> temporary registers</a:t>
            </a:r>
            <a:r>
              <a:rPr lang="en"/>
              <a:t> 0-2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Assume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r>
              <a:rPr lang="en"/>
              <a:t> points to the start of a block of memory on the stack that we can use however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Register name: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/>
              <a:t>, for </a:t>
            </a:r>
            <a:r>
              <a:rPr b="1" lang="en">
                <a:solidFill>
                  <a:schemeClr val="dk2"/>
                </a:solidFill>
              </a:rPr>
              <a:t>stack pointer</a:t>
            </a:r>
            <a:endParaRPr>
              <a:solidFill>
                <a:schemeClr val="dk2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(yes, THAT stack pointer!)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16142" l="0" r="9649" t="0"/>
          <a:stretch/>
        </p:blipFill>
        <p:spPr>
          <a:xfrm>
            <a:off x="6944225" y="781773"/>
            <a:ext cx="1835375" cy="31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/>
          <p:nvPr/>
        </p:nvSpPr>
        <p:spPr>
          <a:xfrm>
            <a:off x="5429975" y="4002325"/>
            <a:ext cx="3369300" cy="86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RISC-V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calling convention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gives common names/usage to each register. See </a:t>
            </a:r>
            <a:r>
              <a:rPr lang="en" sz="16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refcard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!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</a:t>
            </a:r>
            <a:r>
              <a:rPr lang="en"/>
              <a:t>1/10</a:t>
            </a:r>
            <a:r>
              <a:rPr lang="en"/>
              <a:t>): Stack Frame</a:t>
            </a:r>
            <a:endParaRPr/>
          </a:p>
        </p:txBody>
      </p:sp>
      <p:sp>
        <p:nvSpPr>
          <p:cNvPr id="402" name="Google Shape;402;p38"/>
          <p:cNvSpPr txBox="1"/>
          <p:nvPr>
            <p:ph idx="1" type="body"/>
          </p:nvPr>
        </p:nvSpPr>
        <p:spPr>
          <a:xfrm>
            <a:off x="282800" y="745575"/>
            <a:ext cx="81495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 b[] = "string";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Array will get stored on stack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282800" y="3170050"/>
            <a:ext cx="16965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 12(sp)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d: 52(sp)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2544975" y="3170050"/>
            <a:ext cx="5506500" cy="1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First, assign each variable to some offset from our stack pointer sp.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Analogous to local variables in stack frame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Exact addresses don’t matter, so long as we’re consistent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Resources for CS61C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745575"/>
            <a:ext cx="64701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CS 61C Reference Card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https://cs61c.org/sp25/pdfs/resources/reference-card.pdf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Lists out the entire base architecture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Venus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https://venus.cs61c.org/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Online RISC-V simulator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 Technical Specifications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https://lf-riscv.atlassian.net/wiki/spaces/HOME/pages/16154769/RISC-V+Technical+Specifications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→ Volume I: unprivileged ISA</a:t>
            </a:r>
            <a:endParaRPr sz="1600"/>
          </a:p>
        </p:txBody>
      </p:sp>
      <p:sp>
        <p:nvSpPr>
          <p:cNvPr id="90" name="Google Shape;90;p12"/>
          <p:cNvSpPr txBox="1"/>
          <p:nvPr/>
        </p:nvSpPr>
        <p:spPr>
          <a:xfrm>
            <a:off x="6781800" y="4555300"/>
            <a:ext cx="1827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RISC-V Green Card</a:t>
            </a:r>
            <a:endParaRPr sz="11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FullSizeRender.jpg" id="91" name="Google Shape;91;p12"/>
          <p:cNvPicPr preferRelativeResize="0"/>
          <p:nvPr/>
        </p:nvPicPr>
        <p:blipFill rotWithShape="1">
          <a:blip r:embed="rId7">
            <a:alphaModFix/>
          </a:blip>
          <a:srcRect b="9265" l="0" r="5820" t="4064"/>
          <a:stretch/>
        </p:blipFill>
        <p:spPr>
          <a:xfrm>
            <a:off x="6781800" y="1871641"/>
            <a:ext cx="2227641" cy="27062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257700" y="3989925"/>
            <a:ext cx="754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🏡</a:t>
            </a:r>
            <a:endParaRPr sz="4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78575" y="3989925"/>
            <a:ext cx="5648400" cy="85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At home: 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’s bitwise operation is equivalent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 for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 both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 unsigned and signed integer addition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(provided that “wraparound” happens on integer overflow)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3340500" y="745575"/>
            <a:ext cx="476400" cy="63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0" name="Google Shape;410;p39"/>
          <p:cNvSpPr txBox="1"/>
          <p:nvPr>
            <p:ph idx="1" type="body"/>
          </p:nvPr>
        </p:nvSpPr>
        <p:spPr>
          <a:xfrm>
            <a:off x="3816900" y="745575"/>
            <a:ext cx="29241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5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Google Shape;411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(2/10): Initialize integer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c: 12(sp)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124075" y="803225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5653675" y="1447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6444450" y="1466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0005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17" name="Google Shape;417;p39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39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3340500" y="745575"/>
            <a:ext cx="476400" cy="1595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3816900" y="745575"/>
            <a:ext cx="20565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0x73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4(sp)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0x74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5(sp)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0x72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6(sp)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25" name="Google Shape;425;p40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(3/10): Initialize string?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c: 12(sp)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124075" y="1031825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219525" y="3837200"/>
            <a:ext cx="4680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Seems costly!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Can we do better?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431" name="Google Shape;431;p40"/>
          <p:cNvGraphicFramePr/>
          <p:nvPr/>
        </p:nvGraphicFramePr>
        <p:xfrm>
          <a:off x="8319425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Google Shape;432;p40"/>
          <p:cNvGraphicFramePr/>
          <p:nvPr/>
        </p:nvGraphicFramePr>
        <p:xfrm>
          <a:off x="7693156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Google Shape;433;p40"/>
          <p:cNvGraphicFramePr/>
          <p:nvPr/>
        </p:nvGraphicFramePr>
        <p:xfrm>
          <a:off x="70668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Google Shape;434;p40"/>
          <p:cNvGraphicFramePr/>
          <p:nvPr/>
        </p:nvGraphicFramePr>
        <p:xfrm>
          <a:off x="64572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40"/>
          <p:cNvGraphicFramePr/>
          <p:nvPr/>
        </p:nvGraphicFramePr>
        <p:xfrm>
          <a:off x="8319425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40"/>
          <p:cNvGraphicFramePr/>
          <p:nvPr/>
        </p:nvGraphicFramePr>
        <p:xfrm>
          <a:off x="7693156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Google Shape;437;p40"/>
          <p:cNvGraphicFramePr/>
          <p:nvPr/>
        </p:nvGraphicFramePr>
        <p:xfrm>
          <a:off x="7066888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8" name="Google Shape;438;p40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6007500" y="745575"/>
            <a:ext cx="476400" cy="17625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6483900" y="745575"/>
            <a:ext cx="20565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0x69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7(sp)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0x6E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8(sp)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0x67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9(sp)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x0 10(sp)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119075" y="2699150"/>
            <a:ext cx="8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ASCII (0x)</a:t>
            </a:r>
            <a:endParaRPr sz="16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442" name="Google Shape;442;p40"/>
          <p:cNvGraphicFramePr/>
          <p:nvPr/>
        </p:nvGraphicFramePr>
        <p:xfrm>
          <a:off x="964850" y="25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3200"/>
                <a:gridCol w="613200"/>
                <a:gridCol w="613200"/>
                <a:gridCol w="613200"/>
                <a:gridCol w="613200"/>
                <a:gridCol w="613200"/>
                <a:gridCol w="6132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's'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't'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'r'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'i'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'g'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3340500" y="745575"/>
            <a:ext cx="476400" cy="1174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3816900" y="745575"/>
            <a:ext cx="2924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0x69727473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4(sp)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t1 0x0000676E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t1 8(sp)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(4/10): String, better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c: 12(sp)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124075" y="1031825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5653675" y="1828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6444450" y="1847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676E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5653675" y="2209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t2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6444450" y="2228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5653675" y="1447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6444450" y="1466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0x6972 7473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41"/>
          <p:cNvGraphicFramePr/>
          <p:nvPr/>
        </p:nvGraphicFramePr>
        <p:xfrm>
          <a:off x="8319425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1" name="Google Shape;461;p41"/>
          <p:cNvGraphicFramePr/>
          <p:nvPr/>
        </p:nvGraphicFramePr>
        <p:xfrm>
          <a:off x="7693156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2" name="Google Shape;462;p41"/>
          <p:cNvGraphicFramePr/>
          <p:nvPr/>
        </p:nvGraphicFramePr>
        <p:xfrm>
          <a:off x="70668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p41"/>
          <p:cNvGraphicFramePr/>
          <p:nvPr/>
        </p:nvGraphicFramePr>
        <p:xfrm>
          <a:off x="64572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4" name="Google Shape;464;p41"/>
          <p:cNvGraphicFramePr/>
          <p:nvPr/>
        </p:nvGraphicFramePr>
        <p:xfrm>
          <a:off x="8319425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41"/>
          <p:cNvGraphicFramePr/>
          <p:nvPr/>
        </p:nvGraphicFramePr>
        <p:xfrm>
          <a:off x="7693156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41"/>
          <p:cNvGraphicFramePr/>
          <p:nvPr/>
        </p:nvGraphicFramePr>
        <p:xfrm>
          <a:off x="7066888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p41"/>
          <p:cNvGraphicFramePr/>
          <p:nvPr/>
        </p:nvGraphicFramePr>
        <p:xfrm>
          <a:off x="6457288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1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119075" y="2699150"/>
            <a:ext cx="8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ASCII (0x)</a:t>
            </a:r>
            <a:endParaRPr sz="16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470" name="Google Shape;470;p41"/>
          <p:cNvGraphicFramePr/>
          <p:nvPr/>
        </p:nvGraphicFramePr>
        <p:xfrm>
          <a:off x="964850" y="25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3200"/>
                <a:gridCol w="613200"/>
                <a:gridCol w="613200"/>
                <a:gridCol w="613200"/>
                <a:gridCol w="613200"/>
                <a:gridCol w="613200"/>
                <a:gridCol w="6132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's'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't'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'r'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'i'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'g'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/>
        </p:nvSpPr>
        <p:spPr>
          <a:xfrm>
            <a:off x="219525" y="4065800"/>
            <a:ext cx="5540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Strings are character byte arrays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Store by 4-byte words, but note little endian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119075" y="2699150"/>
            <a:ext cx="84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ASCII (0x)</a:t>
            </a:r>
            <a:endParaRPr sz="16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3340500" y="745575"/>
            <a:ext cx="476400" cy="1174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(5/10): String, better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9" name="Google Shape;479;p42"/>
          <p:cNvSpPr txBox="1"/>
          <p:nvPr>
            <p:ph idx="1" type="body"/>
          </p:nvPr>
        </p:nvSpPr>
        <p:spPr>
          <a:xfrm>
            <a:off x="3816900" y="745575"/>
            <a:ext cx="2924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0x69727473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4(sp)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t1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0x0000676E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t1 8(sp)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c: 12(sp)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124075" y="1031825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2" name="Google Shape;482;p42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5653675" y="1828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6444450" y="1847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676E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85" name="Google Shape;485;p42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42"/>
          <p:cNvSpPr txBox="1"/>
          <p:nvPr/>
        </p:nvSpPr>
        <p:spPr>
          <a:xfrm>
            <a:off x="5653675" y="2209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t2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6444450" y="2228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5653675" y="1447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endParaRPr sz="20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6444450" y="1466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0x6972 7473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90" name="Google Shape;490;p42"/>
          <p:cNvGraphicFramePr/>
          <p:nvPr/>
        </p:nvGraphicFramePr>
        <p:xfrm>
          <a:off x="964850" y="25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3200"/>
                <a:gridCol w="613200"/>
                <a:gridCol w="613200"/>
                <a:gridCol w="613200"/>
                <a:gridCol w="613200"/>
                <a:gridCol w="613200"/>
                <a:gridCol w="6132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's'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't'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'r'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'i'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'g'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accent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42"/>
          <p:cNvSpPr txBox="1"/>
          <p:nvPr/>
        </p:nvSpPr>
        <p:spPr>
          <a:xfrm>
            <a:off x="1290125" y="3351375"/>
            <a:ext cx="1777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0x697274</a:t>
            </a:r>
            <a:r>
              <a:rPr lang="en" sz="2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</a:t>
            </a:r>
            <a:endParaRPr sz="2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2083600" y="3711075"/>
            <a:ext cx="1176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SB,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's'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3" name="Google Shape;493;p42"/>
          <p:cNvSpPr/>
          <p:nvPr/>
        </p:nvSpPr>
        <p:spPr>
          <a:xfrm rot="5400000">
            <a:off x="2085275" y="2054850"/>
            <a:ext cx="187500" cy="242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119075" y="3232550"/>
            <a:ext cx="93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4B integer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42"/>
          <p:cNvSpPr/>
          <p:nvPr/>
        </p:nvSpPr>
        <p:spPr>
          <a:xfrm rot="5400000">
            <a:off x="4239350" y="2408025"/>
            <a:ext cx="133200" cy="177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3347525" y="3351375"/>
            <a:ext cx="1777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2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00676E</a:t>
            </a:r>
            <a:endParaRPr sz="2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3607600" y="3711075"/>
            <a:ext cx="1176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zero pad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98" name="Google Shape;498;p42"/>
          <p:cNvGraphicFramePr/>
          <p:nvPr/>
        </p:nvGraphicFramePr>
        <p:xfrm>
          <a:off x="8319425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9" name="Google Shape;499;p42"/>
          <p:cNvGraphicFramePr/>
          <p:nvPr/>
        </p:nvGraphicFramePr>
        <p:xfrm>
          <a:off x="7693156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0" name="Google Shape;500;p42"/>
          <p:cNvGraphicFramePr/>
          <p:nvPr/>
        </p:nvGraphicFramePr>
        <p:xfrm>
          <a:off x="70668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1" name="Google Shape;501;p42"/>
          <p:cNvGraphicFramePr/>
          <p:nvPr/>
        </p:nvGraphicFramePr>
        <p:xfrm>
          <a:off x="6457288" y="3272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2" name="Google Shape;502;p42"/>
          <p:cNvGraphicFramePr/>
          <p:nvPr/>
        </p:nvGraphicFramePr>
        <p:xfrm>
          <a:off x="8319425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42"/>
          <p:cNvGraphicFramePr/>
          <p:nvPr/>
        </p:nvGraphicFramePr>
        <p:xfrm>
          <a:off x="7693156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42"/>
          <p:cNvGraphicFramePr/>
          <p:nvPr/>
        </p:nvGraphicFramePr>
        <p:xfrm>
          <a:off x="7066888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5" name="Google Shape;505;p42"/>
          <p:cNvGraphicFramePr/>
          <p:nvPr/>
        </p:nvGraphicFramePr>
        <p:xfrm>
          <a:off x="6457288" y="363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6" name="Google Shape;506;p42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(6/10): </a:t>
            </a:r>
            <a:r>
              <a:rPr lang="en" u="sng"/>
              <a:t>Declare</a:t>
            </a:r>
            <a:r>
              <a:rPr lang="en"/>
              <a:t> array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 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124075" y="1260425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15" name="Google Shape;515;p43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43"/>
          <p:cNvSpPr txBox="1"/>
          <p:nvPr/>
        </p:nvSpPr>
        <p:spPr>
          <a:xfrm>
            <a:off x="219525" y="3227600"/>
            <a:ext cx="46800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No data moves between registers and memory!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No instructions needed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—leave things as-is!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(7/10): Load/store byte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44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b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c: 12(sp)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d: 52(sp)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124075" y="15128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26" name="Google Shape;526;p44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accent5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 b="1" u="sng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52(sp)</a:t>
                      </a:r>
                      <a:endParaRPr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3340500" y="745575"/>
            <a:ext cx="476400" cy="695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3816900" y="745575"/>
            <a:ext cx="29241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t0 7(sp)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52(sp)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>
            <a:off x="5653675" y="1447650"/>
            <a:ext cx="706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6444450" y="1466650"/>
            <a:ext cx="2433600" cy="329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 00</a:t>
            </a:r>
            <a:r>
              <a:rPr b="1" lang="en" sz="1600" u="sng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69</a:t>
            </a:r>
            <a:endParaRPr b="1" sz="1600" u="sng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5929325" y="4731550"/>
            <a:ext cx="2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Gray: (random garbage)</a:t>
            </a:r>
            <a:endParaRPr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(8/10): </a:t>
            </a:r>
            <a:r>
              <a:rPr lang="en"/>
              <a:t>Constant</a:t>
            </a:r>
            <a:r>
              <a:rPr lang="en"/>
              <a:t> array index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 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124075" y="17414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40" name="Google Shape;540;p45"/>
          <p:cNvGraphicFramePr/>
          <p:nvPr/>
        </p:nvGraphicFramePr>
        <p:xfrm>
          <a:off x="5195225" y="258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28(sp)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6E</a:t>
                      </a:r>
                      <a:endParaRPr b="1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b="1" sz="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b="1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52(sp)</a:t>
                      </a:r>
                      <a:endParaRPr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CE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</a:t>
                      </a:r>
                      <a:endParaRPr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45"/>
          <p:cNvSpPr txBox="1"/>
          <p:nvPr>
            <p:ph idx="1" type="body"/>
          </p:nvPr>
        </p:nvSpPr>
        <p:spPr>
          <a:xfrm>
            <a:off x="3340500" y="745575"/>
            <a:ext cx="476400" cy="1174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2" name="Google Shape;542;p45"/>
          <p:cNvSpPr txBox="1"/>
          <p:nvPr>
            <p:ph idx="1" type="body"/>
          </p:nvPr>
        </p:nvSpPr>
        <p:spPr>
          <a:xfrm>
            <a:off x="3816900" y="745575"/>
            <a:ext cx="2924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t0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lbu t1 52(sp) 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t2 t0 t1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t2 28(sp)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43" name="Google Shape;543;p45"/>
          <p:cNvGrpSpPr/>
          <p:nvPr/>
        </p:nvGrpSpPr>
        <p:grpSpPr>
          <a:xfrm>
            <a:off x="5653675" y="1447650"/>
            <a:ext cx="3224375" cy="1121700"/>
            <a:chOff x="5653675" y="1447650"/>
            <a:chExt cx="3224375" cy="1121700"/>
          </a:xfrm>
        </p:grpSpPr>
        <p:sp>
          <p:nvSpPr>
            <p:cNvPr id="544" name="Google Shape;544;p45"/>
            <p:cNvSpPr txBox="1"/>
            <p:nvPr/>
          </p:nvSpPr>
          <p:spPr>
            <a:xfrm>
              <a:off x="5653675" y="1828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6444450" y="1847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0069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6" name="Google Shape;546;p45"/>
            <p:cNvSpPr txBox="1"/>
            <p:nvPr/>
          </p:nvSpPr>
          <p:spPr>
            <a:xfrm>
              <a:off x="5653675" y="2209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t2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6444450" y="2228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006E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8" name="Google Shape;548;p45"/>
            <p:cNvSpPr txBox="1"/>
            <p:nvPr/>
          </p:nvSpPr>
          <p:spPr>
            <a:xfrm>
              <a:off x="5653675" y="1447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t0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444450" y="1466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0005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50" name="Google Shape;550;p45"/>
          <p:cNvGrpSpPr/>
          <p:nvPr/>
        </p:nvGrpSpPr>
        <p:grpSpPr>
          <a:xfrm>
            <a:off x="-25600" y="2794600"/>
            <a:ext cx="5265575" cy="615600"/>
            <a:chOff x="-25600" y="3480400"/>
            <a:chExt cx="5265575" cy="615600"/>
          </a:xfrm>
        </p:grpSpPr>
        <p:sp>
          <p:nvSpPr>
            <p:cNvPr id="551" name="Google Shape;551;p45"/>
            <p:cNvSpPr txBox="1"/>
            <p:nvPr/>
          </p:nvSpPr>
          <p:spPr>
            <a:xfrm>
              <a:off x="809375" y="3609700"/>
              <a:ext cx="52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+12</a:t>
              </a:r>
              <a:endParaRPr>
                <a:solidFill>
                  <a:srgbClr val="808080"/>
                </a:solidFill>
              </a:endParaRPr>
            </a:p>
          </p:txBody>
        </p:sp>
        <p:sp>
          <p:nvSpPr>
            <p:cNvPr id="552" name="Google Shape;552;p45"/>
            <p:cNvSpPr txBox="1"/>
            <p:nvPr/>
          </p:nvSpPr>
          <p:spPr>
            <a:xfrm>
              <a:off x="21148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+20</a:t>
              </a:r>
              <a:endParaRPr/>
            </a:p>
          </p:txBody>
        </p:sp>
        <p:sp>
          <p:nvSpPr>
            <p:cNvPr id="553" name="Google Shape;553;p45"/>
            <p:cNvSpPr txBox="1"/>
            <p:nvPr/>
          </p:nvSpPr>
          <p:spPr>
            <a:xfrm>
              <a:off x="13344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+16</a:t>
              </a:r>
              <a:endParaRPr/>
            </a:p>
          </p:txBody>
        </p:sp>
        <p:sp>
          <p:nvSpPr>
            <p:cNvPr id="554" name="Google Shape;554;p45"/>
            <p:cNvSpPr txBox="1"/>
            <p:nvPr/>
          </p:nvSpPr>
          <p:spPr>
            <a:xfrm>
              <a:off x="-25600" y="3480400"/>
              <a:ext cx="968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Inter"/>
                  <a:ea typeface="Inter"/>
                  <a:cs typeface="Inter"/>
                  <a:sym typeface="Inter"/>
                </a:rPr>
                <a:t>Offset from </a:t>
              </a: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rgbClr val="808080"/>
                </a:solidFill>
              </a:endParaRPr>
            </a:p>
          </p:txBody>
        </p:sp>
        <p:sp>
          <p:nvSpPr>
            <p:cNvPr id="555" name="Google Shape;555;p45"/>
            <p:cNvSpPr txBox="1"/>
            <p:nvPr/>
          </p:nvSpPr>
          <p:spPr>
            <a:xfrm>
              <a:off x="28952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+24</a:t>
              </a:r>
              <a:endParaRPr/>
            </a:p>
          </p:txBody>
        </p:sp>
        <p:sp>
          <p:nvSpPr>
            <p:cNvPr id="556" name="Google Shape;556;p45"/>
            <p:cNvSpPr txBox="1"/>
            <p:nvPr/>
          </p:nvSpPr>
          <p:spPr>
            <a:xfrm>
              <a:off x="36756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+28</a:t>
              </a:r>
              <a:endParaRPr/>
            </a:p>
          </p:txBody>
        </p:sp>
        <p:sp>
          <p:nvSpPr>
            <p:cNvPr id="557" name="Google Shape;557;p45"/>
            <p:cNvSpPr txBox="1"/>
            <p:nvPr/>
          </p:nvSpPr>
          <p:spPr>
            <a:xfrm>
              <a:off x="44560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+32</a:t>
              </a:r>
              <a:endParaRPr/>
            </a:p>
          </p:txBody>
        </p:sp>
      </p:grpSp>
      <p:graphicFrame>
        <p:nvGraphicFramePr>
          <p:cNvPr id="558" name="Google Shape;558;p45"/>
          <p:cNvGraphicFramePr/>
          <p:nvPr/>
        </p:nvGraphicFramePr>
        <p:xfrm>
          <a:off x="1051025" y="3235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736300"/>
                <a:gridCol w="736300"/>
                <a:gridCol w="736300"/>
                <a:gridCol w="736300"/>
                <a:gridCol w="736300"/>
                <a:gridCol w="736300"/>
              </a:tblGrid>
              <a:tr h="25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c[0]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c[1]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c[2]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c[3]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c[4]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c[5]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p45"/>
          <p:cNvSpPr txBox="1"/>
          <p:nvPr/>
        </p:nvSpPr>
        <p:spPr>
          <a:xfrm>
            <a:off x="219525" y="3684800"/>
            <a:ext cx="4975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Pointer arithmetic: 4*sizeof(int) = 16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16 bytes after 12(sp) → 28(sp)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46"/>
          <p:cNvGrpSpPr/>
          <p:nvPr/>
        </p:nvGrpSpPr>
        <p:grpSpPr>
          <a:xfrm>
            <a:off x="6444450" y="1795225"/>
            <a:ext cx="2641375" cy="824044"/>
            <a:chOff x="6444450" y="1795225"/>
            <a:chExt cx="2641375" cy="824044"/>
          </a:xfrm>
        </p:grpSpPr>
        <p:sp>
          <p:nvSpPr>
            <p:cNvPr id="565" name="Google Shape;565;p46"/>
            <p:cNvSpPr/>
            <p:nvPr/>
          </p:nvSpPr>
          <p:spPr>
            <a:xfrm>
              <a:off x="6444450" y="2228650"/>
              <a:ext cx="2433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6" name="Google Shape;566;p46"/>
            <p:cNvSpPr txBox="1"/>
            <p:nvPr/>
          </p:nvSpPr>
          <p:spPr>
            <a:xfrm>
              <a:off x="6784194" y="1795225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0005</a:t>
              </a:r>
              <a:endParaRPr strike="sngStrike"/>
            </a:p>
          </p:txBody>
        </p:sp>
        <p:sp>
          <p:nvSpPr>
            <p:cNvPr id="567" name="Google Shape;567;p46"/>
            <p:cNvSpPr txBox="1"/>
            <p:nvPr/>
          </p:nvSpPr>
          <p:spPr>
            <a:xfrm>
              <a:off x="8379625" y="21881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L15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68" name="Google Shape;568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(9/10): Variable array index</a:t>
            </a:r>
            <a:endParaRPr/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282800" y="745575"/>
            <a:ext cx="3057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6306150" y="14675"/>
            <a:ext cx="2724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	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 12(sp)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	d: 52(sp)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124075" y="1970038"/>
            <a:ext cx="1875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2" name="Google Shape;572;p46"/>
          <p:cNvSpPr txBox="1"/>
          <p:nvPr>
            <p:ph idx="1" type="body"/>
          </p:nvPr>
        </p:nvSpPr>
        <p:spPr>
          <a:xfrm>
            <a:off x="3340500" y="745575"/>
            <a:ext cx="476400" cy="1553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3" name="Google Shape;573;p46"/>
          <p:cNvSpPr txBox="1"/>
          <p:nvPr>
            <p:ph idx="1" type="body"/>
          </p:nvPr>
        </p:nvSpPr>
        <p:spPr>
          <a:xfrm>
            <a:off x="3816900" y="745575"/>
            <a:ext cx="21378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t1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t1 t1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t1 t1 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t1 t1 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219525" y="3621300"/>
            <a:ext cx="49758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L18: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data to store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t1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 address to store at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75" name="Google Shape;575;p46"/>
          <p:cNvGrpSpPr/>
          <p:nvPr/>
        </p:nvGrpSpPr>
        <p:grpSpPr>
          <a:xfrm>
            <a:off x="5653675" y="1447650"/>
            <a:ext cx="3432150" cy="790619"/>
            <a:chOff x="5653675" y="1447650"/>
            <a:chExt cx="3432150" cy="790619"/>
          </a:xfrm>
        </p:grpSpPr>
        <p:sp>
          <p:nvSpPr>
            <p:cNvPr id="576" name="Google Shape;576;p46"/>
            <p:cNvSpPr txBox="1"/>
            <p:nvPr/>
          </p:nvSpPr>
          <p:spPr>
            <a:xfrm>
              <a:off x="5653675" y="1828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t1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6444450" y="1847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0005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78" name="Google Shape;578;p46"/>
            <p:cNvSpPr txBox="1"/>
            <p:nvPr/>
          </p:nvSpPr>
          <p:spPr>
            <a:xfrm>
              <a:off x="5653675" y="1447650"/>
              <a:ext cx="7062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t0</a:t>
              </a:r>
              <a:endParaRPr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6444450" y="1466650"/>
              <a:ext cx="2433600" cy="3291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80" name="Google Shape;580;p46"/>
            <p:cNvSpPr txBox="1"/>
            <p:nvPr/>
          </p:nvSpPr>
          <p:spPr>
            <a:xfrm>
              <a:off x="8379625" y="18071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L14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81" name="Google Shape;581;p46"/>
          <p:cNvGrpSpPr/>
          <p:nvPr/>
        </p:nvGrpSpPr>
        <p:grpSpPr>
          <a:xfrm>
            <a:off x="6444450" y="2177650"/>
            <a:ext cx="2641375" cy="746419"/>
            <a:chOff x="6444450" y="2177650"/>
            <a:chExt cx="2641375" cy="746419"/>
          </a:xfrm>
        </p:grpSpPr>
        <p:sp>
          <p:nvSpPr>
            <p:cNvPr id="582" name="Google Shape;582;p46"/>
            <p:cNvSpPr txBox="1"/>
            <p:nvPr/>
          </p:nvSpPr>
          <p:spPr>
            <a:xfrm>
              <a:off x="6784194" y="2177650"/>
              <a:ext cx="175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0014</a:t>
              </a:r>
              <a:endParaRPr strike="sngStrike"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444450" y="2533450"/>
              <a:ext cx="2433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0x0000 0020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84" name="Google Shape;584;p46"/>
            <p:cNvSpPr txBox="1"/>
            <p:nvPr/>
          </p:nvSpPr>
          <p:spPr>
            <a:xfrm>
              <a:off x="8379625" y="2492969"/>
              <a:ext cx="7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L16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85" name="Google Shape;585;p46"/>
          <p:cNvSpPr txBox="1"/>
          <p:nvPr/>
        </p:nvSpPr>
        <p:spPr>
          <a:xfrm>
            <a:off x="8379625" y="2797769"/>
            <a:ext cx="7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L17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6537325" y="2836869"/>
            <a:ext cx="2433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(sp+32)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Google Shape;587;p46"/>
          <p:cNvSpPr txBox="1"/>
          <p:nvPr/>
        </p:nvSpPr>
        <p:spPr>
          <a:xfrm>
            <a:off x="4107000" y="3621300"/>
            <a:ext cx="49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t1: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(t1*4)+12+sp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L14-15: Scale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by 4 (bit shift left 2)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L16-17: Add offset to address of 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88" name="Google Shape;588;p46"/>
          <p:cNvGrpSpPr/>
          <p:nvPr/>
        </p:nvGrpSpPr>
        <p:grpSpPr>
          <a:xfrm>
            <a:off x="-25600" y="2794600"/>
            <a:ext cx="5265575" cy="615600"/>
            <a:chOff x="-25600" y="3480400"/>
            <a:chExt cx="5265575" cy="615600"/>
          </a:xfrm>
        </p:grpSpPr>
        <p:sp>
          <p:nvSpPr>
            <p:cNvPr id="589" name="Google Shape;589;p46"/>
            <p:cNvSpPr txBox="1"/>
            <p:nvPr/>
          </p:nvSpPr>
          <p:spPr>
            <a:xfrm>
              <a:off x="809375" y="3609700"/>
              <a:ext cx="52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+12</a:t>
              </a:r>
              <a:endParaRPr>
                <a:solidFill>
                  <a:srgbClr val="808080"/>
                </a:solidFill>
              </a:endParaRPr>
            </a:p>
          </p:txBody>
        </p:sp>
        <p:sp>
          <p:nvSpPr>
            <p:cNvPr id="590" name="Google Shape;590;p46"/>
            <p:cNvSpPr txBox="1"/>
            <p:nvPr/>
          </p:nvSpPr>
          <p:spPr>
            <a:xfrm>
              <a:off x="21148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+20</a:t>
              </a:r>
              <a:endParaRPr/>
            </a:p>
          </p:txBody>
        </p:sp>
        <p:sp>
          <p:nvSpPr>
            <p:cNvPr id="591" name="Google Shape;591;p46"/>
            <p:cNvSpPr txBox="1"/>
            <p:nvPr/>
          </p:nvSpPr>
          <p:spPr>
            <a:xfrm>
              <a:off x="13344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+16</a:t>
              </a:r>
              <a:endParaRPr/>
            </a:p>
          </p:txBody>
        </p:sp>
        <p:sp>
          <p:nvSpPr>
            <p:cNvPr id="592" name="Google Shape;592;p46"/>
            <p:cNvSpPr txBox="1"/>
            <p:nvPr/>
          </p:nvSpPr>
          <p:spPr>
            <a:xfrm>
              <a:off x="-25600" y="3480400"/>
              <a:ext cx="968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Inter"/>
                  <a:ea typeface="Inter"/>
                  <a:cs typeface="Inter"/>
                  <a:sym typeface="Inter"/>
                </a:rPr>
                <a:t>Offset from </a:t>
              </a: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rgbClr val="808080"/>
                </a:solidFill>
              </a:endParaRPr>
            </a:p>
          </p:txBody>
        </p:sp>
        <p:sp>
          <p:nvSpPr>
            <p:cNvPr id="593" name="Google Shape;593;p46"/>
            <p:cNvSpPr txBox="1"/>
            <p:nvPr/>
          </p:nvSpPr>
          <p:spPr>
            <a:xfrm>
              <a:off x="28952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+24</a:t>
              </a:r>
              <a:endParaRPr/>
            </a:p>
          </p:txBody>
        </p:sp>
        <p:sp>
          <p:nvSpPr>
            <p:cNvPr id="594" name="Google Shape;594;p46"/>
            <p:cNvSpPr txBox="1"/>
            <p:nvPr/>
          </p:nvSpPr>
          <p:spPr>
            <a:xfrm>
              <a:off x="36756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+28</a:t>
              </a:r>
              <a:endParaRPr/>
            </a:p>
          </p:txBody>
        </p:sp>
        <p:sp>
          <p:nvSpPr>
            <p:cNvPr id="595" name="Google Shape;595;p46"/>
            <p:cNvSpPr txBox="1"/>
            <p:nvPr/>
          </p:nvSpPr>
          <p:spPr>
            <a:xfrm>
              <a:off x="4456075" y="3609700"/>
              <a:ext cx="7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+32</a:t>
              </a:r>
              <a:endParaRPr/>
            </a:p>
          </p:txBody>
        </p:sp>
      </p:grpSp>
      <p:graphicFrame>
        <p:nvGraphicFramePr>
          <p:cNvPr id="596" name="Google Shape;596;p46"/>
          <p:cNvGraphicFramePr/>
          <p:nvPr/>
        </p:nvGraphicFramePr>
        <p:xfrm>
          <a:off x="1051025" y="3235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736300"/>
                <a:gridCol w="736300"/>
                <a:gridCol w="736300"/>
                <a:gridCol w="736300"/>
                <a:gridCol w="736300"/>
                <a:gridCol w="736300"/>
              </a:tblGrid>
              <a:tr h="25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c[0]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c[1]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c[2]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c[3]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c[4]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c[5]</a:t>
                      </a:r>
                      <a:endParaRPr sz="1500">
                        <a:solidFill>
                          <a:schemeClr val="accent6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idx="1" type="body"/>
          </p:nvPr>
        </p:nvSpPr>
        <p:spPr>
          <a:xfrm>
            <a:off x="140100" y="745575"/>
            <a:ext cx="476400" cy="14115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p4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(10/10): Full Code</a:t>
            </a:r>
            <a:endParaRPr/>
          </a:p>
        </p:txBody>
      </p:sp>
      <p:sp>
        <p:nvSpPr>
          <p:cNvPr id="603" name="Google Shape;603;p47"/>
          <p:cNvSpPr txBox="1"/>
          <p:nvPr>
            <p:ph idx="1" type="body"/>
          </p:nvPr>
        </p:nvSpPr>
        <p:spPr>
          <a:xfrm>
            <a:off x="616500" y="745575"/>
            <a:ext cx="29241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int a = 5;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char b[] = "string";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int c[10];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uint8_t d = b[3];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c[4] = a+d;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c[a] = 20;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47"/>
          <p:cNvSpPr txBox="1"/>
          <p:nvPr/>
        </p:nvSpPr>
        <p:spPr>
          <a:xfrm>
            <a:off x="282800" y="3170050"/>
            <a:ext cx="16965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a: 0(sp)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b: 4(sp)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c: 12(sp)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d: 52(sp)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3340500" y="745575"/>
            <a:ext cx="476400" cy="41121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b="1"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6" name="Google Shape;606;p47"/>
          <p:cNvSpPr txBox="1"/>
          <p:nvPr>
            <p:ph idx="1" type="body"/>
          </p:nvPr>
        </p:nvSpPr>
        <p:spPr>
          <a:xfrm>
            <a:off x="3816900" y="745575"/>
            <a:ext cx="29241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5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0x69727473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4(sp)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t1 0x0000676E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t1 8(sp)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 t0 7(sp)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t0 52(sp)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t0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lbu t1 52(sp) 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t2 t0 t1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t2 28(sp)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t0 20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t1 0(sp)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slli t1 t1 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t1 t1 12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t1 t1 sp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 t0 0(t1)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[Extra] Short Example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Zero: Efficient Design</a:t>
            </a:r>
            <a:endParaRPr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311700" y="745567"/>
            <a:ext cx="8520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particular immediate, the number zero (</a:t>
            </a:r>
            <a:r>
              <a:rPr b="1" lang="en">
                <a:solidFill>
                  <a:schemeClr val="dk2"/>
                </a:solidFill>
              </a:rPr>
              <a:t>0</a:t>
            </a:r>
            <a:r>
              <a:rPr lang="en"/>
              <a:t>),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appears very often in code.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</a:t>
            </a:r>
            <a:r>
              <a:rPr b="1" lang="en">
                <a:solidFill>
                  <a:schemeClr val="dk2"/>
                </a:solidFill>
              </a:rPr>
              <a:t>hardwires</a:t>
            </a:r>
            <a:r>
              <a:rPr lang="en"/>
              <a:t> the register zero (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x0</a:t>
            </a:r>
            <a:r>
              <a:rPr lang="en"/>
              <a:t>) to value </a:t>
            </a:r>
            <a:r>
              <a:rPr b="1" lang="en">
                <a:solidFill>
                  <a:schemeClr val="dk2"/>
                </a:solidFill>
              </a:rPr>
              <a:t>0</a:t>
            </a:r>
            <a:r>
              <a:rPr lang="en"/>
              <a:t>: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11700" y="3458775"/>
            <a:ext cx="85206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Again,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x0</a:t>
            </a:r>
            <a:r>
              <a:rPr lang="en"/>
              <a:t> is defined as zero in </a:t>
            </a:r>
            <a:r>
              <a:rPr b="1" lang="en">
                <a:solidFill>
                  <a:schemeClr val="dk2"/>
                </a:solidFill>
              </a:rPr>
              <a:t>hardware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x0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x3 x4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instruction a </a:t>
            </a:r>
            <a:r>
              <a:rPr b="1" lang="en">
                <a:solidFill>
                  <a:schemeClr val="dk2"/>
                </a:solidFill>
              </a:rPr>
              <a:t>no-op</a:t>
            </a:r>
            <a:r>
              <a:rPr lang="en"/>
              <a:t>: it won’t do anything!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Useful for </a:t>
            </a:r>
            <a:r>
              <a:rPr b="1" lang="en">
                <a:solidFill>
                  <a:schemeClr val="dk2"/>
                </a:solidFill>
              </a:rPr>
              <a:t>pseudoinstructions</a:t>
            </a:r>
            <a:r>
              <a:rPr lang="en"/>
              <a:t>.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673200" y="2102825"/>
            <a:ext cx="4242300" cy="1176900"/>
            <a:chOff x="177400" y="3474425"/>
            <a:chExt cx="4242300" cy="1176900"/>
          </a:xfrm>
        </p:grpSpPr>
        <p:sp>
          <p:nvSpPr>
            <p:cNvPr id="102" name="Google Shape;102;p13"/>
            <p:cNvSpPr txBox="1"/>
            <p:nvPr/>
          </p:nvSpPr>
          <p:spPr>
            <a:xfrm>
              <a:off x="177400" y="3474425"/>
              <a:ext cx="4242300" cy="11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RISC-V		</a:t>
              </a: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addi x3 </a:t>
              </a:r>
              <a:r>
                <a:rPr b="1"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x0</a:t>
              </a:r>
              <a:r>
                <a:rPr lang="en" sz="20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0xff</a:t>
              </a:r>
              <a:endParaRPr b="1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			</a:t>
              </a: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 = 0xff;</a:t>
              </a:r>
              <a:endParaRPr sz="2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56775" y="3818891"/>
              <a:ext cx="677505" cy="386945"/>
            </a:xfrm>
            <a:custGeom>
              <a:rect b="b" l="l" r="r" t="t"/>
              <a:pathLst>
                <a:path extrusionOk="0" h="11906" w="24408">
                  <a:moveTo>
                    <a:pt x="24408" y="0"/>
                  </a:moveTo>
                  <a:cubicBezTo>
                    <a:pt x="19744" y="4664"/>
                    <a:pt x="11757" y="3756"/>
                    <a:pt x="5358" y="5357"/>
                  </a:cubicBezTo>
                  <a:cubicBezTo>
                    <a:pt x="2622" y="6042"/>
                    <a:pt x="1996" y="9913"/>
                    <a:pt x="0" y="1190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104" name="Google Shape;104;p13"/>
          <p:cNvGrpSpPr/>
          <p:nvPr/>
        </p:nvGrpSpPr>
        <p:grpSpPr>
          <a:xfrm>
            <a:off x="2009175" y="2447291"/>
            <a:ext cx="1125747" cy="386945"/>
            <a:chOff x="2009175" y="3818891"/>
            <a:chExt cx="1125747" cy="386945"/>
          </a:xfrm>
        </p:grpSpPr>
        <p:sp>
          <p:nvSpPr>
            <p:cNvPr id="105" name="Google Shape;105;p13"/>
            <p:cNvSpPr/>
            <p:nvPr/>
          </p:nvSpPr>
          <p:spPr>
            <a:xfrm>
              <a:off x="2009175" y="3818891"/>
              <a:ext cx="677505" cy="386945"/>
            </a:xfrm>
            <a:custGeom>
              <a:rect b="b" l="l" r="r" t="t"/>
              <a:pathLst>
                <a:path extrusionOk="0" h="11906" w="24408">
                  <a:moveTo>
                    <a:pt x="24408" y="0"/>
                  </a:moveTo>
                  <a:cubicBezTo>
                    <a:pt x="19744" y="4664"/>
                    <a:pt x="11757" y="3756"/>
                    <a:pt x="5358" y="5357"/>
                  </a:cubicBezTo>
                  <a:cubicBezTo>
                    <a:pt x="2622" y="6042"/>
                    <a:pt x="1996" y="9913"/>
                    <a:pt x="0" y="1190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2457417" y="3818891"/>
              <a:ext cx="677505" cy="386945"/>
            </a:xfrm>
            <a:custGeom>
              <a:rect b="b" l="l" r="r" t="t"/>
              <a:pathLst>
                <a:path extrusionOk="0" h="11906" w="24408">
                  <a:moveTo>
                    <a:pt x="24408" y="0"/>
                  </a:moveTo>
                  <a:cubicBezTo>
                    <a:pt x="19744" y="4664"/>
                    <a:pt x="11757" y="3756"/>
                    <a:pt x="5358" y="5357"/>
                  </a:cubicBezTo>
                  <a:cubicBezTo>
                    <a:pt x="2622" y="6042"/>
                    <a:pt x="1996" y="9913"/>
                    <a:pt x="0" y="11906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07" name="Google Shape;107;p13"/>
          <p:cNvSpPr txBox="1"/>
          <p:nvPr/>
        </p:nvSpPr>
        <p:spPr>
          <a:xfrm>
            <a:off x="389150" y="2102825"/>
            <a:ext cx="40305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RISC-V		</a:t>
            </a:r>
            <a:r>
              <a:rPr lang="en" sz="20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x3 x4 </a:t>
            </a:r>
            <a:r>
              <a:rPr b="1"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x0</a:t>
            </a:r>
            <a:endParaRPr b="1"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			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 = g;</a:t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*x = *y;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49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translate 	  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*x = *y</a:t>
            </a:r>
            <a:r>
              <a:rPr lang="en"/>
              <a:t> into RISC-V.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/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lang="en"/>
              <a:t> int *ptrs stored in: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x3	  x5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1: add x3 x5 zero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2: add x5 x3 zero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3: lw x3 0(x5)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4: lw x5 0(x3)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5: lw x8 0(x5)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6: sw x8 0(x3)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7: lw x5 0(x8)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8: sw x3 0(x8)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5190450" y="1822175"/>
            <a:ext cx="32688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1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2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3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4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5 → 6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6 -&gt; 5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7 → 8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Something else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745568"/>
            <a:ext cx="8520600" cy="1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Pseudoinstructions</a:t>
            </a:r>
            <a:r>
              <a:rPr lang="en"/>
              <a:t> are convenient instructions in RISC-V.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 “real” instruction, because we can use existing instructions to do the same thing.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assembling to machine instructions, the assembler replaces pseudoinstructions with their real instruction counterpart.</a:t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Immediate: Pseudoinstruction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11700" y="2453029"/>
            <a:ext cx="85206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Load Immediate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			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  rd imm</a:t>
            </a:r>
            <a:b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R[rd] = imm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/>
              <a:t>Translated to real RISC-V instruction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  x1 5 		→ 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addi x1 x0 5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[Review] Main Memory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32 registers? Tradeoffs of cost, speed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038197" y="884481"/>
            <a:ext cx="19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4DDD2"/>
                </a:solidFill>
                <a:latin typeface="Inter"/>
                <a:ea typeface="Inter"/>
                <a:cs typeface="Inter"/>
                <a:sym typeface="Inter"/>
              </a:rPr>
              <a:t>Extremely fast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4DDD2"/>
                </a:solidFill>
                <a:latin typeface="Inter"/>
                <a:ea typeface="Inter"/>
                <a:cs typeface="Inter"/>
                <a:sym typeface="Inter"/>
              </a:rPr>
              <a:t>Extremely expensive</a:t>
            </a:r>
            <a:br>
              <a:rPr lang="en" sz="1400">
                <a:solidFill>
                  <a:srgbClr val="E4DDD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400">
                <a:solidFill>
                  <a:srgbClr val="E4DDD2"/>
                </a:solidFill>
                <a:latin typeface="Inter"/>
                <a:ea typeface="Inter"/>
                <a:cs typeface="Inter"/>
                <a:sym typeface="Inter"/>
              </a:rPr>
              <a:t>Tiny capacity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05438" y="886084"/>
            <a:ext cx="11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4DDD2"/>
                </a:solidFill>
                <a:latin typeface="Inter"/>
                <a:ea typeface="Inter"/>
                <a:cs typeface="Inter"/>
                <a:sym typeface="Inter"/>
              </a:rPr>
              <a:t>Processor chip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74079" l="0" r="0" t="0"/>
          <a:stretch/>
        </p:blipFill>
        <p:spPr>
          <a:xfrm>
            <a:off x="527399" y="727706"/>
            <a:ext cx="5827916" cy="98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34023" l="0" r="0" t="48156"/>
          <a:stretch/>
        </p:blipFill>
        <p:spPr>
          <a:xfrm>
            <a:off x="305450" y="1715300"/>
            <a:ext cx="6706599" cy="685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6"/>
          <p:cNvGrpSpPr/>
          <p:nvPr/>
        </p:nvGrpSpPr>
        <p:grpSpPr>
          <a:xfrm>
            <a:off x="2282625" y="2481351"/>
            <a:ext cx="6212377" cy="2459625"/>
            <a:chOff x="2282625" y="2481351"/>
            <a:chExt cx="6212377" cy="2459625"/>
          </a:xfrm>
        </p:grpSpPr>
        <p:sp>
          <p:nvSpPr>
            <p:cNvPr id="130" name="Google Shape;130;p16"/>
            <p:cNvSpPr txBox="1"/>
            <p:nvPr/>
          </p:nvSpPr>
          <p:spPr>
            <a:xfrm>
              <a:off x="2282625" y="4369375"/>
              <a:ext cx="17013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5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Storage Latency Analogy</a:t>
              </a:r>
              <a:endParaRPr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pic>
          <p:nvPicPr>
            <p:cNvPr descr="Diagram&#10;&#10;Description automatically generated" id="131" name="Google Shape;131;p16"/>
            <p:cNvPicPr preferRelativeResize="0"/>
            <p:nvPr/>
          </p:nvPicPr>
          <p:blipFill rotWithShape="1">
            <a:blip r:embed="rId5">
              <a:alphaModFix/>
            </a:blip>
            <a:srcRect b="0" l="0" r="0" t="8750"/>
            <a:stretch/>
          </p:blipFill>
          <p:spPr>
            <a:xfrm>
              <a:off x="4065875" y="2481351"/>
              <a:ext cx="4429127" cy="2459625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Transfer: Processor Operates on Registers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6958225" y="1751550"/>
            <a:ext cx="20904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Slower than registers (50-500x slower), but m</a:t>
            </a: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uch larger storage space (2-64GB on laptops)</a:t>
            </a:r>
            <a:endParaRPr sz="16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825" y="754925"/>
            <a:ext cx="6727251" cy="36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822600" y="2582600"/>
            <a:ext cx="1785300" cy="1073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52725" y="2558200"/>
            <a:ext cx="1260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Very fast (~.1ns), but limited space (32x4B =128B)</a:t>
            </a:r>
            <a:endParaRPr sz="16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374475" y="2643925"/>
            <a:ext cx="257700" cy="1021200"/>
          </a:xfrm>
          <a:prstGeom prst="leftBrace">
            <a:avLst>
              <a:gd fmla="val 50000" name="adj1"/>
              <a:gd fmla="val 35519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704850" y="773125"/>
            <a:ext cx="2177100" cy="3652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407550" y="4426125"/>
            <a:ext cx="1689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Processor-Memory Interface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442500" y="4426125"/>
            <a:ext cx="1565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I/O-Memory Interface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on a 32-bit System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11700" y="745575"/>
            <a:ext cx="49188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Modern</a:t>
            </a:r>
            <a:r>
              <a:rPr lang="en"/>
              <a:t> machines are </a:t>
            </a:r>
            <a:r>
              <a:rPr b="1" lang="en">
                <a:solidFill>
                  <a:schemeClr val="dk2"/>
                </a:solidFill>
              </a:rPr>
              <a:t>byte-addressable</a:t>
            </a:r>
            <a:r>
              <a:rPr lang="en"/>
              <a:t>. </a:t>
            </a:r>
            <a:r>
              <a:rPr b="1" lang="en">
                <a:solidFill>
                  <a:schemeClr val="dk2"/>
                </a:solidFill>
              </a:rPr>
              <a:t>32-bit</a:t>
            </a:r>
            <a:r>
              <a:rPr lang="en"/>
              <a:t> system: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2</a:t>
            </a:r>
            <a:r>
              <a:rPr baseline="30000" lang="en"/>
              <a:t>32</a:t>
            </a:r>
            <a:r>
              <a:rPr lang="en"/>
              <a:t> addressable memory bytes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32-bit address per 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>
                <a:solidFill>
                  <a:schemeClr val="accent1"/>
                </a:solidFill>
              </a:rPr>
              <a:t>1 word is 4 bytes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149125" y="133775"/>
            <a:ext cx="1794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[review]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311700" y="2269575"/>
            <a:ext cx="45084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RISC-V is </a:t>
            </a:r>
            <a:r>
              <a:rPr b="1" lang="en">
                <a:solidFill>
                  <a:schemeClr val="dk2"/>
                </a:solidFill>
              </a:rPr>
              <a:t>little endian</a:t>
            </a:r>
            <a:r>
              <a:rPr lang="en"/>
              <a:t>.</a:t>
            </a:r>
            <a:br>
              <a:rPr lang="en"/>
            </a:br>
            <a:r>
              <a:rPr lang="en"/>
              <a:t>To store 4-byte words: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Cut word into 4 bytes, store in consecutive addresses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b="1" lang="en">
                <a:solidFill>
                  <a:schemeClr val="accent1"/>
                </a:solidFill>
              </a:rPr>
              <a:t>Least significant byte gets lowest addr</a:t>
            </a:r>
            <a:r>
              <a:rPr b="1" lang="en">
                <a:solidFill>
                  <a:schemeClr val="accent1"/>
                </a:solidFill>
              </a:rPr>
              <a:t>e</a:t>
            </a:r>
            <a:r>
              <a:rPr b="1" lang="en">
                <a:solidFill>
                  <a:schemeClr val="accent1"/>
                </a:solidFill>
              </a:rPr>
              <a:t>ss</a:t>
            </a:r>
            <a:r>
              <a:rPr lang="en"/>
              <a:t>.</a:t>
            </a:r>
            <a:endParaRPr b="1">
              <a:solidFill>
                <a:schemeClr val="accen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convention, </a:t>
            </a:r>
            <a:r>
              <a:rPr b="1" lang="en">
                <a:solidFill>
                  <a:schemeClr val="accent1"/>
                </a:solidFill>
              </a:rPr>
              <a:t>word address</a:t>
            </a:r>
            <a:r>
              <a:rPr lang="en"/>
              <a:t> is also lowest address.</a:t>
            </a:r>
            <a:endParaRPr/>
          </a:p>
        </p:txBody>
      </p:sp>
      <p:graphicFrame>
        <p:nvGraphicFramePr>
          <p:cNvPr id="153" name="Google Shape;153;p18"/>
          <p:cNvGraphicFramePr/>
          <p:nvPr/>
        </p:nvGraphicFramePr>
        <p:xfrm>
          <a:off x="5195225" y="82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{10043478-87EE-456F-A255-93E99177E94A}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0x33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8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4" name="Google Shape;154;p18"/>
          <p:cNvGrpSpPr/>
          <p:nvPr/>
        </p:nvGrpSpPr>
        <p:grpSpPr>
          <a:xfrm>
            <a:off x="4391100" y="3256450"/>
            <a:ext cx="4684809" cy="1373025"/>
            <a:chOff x="4391100" y="3256450"/>
            <a:chExt cx="4684809" cy="1373025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447500" y="4228675"/>
              <a:ext cx="4572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 arr[] = {0xB0BACAFE, 0x44332211, 20};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4391100" y="3256450"/>
              <a:ext cx="4684809" cy="1049100"/>
              <a:chOff x="2842600" y="3760900"/>
              <a:chExt cx="4684809" cy="1049100"/>
            </a:xfrm>
          </p:grpSpPr>
          <p:sp>
            <p:nvSpPr>
              <p:cNvPr id="157" name="Google Shape;157;p18"/>
              <p:cNvSpPr txBox="1"/>
              <p:nvPr/>
            </p:nvSpPr>
            <p:spPr>
              <a:xfrm>
                <a:off x="4674400" y="4068700"/>
                <a:ext cx="14265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0x44332211</a:t>
                </a:r>
                <a:endParaRPr sz="16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6100909" y="4068688"/>
                <a:ext cx="14265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20</a:t>
                </a:r>
                <a:endParaRPr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59" name="Google Shape;159;p18"/>
              <p:cNvSpPr txBox="1"/>
              <p:nvPr/>
            </p:nvSpPr>
            <p:spPr>
              <a:xfrm>
                <a:off x="3138500" y="4348300"/>
                <a:ext cx="1035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arr</a:t>
                </a:r>
                <a:endParaRPr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2842600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4174238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2" name="Google Shape;162;p18"/>
              <p:cNvSpPr txBox="1"/>
              <p:nvPr/>
            </p:nvSpPr>
            <p:spPr>
              <a:xfrm>
                <a:off x="5585850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63" name="Google Shape;163;p18"/>
              <p:cNvSpPr txBox="1"/>
              <p:nvPr/>
            </p:nvSpPr>
            <p:spPr>
              <a:xfrm>
                <a:off x="3252100" y="4068688"/>
                <a:ext cx="14223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0xB0BACAFE</a:t>
                </a:r>
                <a:endParaRPr sz="16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