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Inter SemiBold"/>
      <p:regular r:id="rId64"/>
      <p:bold r:id="rId65"/>
      <p:italic r:id="rId66"/>
      <p:boldItalic r:id="rId67"/>
    </p:embeddedFont>
    <p:embeddedFont>
      <p:font typeface="Inter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IBM Plex Mono SemiBold"/>
      <p:regular r:id="rId76"/>
      <p:bold r:id="rId77"/>
      <p:italic r:id="rId78"/>
      <p:boldItalic r:id="rId79"/>
    </p:embeddedFont>
    <p:embeddedFont>
      <p:font typeface="Helvetica Neue"/>
      <p:regular r:id="rId80"/>
      <p:bold r:id="rId81"/>
      <p:italic r:id="rId82"/>
      <p:boldItalic r:id="rId83"/>
    </p:embeddedFont>
    <p:embeddedFont>
      <p:font typeface="Inter Medium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47DD05-6028-41DE-B18E-45F3E0B5A527}">
  <a:tblStyle styleId="{2247DD05-6028-41DE-B18E-45F3E0B5A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InterMedium-regular.fntdata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6.xml"/><Relationship Id="rId86" Type="http://schemas.openxmlformats.org/officeDocument/2006/relationships/font" Target="fonts/InterMedium-italic.fntdata"/><Relationship Id="rId41" Type="http://schemas.openxmlformats.org/officeDocument/2006/relationships/slide" Target="slides/slide35.xml"/><Relationship Id="rId85" Type="http://schemas.openxmlformats.org/officeDocument/2006/relationships/font" Target="fonts/InterMedium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InterMedium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regular.fntdata"/><Relationship Id="rId82" Type="http://schemas.openxmlformats.org/officeDocument/2006/relationships/font" Target="fonts/HelveticaNeue-italic.fntdata"/><Relationship Id="rId81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5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4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7.xml"/><Relationship Id="rId77" Type="http://schemas.openxmlformats.org/officeDocument/2006/relationships/font" Target="fonts/IBMPlexMonoSemiBold-bold.fntdata"/><Relationship Id="rId32" Type="http://schemas.openxmlformats.org/officeDocument/2006/relationships/slide" Target="slides/slide26.xml"/><Relationship Id="rId76" Type="http://schemas.openxmlformats.org/officeDocument/2006/relationships/font" Target="fonts/IBMPlexMonoSemiBold-regular.fntdata"/><Relationship Id="rId35" Type="http://schemas.openxmlformats.org/officeDocument/2006/relationships/slide" Target="slides/slide29.xml"/><Relationship Id="rId79" Type="http://schemas.openxmlformats.org/officeDocument/2006/relationships/font" Target="fonts/IBMPlexMonoSemiBold-boldItalic.fntdata"/><Relationship Id="rId34" Type="http://schemas.openxmlformats.org/officeDocument/2006/relationships/slide" Target="slides/slide28.xml"/><Relationship Id="rId78" Type="http://schemas.openxmlformats.org/officeDocument/2006/relationships/font" Target="fonts/IBMPlexMonoSemiBold-italic.fntdata"/><Relationship Id="rId71" Type="http://schemas.openxmlformats.org/officeDocument/2006/relationships/font" Target="fonts/Inter-boldItalic.fntdata"/><Relationship Id="rId70" Type="http://schemas.openxmlformats.org/officeDocument/2006/relationships/font" Target="fonts/Inter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InterSemiBold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InterSemiBold-italic.fntdata"/><Relationship Id="rId21" Type="http://schemas.openxmlformats.org/officeDocument/2006/relationships/slide" Target="slides/slide15.xml"/><Relationship Id="rId65" Type="http://schemas.openxmlformats.org/officeDocument/2006/relationships/font" Target="fonts/InterSemiBold-bold.fntdata"/><Relationship Id="rId24" Type="http://schemas.openxmlformats.org/officeDocument/2006/relationships/slide" Target="slides/slide18.xml"/><Relationship Id="rId68" Type="http://schemas.openxmlformats.org/officeDocument/2006/relationships/font" Target="fonts/Inter-regular.fntdata"/><Relationship Id="rId23" Type="http://schemas.openxmlformats.org/officeDocument/2006/relationships/slide" Target="slides/slide17.xml"/><Relationship Id="rId67" Type="http://schemas.openxmlformats.org/officeDocument/2006/relationships/font" Target="fonts/InterSemiBold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nter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452579e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452579e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9b9701a8_3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9b9701a8_3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452579e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452579e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452579e4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452579e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452579e4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452579e4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09b9701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09b9701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09b9701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09b9701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09b9701a8_3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09b9701a8_3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09b9701a8_3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09b9701a8_3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09b9701a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09b9701a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09b9701a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09b9701a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09b9701a8_3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09b9701a8_3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09b9701a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09b9701a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09b9701a8_3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09b9701a8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09b9701a8_3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309b9701a8_3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09b9701a8_3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09b9701a8_3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09b9701a8_3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09b9701a8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09b9701a8_3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09b9701a8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09b9701a8_3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09b9701a8_3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09b9701a8_3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09b9701a8_3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09b9701a8_3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309b9701a8_3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09b970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09b970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309b9701a8_3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309b9701a8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09b9701a8_3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09b9701a8_3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309b9701a8_3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309b9701a8_3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09b9701a8_3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09b9701a8_3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309b9701a8_3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309b9701a8_3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309b9701a8_3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309b9701a8_3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309b9701a8_3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309b9701a8_3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309b9701a8_3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309b9701a8_3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309b9701a8_3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309b9701a8_3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309b9701a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309b9701a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09b9701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09b9701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309b9701a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309b9701a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309b9701a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309b9701a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09b9701a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309b9701a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309b9701a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309b9701a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309b9701a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309b9701a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309b9701a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309b9701a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309b9701a8_3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309b9701a8_3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309b9701a8_3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309b9701a8_3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309b9701a8_3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309b9701a8_3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309b9701a8_3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309b9701a8_3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09b9701a8_3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09b9701a8_3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309b9701a8_3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309b9701a8_3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309b9701a8_3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309b9701a8_3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309b9701a8_3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309b9701a8_3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309b9701a8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309b9701a8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309b9701a8_3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309b9701a8_3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309b9701a8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309b9701a8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309b9701a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309b9701a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309b9701a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309b9701a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09b9701a8_3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09b9701a8_3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09b9701a8_3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09b9701a8_3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09b9701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09b9701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09b9701a8_3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09b9701a8_3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8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Bitwise Operations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Bitwise Op Practice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Control Flow, 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register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Conditional Branches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Loops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[Extra] Long Example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[Reference] More C 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10</a:t>
            </a: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-RISC-V Control Flow, Bitwise Ops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5EC97oSjvzDMc8gg2GbDS8VEYTPYKy80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dstem.org/us/courses/73598/discussion/6147512?comment=1425523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dstem.org/us/courses/73598/discussion/6147512?comment=1425523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dstem.org/us/courses/73598/discussion/6147512?comment=1425523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f-riscv.atlassian.net/wiki/spaces/HOME/pages/16154769/RISC-V+Technical+Specification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https://xkcd.com/292/" TargetMode="External"/><Relationship Id="rId5" Type="http://schemas.openxmlformats.org/officeDocument/2006/relationships/hyperlink" Target="https://www.explainxkcd.com/wiki/index.php/292:_go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747750" y="2448550"/>
            <a:ext cx="76485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Flow, Bitwise Ops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6593175" y="3864850"/>
            <a:ext cx="1877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Slides: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PDF</a:t>
            </a:r>
            <a:endParaRPr sz="15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7143300" y="95725"/>
            <a:ext cx="1709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0x3400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692700" y="745575"/>
            <a:ext cx="36333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   x10 0x34FF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	x12 x10 0x10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srli  x12 x12 0x08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  x12 x12 x10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216300" y="745575"/>
            <a:ext cx="476400" cy="1339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8" name="Google Shape;208;p19"/>
          <p:cNvGrpSpPr/>
          <p:nvPr/>
        </p:nvGrpSpPr>
        <p:grpSpPr>
          <a:xfrm>
            <a:off x="216300" y="2295500"/>
            <a:ext cx="3831374" cy="757299"/>
            <a:chOff x="5001075" y="886575"/>
            <a:chExt cx="3831374" cy="757299"/>
          </a:xfrm>
        </p:grpSpPr>
        <p:grpSp>
          <p:nvGrpSpPr>
            <p:cNvPr id="209" name="Google Shape;209;p19"/>
            <p:cNvGrpSpPr/>
            <p:nvPr/>
          </p:nvGrpSpPr>
          <p:grpSpPr>
            <a:xfrm>
              <a:off x="6304949" y="886575"/>
              <a:ext cx="2527500" cy="757299"/>
              <a:chOff x="4857149" y="2105775"/>
              <a:chExt cx="2527500" cy="757299"/>
            </a:xfrm>
          </p:grpSpPr>
          <p:sp>
            <p:nvSpPr>
              <p:cNvPr id="210" name="Google Shape;210;p19"/>
              <p:cNvSpPr/>
              <p:nvPr/>
            </p:nvSpPr>
            <p:spPr>
              <a:xfrm>
                <a:off x="4857149" y="2105775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34FF</a:t>
                </a:r>
                <a:endParaRPr b="1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4857149" y="2533974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0xABCD ABCD</a:t>
                </a:r>
                <a:endParaRPr b="1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12" name="Google Shape;212;p19"/>
            <p:cNvSpPr txBox="1"/>
            <p:nvPr/>
          </p:nvSpPr>
          <p:spPr>
            <a:xfrm>
              <a:off x="5469738" y="894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5469738" y="1275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5001075" y="886575"/>
              <a:ext cx="476400" cy="4659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5" name="Google Shape;215;p19"/>
          <p:cNvGrpSpPr/>
          <p:nvPr/>
        </p:nvGrpSpPr>
        <p:grpSpPr>
          <a:xfrm>
            <a:off x="216300" y="3186725"/>
            <a:ext cx="3831374" cy="757299"/>
            <a:chOff x="5001075" y="1800975"/>
            <a:chExt cx="3831374" cy="757299"/>
          </a:xfrm>
        </p:grpSpPr>
        <p:sp>
          <p:nvSpPr>
            <p:cNvPr id="216" name="Google Shape;216;p19"/>
            <p:cNvSpPr txBox="1"/>
            <p:nvPr/>
          </p:nvSpPr>
          <p:spPr>
            <a:xfrm>
              <a:off x="5001075" y="1800975"/>
              <a:ext cx="476400" cy="4659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217" name="Google Shape;217;p19"/>
            <p:cNvGrpSpPr/>
            <p:nvPr/>
          </p:nvGrpSpPr>
          <p:grpSpPr>
            <a:xfrm>
              <a:off x="6304949" y="1800975"/>
              <a:ext cx="2527500" cy="757299"/>
              <a:chOff x="4857149" y="2105775"/>
              <a:chExt cx="2527500" cy="757299"/>
            </a:xfrm>
          </p:grpSpPr>
          <p:sp>
            <p:nvSpPr>
              <p:cNvPr id="218" name="Google Shape;218;p19"/>
              <p:cNvSpPr/>
              <p:nvPr/>
            </p:nvSpPr>
            <p:spPr>
              <a:xfrm>
                <a:off x="4857149" y="2105775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34FF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4857149" y="2533974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0x34FF 0000</a:t>
                </a:r>
                <a:endParaRPr b="1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20" name="Google Shape;220;p19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5469738" y="2190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16300" y="4086975"/>
            <a:ext cx="3831374" cy="757299"/>
            <a:chOff x="5001075" y="2791575"/>
            <a:chExt cx="3831374" cy="757299"/>
          </a:xfrm>
        </p:grpSpPr>
        <p:sp>
          <p:nvSpPr>
            <p:cNvPr id="223" name="Google Shape;223;p19"/>
            <p:cNvSpPr txBox="1"/>
            <p:nvPr/>
          </p:nvSpPr>
          <p:spPr>
            <a:xfrm>
              <a:off x="5001075" y="2791575"/>
              <a:ext cx="476400" cy="4659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224" name="Google Shape;224;p19"/>
            <p:cNvGrpSpPr/>
            <p:nvPr/>
          </p:nvGrpSpPr>
          <p:grpSpPr>
            <a:xfrm>
              <a:off x="6304949" y="2791575"/>
              <a:ext cx="2527500" cy="757299"/>
              <a:chOff x="4857149" y="2105775"/>
              <a:chExt cx="2527500" cy="757299"/>
            </a:xfrm>
          </p:grpSpPr>
          <p:sp>
            <p:nvSpPr>
              <p:cNvPr id="225" name="Google Shape;225;p19"/>
              <p:cNvSpPr/>
              <p:nvPr/>
            </p:nvSpPr>
            <p:spPr>
              <a:xfrm>
                <a:off x="4857149" y="2105775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34FF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4857149" y="2533974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0x0034 FF00</a:t>
                </a:r>
                <a:endParaRPr b="1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27" name="Google Shape;227;p19"/>
            <p:cNvSpPr txBox="1"/>
            <p:nvPr/>
          </p:nvSpPr>
          <p:spPr>
            <a:xfrm>
              <a:off x="5469738" y="2799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5469738" y="3180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9" name="Google Shape;229;p19"/>
          <p:cNvSpPr txBox="1"/>
          <p:nvPr/>
        </p:nvSpPr>
        <p:spPr>
          <a:xfrm>
            <a:off x="5701025" y="8709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34FF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24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0x0034 FF00</a:t>
            </a:r>
            <a:endParaRPr sz="24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0x00</a:t>
            </a:r>
            <a:r>
              <a:rPr lang="en" sz="2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34</a:t>
            </a:r>
            <a:r>
              <a:rPr lang="en" sz="2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4975050" y="868275"/>
            <a:ext cx="476400" cy="4659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31" name="Google Shape;231;p19"/>
          <p:cNvGrpSpPr/>
          <p:nvPr/>
        </p:nvGrpSpPr>
        <p:grpSpPr>
          <a:xfrm>
            <a:off x="5256962" y="3705975"/>
            <a:ext cx="3362712" cy="757299"/>
            <a:chOff x="5469738" y="2791575"/>
            <a:chExt cx="3362712" cy="757299"/>
          </a:xfrm>
        </p:grpSpPr>
        <p:grpSp>
          <p:nvGrpSpPr>
            <p:cNvPr id="232" name="Google Shape;232;p19"/>
            <p:cNvGrpSpPr/>
            <p:nvPr/>
          </p:nvGrpSpPr>
          <p:grpSpPr>
            <a:xfrm>
              <a:off x="6304949" y="2791575"/>
              <a:ext cx="2527500" cy="757299"/>
              <a:chOff x="4857149" y="2105775"/>
              <a:chExt cx="2527500" cy="757299"/>
            </a:xfrm>
          </p:grpSpPr>
          <p:sp>
            <p:nvSpPr>
              <p:cNvPr id="233" name="Google Shape;233;p19"/>
              <p:cNvSpPr/>
              <p:nvPr/>
            </p:nvSpPr>
            <p:spPr>
              <a:xfrm>
                <a:off x="4857149" y="2105775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34FF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4857149" y="2533974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3400</a:t>
                </a:r>
                <a:endParaRPr b="1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5469738" y="2799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5469738" y="3180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6412800" y="915800"/>
            <a:ext cx="2604300" cy="2368725"/>
            <a:chOff x="6412800" y="915800"/>
            <a:chExt cx="2604300" cy="2368725"/>
          </a:xfrm>
        </p:grpSpPr>
        <p:sp>
          <p:nvSpPr>
            <p:cNvPr id="238" name="Google Shape;238;p19"/>
            <p:cNvSpPr txBox="1"/>
            <p:nvPr/>
          </p:nvSpPr>
          <p:spPr>
            <a:xfrm>
              <a:off x="6412800" y="2361125"/>
              <a:ext cx="2604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0x34 0b0011 1000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 0xFF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600" u="sng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0b1111 1111</a:t>
              </a:r>
              <a:endParaRPr sz="16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0b0011 1000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411000" y="915800"/>
              <a:ext cx="408600" cy="1293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 rot="5400000">
              <a:off x="7611875" y="1306625"/>
              <a:ext cx="232200" cy="2071200"/>
            </a:xfrm>
            <a:prstGeom prst="leftBrace">
              <a:avLst>
                <a:gd fmla="val 50000" name="adj1"/>
                <a:gd fmla="val 551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Question 1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5854875" y="710975"/>
            <a:ext cx="30576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L13-L18 is a translation of the C statement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Assume before L13: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stack pointer register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24075" y="19700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3340500" y="745575"/>
            <a:ext cx="476400" cy="1553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3816900" y="745575"/>
            <a:ext cx="21378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t1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t1 t1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t1 t1 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t1 t1 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51" name="Google Shape;251;p20"/>
          <p:cNvGrpSpPr/>
          <p:nvPr/>
        </p:nvGrpSpPr>
        <p:grpSpPr>
          <a:xfrm>
            <a:off x="247550" y="2607000"/>
            <a:ext cx="4085700" cy="1893050"/>
            <a:chOff x="247550" y="2607000"/>
            <a:chExt cx="4085700" cy="1893050"/>
          </a:xfrm>
        </p:grpSpPr>
        <p:sp>
          <p:nvSpPr>
            <p:cNvPr id="252" name="Google Shape;252;p20"/>
            <p:cNvSpPr txBox="1"/>
            <p:nvPr/>
          </p:nvSpPr>
          <p:spPr>
            <a:xfrm>
              <a:off x="311600" y="3484250"/>
              <a:ext cx="1423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A.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&amp;c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B.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&amp;a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C.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c[20]</a:t>
              </a:r>
              <a:endParaRPr/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247550" y="2607000"/>
              <a:ext cx="4085700" cy="11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1. 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At L18, what </a:t>
              </a:r>
              <a:r>
                <a:rPr b="1"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 expression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is the closest representation of the </a:t>
              </a:r>
              <a:r>
                <a:rPr b="1"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value stored in </a:t>
              </a: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?</a:t>
              </a:r>
              <a:endPara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4" name="Google Shape;254;p20"/>
            <p:cNvSpPr txBox="1"/>
            <p:nvPr/>
          </p:nvSpPr>
          <p:spPr>
            <a:xfrm>
              <a:off x="1846750" y="3484250"/>
              <a:ext cx="238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D.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c[a]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E.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&amp;c[a]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F.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Something else</a:t>
              </a:r>
              <a:endParaRPr/>
            </a:p>
          </p:txBody>
        </p:sp>
      </p:grpSp>
      <p:sp>
        <p:nvSpPr>
          <p:cNvPr id="255" name="Google Shape;255;p20"/>
          <p:cNvSpPr txBox="1"/>
          <p:nvPr/>
        </p:nvSpPr>
        <p:spPr>
          <a:xfrm>
            <a:off x="4633625" y="2607000"/>
            <a:ext cx="4085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might a compiler NOT translate this C statement to the RV32I instruction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20(sp)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5680850" y="24875"/>
            <a:ext cx="33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For a written walkthrough, check Ed (</a:t>
            </a:r>
            <a:r>
              <a:rPr b="1" lang="en" sz="1600" u="sng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#173bf</a:t>
            </a: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b="1"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572000" y="4524275"/>
            <a:ext cx="3309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[skipped in live lecture]</a:t>
            </a:r>
            <a:endParaRPr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1"/>
          <p:cNvGrpSpPr/>
          <p:nvPr/>
        </p:nvGrpSpPr>
        <p:grpSpPr>
          <a:xfrm>
            <a:off x="6215850" y="3166825"/>
            <a:ext cx="2641375" cy="824044"/>
            <a:chOff x="6444450" y="1795225"/>
            <a:chExt cx="2641375" cy="824044"/>
          </a:xfrm>
        </p:grpSpPr>
        <p:sp>
          <p:nvSpPr>
            <p:cNvPr id="263" name="Google Shape;263;p21"/>
            <p:cNvSpPr/>
            <p:nvPr/>
          </p:nvSpPr>
          <p:spPr>
            <a:xfrm>
              <a:off x="6444450" y="2228650"/>
              <a:ext cx="2433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6784194" y="1795225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0005</a:t>
              </a:r>
              <a:endParaRPr strike="sngStrike"/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8379625" y="21881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L15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66" name="Google Shape;266;p2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Question 1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24075" y="19700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3340500" y="745575"/>
            <a:ext cx="476400" cy="1553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3816900" y="745575"/>
            <a:ext cx="21378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t1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t1 t1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t1 t1 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t1 t1 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71" name="Google Shape;271;p21"/>
          <p:cNvGrpSpPr/>
          <p:nvPr/>
        </p:nvGrpSpPr>
        <p:grpSpPr>
          <a:xfrm>
            <a:off x="5425075" y="2819250"/>
            <a:ext cx="3432150" cy="790619"/>
            <a:chOff x="5653675" y="1447650"/>
            <a:chExt cx="3432150" cy="790619"/>
          </a:xfrm>
        </p:grpSpPr>
        <p:sp>
          <p:nvSpPr>
            <p:cNvPr id="272" name="Google Shape;272;p21"/>
            <p:cNvSpPr txBox="1"/>
            <p:nvPr/>
          </p:nvSpPr>
          <p:spPr>
            <a:xfrm>
              <a:off x="5653675" y="1828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444450" y="1847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0005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4" name="Google Shape;274;p21"/>
            <p:cNvSpPr txBox="1"/>
            <p:nvPr/>
          </p:nvSpPr>
          <p:spPr>
            <a:xfrm>
              <a:off x="5653675" y="1447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t0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444450" y="1466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8379625" y="18071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L14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6215850" y="3549250"/>
            <a:ext cx="2641375" cy="746419"/>
            <a:chOff x="6444450" y="2177650"/>
            <a:chExt cx="2641375" cy="746419"/>
          </a:xfrm>
        </p:grpSpPr>
        <p:sp>
          <p:nvSpPr>
            <p:cNvPr id="278" name="Google Shape;278;p21"/>
            <p:cNvSpPr txBox="1"/>
            <p:nvPr/>
          </p:nvSpPr>
          <p:spPr>
            <a:xfrm>
              <a:off x="6784194" y="2177650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trike="sngStrike"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6444450" y="2533450"/>
              <a:ext cx="2433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0020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0" name="Google Shape;280;p21"/>
            <p:cNvSpPr txBox="1"/>
            <p:nvPr/>
          </p:nvSpPr>
          <p:spPr>
            <a:xfrm>
              <a:off x="8379625" y="24929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L16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81" name="Google Shape;281;p21"/>
          <p:cNvSpPr txBox="1"/>
          <p:nvPr/>
        </p:nvSpPr>
        <p:spPr>
          <a:xfrm>
            <a:off x="8151025" y="4169369"/>
            <a:ext cx="7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L17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6308725" y="4208469"/>
            <a:ext cx="2433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(sp+32)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311600" y="3484250"/>
            <a:ext cx="142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&amp;c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c[20]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247550" y="2607000"/>
            <a:ext cx="4085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 L18, what </a:t>
            </a: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 expression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the closest representation of the </a:t>
            </a: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value stored in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846750" y="3484250"/>
            <a:ext cx="238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&amp;c[a]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Something else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5854875" y="710975"/>
            <a:ext cx="30576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L13-L18 is a translation of the C statement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Assume before L13: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stack pointer register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7" name="Google Shape;287;p21"/>
          <p:cNvGrpSpPr/>
          <p:nvPr/>
        </p:nvGrpSpPr>
        <p:grpSpPr>
          <a:xfrm>
            <a:off x="323750" y="3827600"/>
            <a:ext cx="3000000" cy="1047700"/>
            <a:chOff x="323750" y="3827600"/>
            <a:chExt cx="3000000" cy="1047700"/>
          </a:xfrm>
        </p:grpSpPr>
        <p:sp>
          <p:nvSpPr>
            <p:cNvPr id="288" name="Google Shape;288;p21"/>
            <p:cNvSpPr txBox="1"/>
            <p:nvPr/>
          </p:nvSpPr>
          <p:spPr>
            <a:xfrm>
              <a:off x="323750" y="441360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t1: </a:t>
              </a: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(t1*4)+12+sp</a:t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02575" y="3827600"/>
              <a:ext cx="476400" cy="329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90" name="Google Shape;290;p21"/>
          <p:cNvSpPr txBox="1"/>
          <p:nvPr/>
        </p:nvSpPr>
        <p:spPr>
          <a:xfrm>
            <a:off x="5680850" y="24875"/>
            <a:ext cx="33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For a written walkthrough, check Ed (</a:t>
            </a:r>
            <a:r>
              <a:rPr b="1" lang="en" sz="1600" u="sng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#173bf</a:t>
            </a: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b="1"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4572000" y="4524275"/>
            <a:ext cx="3309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[skipped in live lecture]</a:t>
            </a:r>
            <a:endParaRPr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/>
        </p:nvSpPr>
        <p:spPr>
          <a:xfrm>
            <a:off x="4705100" y="3648850"/>
            <a:ext cx="41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is a </a:t>
            </a:r>
            <a:r>
              <a:rPr b="1"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variable</a:t>
            </a: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. Its value happens to be 5 at runtime, but compilers can’t necessarily simulate program runtime!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Question 1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5854875" y="710975"/>
            <a:ext cx="30576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L13-L18 is a translation of the C statement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Assume before L13: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stack pointer register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stored at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124075" y="19700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3340500" y="745575"/>
            <a:ext cx="476400" cy="1553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3816900" y="745575"/>
            <a:ext cx="21378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t1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t1 t1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t1 t1 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t1 t1 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4633625" y="2607000"/>
            <a:ext cx="4085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2.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might a compiler NOT translate this C statement to the RV32I instruction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20(sp)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5680850" y="24875"/>
            <a:ext cx="33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For a written walkthrough, check Ed (</a:t>
            </a:r>
            <a:r>
              <a:rPr b="1" lang="en" sz="1600" u="sng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#173bf</a:t>
            </a:r>
            <a:r>
              <a:rPr b="1"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b="1"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>
            <a:off x="247550" y="2607000"/>
            <a:ext cx="4085700" cy="1338950"/>
            <a:chOff x="247550" y="2607000"/>
            <a:chExt cx="4085700" cy="1338950"/>
          </a:xfrm>
        </p:grpSpPr>
        <p:sp>
          <p:nvSpPr>
            <p:cNvPr id="306" name="Google Shape;306;p22"/>
            <p:cNvSpPr txBox="1"/>
            <p:nvPr/>
          </p:nvSpPr>
          <p:spPr>
            <a:xfrm>
              <a:off x="311600" y="3484250"/>
              <a:ext cx="142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E.</a:t>
              </a:r>
              <a:r>
                <a:rPr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&amp;c[a]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07" name="Google Shape;307;p22"/>
            <p:cNvSpPr txBox="1"/>
            <p:nvPr/>
          </p:nvSpPr>
          <p:spPr>
            <a:xfrm>
              <a:off x="247550" y="2607000"/>
              <a:ext cx="4085700" cy="11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1. At L18, what </a:t>
              </a:r>
              <a:r>
                <a:rPr b="1"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C expression</a:t>
              </a:r>
              <a:r>
                <a:rPr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 is the closest representation of the </a:t>
              </a:r>
              <a:r>
                <a:rPr b="1"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value stored in </a:t>
              </a:r>
              <a:r>
                <a:rPr b="1"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r>
                <a:rPr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?</a:t>
              </a:r>
              <a:endParaRPr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08" name="Google Shape;308;p22"/>
          <p:cNvSpPr txBox="1"/>
          <p:nvPr/>
        </p:nvSpPr>
        <p:spPr>
          <a:xfrm>
            <a:off x="4572000" y="4524275"/>
            <a:ext cx="3309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7115E"/>
                </a:solidFill>
                <a:latin typeface="Inter"/>
                <a:ea typeface="Inter"/>
                <a:cs typeface="Inter"/>
                <a:sym typeface="Inter"/>
              </a:rPr>
              <a:t>[skipped in live lecture]</a:t>
            </a:r>
            <a:endParaRPr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344775" y="1400825"/>
            <a:ext cx="41676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Flow, Program Counter Register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311700" y="745575"/>
            <a:ext cx="62739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Program values are stored in registers.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Assembly instructions: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operate on registers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load/store values between registers and memory.</a:t>
            </a:r>
            <a:endParaRPr/>
          </a:p>
        </p:txBody>
      </p:sp>
      <p:sp>
        <p:nvSpPr>
          <p:cNvPr id="319" name="Google Shape;319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Machine Programs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6019800" y="81302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0xF…F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6019800" y="366635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0x0…0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7123658" y="857250"/>
            <a:ext cx="1828800" cy="308610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9FD1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Wide upward diagonal" id="323" name="Google Shape;323;p24"/>
          <p:cNvSpPr/>
          <p:nvPr/>
        </p:nvSpPr>
        <p:spPr>
          <a:xfrm>
            <a:off x="7139025" y="1209675"/>
            <a:ext cx="1791900" cy="1076400"/>
          </a:xfrm>
          <a:prstGeom prst="rect">
            <a:avLst/>
          </a:prstGeom>
          <a:blipFill rotWithShape="1">
            <a:blip r:embed="rId3">
              <a:alphaModFix amt="30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9FD1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7123658" y="2800350"/>
            <a:ext cx="1828800" cy="51450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rgbClr val="9FD1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5" name="Google Shape;325;p24"/>
          <p:cNvCxnSpPr/>
          <p:nvPr/>
        </p:nvCxnSpPr>
        <p:spPr>
          <a:xfrm>
            <a:off x="7123658" y="2286000"/>
            <a:ext cx="18288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4"/>
          <p:cNvCxnSpPr/>
          <p:nvPr/>
        </p:nvCxnSpPr>
        <p:spPr>
          <a:xfrm>
            <a:off x="7123658" y="1209674"/>
            <a:ext cx="18288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27" name="Google Shape;327;p24"/>
          <p:cNvSpPr txBox="1"/>
          <p:nvPr/>
        </p:nvSpPr>
        <p:spPr>
          <a:xfrm>
            <a:off x="7123552" y="33982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123672" y="232495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heap</a:t>
            </a:r>
            <a:endParaRPr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7123525" y="2843775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7123703" y="8111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311700" y="2726775"/>
            <a:ext cx="62739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RISC-V assembly instruction: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stored as machine code, i.e., bits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</a:t>
            </a:r>
            <a:r>
              <a:rPr b="1" lang="en">
                <a:solidFill>
                  <a:schemeClr val="dk2"/>
                </a:solidFill>
              </a:rPr>
              <a:t>word-length</a:t>
            </a:r>
            <a:r>
              <a:rPr lang="en"/>
              <a:t> (32 bits)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</a:t>
            </a:r>
            <a:r>
              <a:rPr b="1" lang="en">
                <a:solidFill>
                  <a:schemeClr val="dk2"/>
                </a:solidFill>
              </a:rPr>
              <a:t>stored in memory</a:t>
            </a:r>
            <a:r>
              <a:rPr lang="en"/>
              <a:t> (text segment)</a:t>
            </a:r>
            <a:endParaRPr/>
          </a:p>
        </p:txBody>
      </p:sp>
      <p:grpSp>
        <p:nvGrpSpPr>
          <p:cNvPr id="332" name="Google Shape;332;p24"/>
          <p:cNvGrpSpPr/>
          <p:nvPr/>
        </p:nvGrpSpPr>
        <p:grpSpPr>
          <a:xfrm>
            <a:off x="350600" y="3752350"/>
            <a:ext cx="7059350" cy="1159800"/>
            <a:chOff x="350600" y="3752350"/>
            <a:chExt cx="7059350" cy="1159800"/>
          </a:xfrm>
        </p:grpSpPr>
        <p:grpSp>
          <p:nvGrpSpPr>
            <p:cNvPr id="333" name="Google Shape;333;p24"/>
            <p:cNvGrpSpPr/>
            <p:nvPr/>
          </p:nvGrpSpPr>
          <p:grpSpPr>
            <a:xfrm>
              <a:off x="350600" y="3752350"/>
              <a:ext cx="7059350" cy="1089650"/>
              <a:chOff x="350600" y="3752350"/>
              <a:chExt cx="7059350" cy="1089650"/>
            </a:xfrm>
          </p:grpSpPr>
          <p:sp>
            <p:nvSpPr>
              <p:cNvPr id="334" name="Google Shape;334;p24"/>
              <p:cNvSpPr txBox="1"/>
              <p:nvPr/>
            </p:nvSpPr>
            <p:spPr>
              <a:xfrm>
                <a:off x="350600" y="4079675"/>
                <a:ext cx="3000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slli 	x12 x10 0x10</a:t>
                </a:r>
                <a:endParaRPr/>
              </a:p>
            </p:txBody>
          </p:sp>
          <p:sp>
            <p:nvSpPr>
              <p:cNvPr id="335" name="Google Shape;335;p24"/>
              <p:cNvSpPr txBox="1"/>
              <p:nvPr/>
            </p:nvSpPr>
            <p:spPr>
              <a:xfrm>
                <a:off x="3966600" y="4079675"/>
                <a:ext cx="19386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0x01051613</a:t>
                </a:r>
                <a:endParaRPr/>
              </a:p>
            </p:txBody>
          </p:sp>
          <p:sp>
            <p:nvSpPr>
              <p:cNvPr id="336" name="Google Shape;336;p24"/>
              <p:cNvSpPr txBox="1"/>
              <p:nvPr/>
            </p:nvSpPr>
            <p:spPr>
              <a:xfrm>
                <a:off x="634400" y="4451700"/>
                <a:ext cx="2447100" cy="39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1"/>
                    </a:solidFill>
                    <a:latin typeface="Inter"/>
                    <a:ea typeface="Inter"/>
                    <a:cs typeface="Inter"/>
                    <a:sym typeface="Inter"/>
                  </a:rPr>
                  <a:t>assembly instruction</a:t>
                </a:r>
                <a:endParaRPr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7" name="Google Shape;337;p24"/>
              <p:cNvSpPr txBox="1"/>
              <p:nvPr/>
            </p:nvSpPr>
            <p:spPr>
              <a:xfrm>
                <a:off x="3530000" y="4451700"/>
                <a:ext cx="2447100" cy="39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1"/>
                    </a:solidFill>
                    <a:latin typeface="Inter"/>
                    <a:ea typeface="Inter"/>
                    <a:cs typeface="Inter"/>
                    <a:sym typeface="Inter"/>
                  </a:rPr>
                  <a:t>machine code</a:t>
                </a:r>
                <a:endParaRPr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3297525" y="4330375"/>
                <a:ext cx="701200" cy="217925"/>
              </a:xfrm>
              <a:custGeom>
                <a:rect b="b" l="l" r="r" t="t"/>
                <a:pathLst>
                  <a:path extrusionOk="0" h="8717" w="28048">
                    <a:moveTo>
                      <a:pt x="0" y="2653"/>
                    </a:moveTo>
                    <a:cubicBezTo>
                      <a:pt x="4082" y="612"/>
                      <a:pt x="9994" y="-1222"/>
                      <a:pt x="13645" y="1516"/>
                    </a:cubicBezTo>
                    <a:cubicBezTo>
                      <a:pt x="15576" y="2964"/>
                      <a:pt x="15301" y="8717"/>
                      <a:pt x="12887" y="8717"/>
                    </a:cubicBezTo>
                    <a:cubicBezTo>
                      <a:pt x="11279" y="8717"/>
                      <a:pt x="8757" y="6744"/>
                      <a:pt x="9476" y="5306"/>
                    </a:cubicBezTo>
                    <a:cubicBezTo>
                      <a:pt x="11169" y="1920"/>
                      <a:pt x="16036" y="1297"/>
                      <a:pt x="19709" y="379"/>
                    </a:cubicBezTo>
                    <a:cubicBezTo>
                      <a:pt x="20697" y="132"/>
                      <a:pt x="21723" y="0"/>
                      <a:pt x="22742" y="0"/>
                    </a:cubicBezTo>
                    <a:cubicBezTo>
                      <a:pt x="23500" y="0"/>
                      <a:pt x="23500" y="0"/>
                      <a:pt x="24258" y="0"/>
                    </a:cubicBezTo>
                    <a:cubicBezTo>
                      <a:pt x="25016" y="0"/>
                      <a:pt x="25016" y="0"/>
                      <a:pt x="25774" y="0"/>
                    </a:cubicBezTo>
                    <a:cubicBezTo>
                      <a:pt x="26343" y="0"/>
                      <a:pt x="26343" y="0"/>
                      <a:pt x="26911" y="0"/>
                    </a:cubicBezTo>
                    <a:cubicBezTo>
                      <a:pt x="27480" y="0"/>
                      <a:pt x="27480" y="0"/>
                      <a:pt x="28048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  <p:sp>
            <p:nvSpPr>
              <p:cNvPr id="339" name="Google Shape;339;p24"/>
              <p:cNvSpPr/>
              <p:nvPr/>
            </p:nvSpPr>
            <p:spPr>
              <a:xfrm>
                <a:off x="5742250" y="3752350"/>
                <a:ext cx="1667700" cy="581900"/>
              </a:xfrm>
              <a:custGeom>
                <a:rect b="b" l="l" r="r" t="t"/>
                <a:pathLst>
                  <a:path extrusionOk="0" h="23276" w="66708">
                    <a:moveTo>
                      <a:pt x="0" y="22742"/>
                    </a:moveTo>
                    <a:cubicBezTo>
                      <a:pt x="8400" y="22742"/>
                      <a:pt x="22329" y="25512"/>
                      <a:pt x="24636" y="17435"/>
                    </a:cubicBezTo>
                    <a:cubicBezTo>
                      <a:pt x="25351" y="14931"/>
                      <a:pt x="18998" y="12319"/>
                      <a:pt x="17435" y="14403"/>
                    </a:cubicBezTo>
                    <a:cubicBezTo>
                      <a:pt x="16213" y="16033"/>
                      <a:pt x="16498" y="19338"/>
                      <a:pt x="18193" y="20468"/>
                    </a:cubicBezTo>
                    <a:cubicBezTo>
                      <a:pt x="28200" y="27139"/>
                      <a:pt x="43066" y="16417"/>
                      <a:pt x="52305" y="8718"/>
                    </a:cubicBezTo>
                    <a:cubicBezTo>
                      <a:pt x="54868" y="6582"/>
                      <a:pt x="57405" y="4369"/>
                      <a:pt x="60265" y="2653"/>
                    </a:cubicBezTo>
                    <a:cubicBezTo>
                      <a:pt x="62257" y="1458"/>
                      <a:pt x="65669" y="2077"/>
                      <a:pt x="66708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</p:grpSp>
        <p:sp>
          <p:nvSpPr>
            <p:cNvPr id="340" name="Google Shape;340;p24"/>
            <p:cNvSpPr txBox="1"/>
            <p:nvPr/>
          </p:nvSpPr>
          <p:spPr>
            <a:xfrm>
              <a:off x="3276525" y="4450450"/>
              <a:ext cx="65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(more later)</a:t>
              </a:r>
              <a:endParaRPr sz="12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Counter Register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387900" y="745575"/>
            <a:ext cx="3760200" cy="1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RV32I Unprivileged ISA</a:t>
            </a:r>
            <a:r>
              <a:rPr lang="en"/>
              <a:t>, 2.1: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is one additional unprivileged register: the </a:t>
            </a:r>
            <a:r>
              <a:rPr b="1" lang="en" sz="1800">
                <a:solidFill>
                  <a:schemeClr val="dk2"/>
                </a:solidFill>
              </a:rPr>
              <a:t>program counter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</a:t>
            </a:r>
            <a:r>
              <a:rPr lang="en" sz="1800"/>
              <a:t> holds the address of the current instruction.</a:t>
            </a:r>
            <a:endParaRPr sz="1800"/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311700" y="2577175"/>
            <a:ext cx="39291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execution: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Fetch instruction from memory using PC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Execute instruction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 PC to next instruction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275" y="747338"/>
            <a:ext cx="4956818" cy="343091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5"/>
          <p:cNvSpPr/>
          <p:nvPr/>
        </p:nvSpPr>
        <p:spPr>
          <a:xfrm>
            <a:off x="311700" y="4238318"/>
            <a:ext cx="6207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By default, the PC is updated to PC + 4 bytes (“next sequential instruction”)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unless otherwise stated by the instruction itself.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0" name="Google Shape;350;p25"/>
          <p:cNvCxnSpPr/>
          <p:nvPr/>
        </p:nvCxnSpPr>
        <p:spPr>
          <a:xfrm>
            <a:off x="557825" y="1197600"/>
            <a:ext cx="0" cy="1254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1" name="Google Shape;3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900" y="4251825"/>
            <a:ext cx="682775" cy="7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/>
        </p:nvSpPr>
        <p:spPr>
          <a:xfrm>
            <a:off x="5476200" y="781275"/>
            <a:ext cx="36864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3E59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2000">
              <a:solidFill>
                <a:srgbClr val="B3E59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3E59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</a:t>
            </a:r>
            <a:r>
              <a:rPr lang="en" sz="2000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li x10 0x34FF</a:t>
            </a:r>
            <a:endParaRPr sz="2000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3E59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	x12 x10 0x10</a:t>
            </a:r>
            <a:endParaRPr sz="2000">
              <a:solidFill>
                <a:srgbClr val="B3E59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3E59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srli  x12 x12 0x08</a:t>
            </a:r>
            <a:endParaRPr sz="2000">
              <a:solidFill>
                <a:srgbClr val="B3E59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3E59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  x12 x12 x10</a:t>
            </a:r>
            <a:endParaRPr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4674300" y="781275"/>
            <a:ext cx="801900" cy="16626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0x8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0xc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sz="2000">
              <a:solidFill>
                <a:srgbClr val="B3E59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Counter in action</a:t>
            </a:r>
            <a:endParaRPr/>
          </a:p>
        </p:txBody>
      </p:sp>
      <p:sp>
        <p:nvSpPr>
          <p:cNvPr id="359" name="Google Shape;359;p26"/>
          <p:cNvSpPr txBox="1"/>
          <p:nvPr>
            <p:ph idx="4294967295" type="body"/>
          </p:nvPr>
        </p:nvSpPr>
        <p:spPr>
          <a:xfrm>
            <a:off x="311700" y="2577175"/>
            <a:ext cx="39291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execution: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Fetch instruction from memory using PC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Execute instruction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accent1"/>
                </a:solidFill>
              </a:rPr>
              <a:t>Update PC</a:t>
            </a:r>
            <a:r>
              <a:rPr lang="en"/>
              <a:t> to next instruction</a:t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311700" y="4238318"/>
            <a:ext cx="6207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By default, the PC is updated to PC + 4 bytes (“next sequential instruction”)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unless otherwise stated by the instruction itself.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311687" y="957000"/>
            <a:ext cx="3362712" cy="368000"/>
            <a:chOff x="5469738" y="886575"/>
            <a:chExt cx="3362712" cy="368000"/>
          </a:xfrm>
        </p:grpSpPr>
        <p:sp>
          <p:nvSpPr>
            <p:cNvPr id="362" name="Google Shape;362;p26"/>
            <p:cNvSpPr/>
            <p:nvPr/>
          </p:nvSpPr>
          <p:spPr>
            <a:xfrm>
              <a:off x="6304949" y="886575"/>
              <a:ext cx="25275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0008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5469738" y="8948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4" name="Google Shape;364;p26"/>
          <p:cNvSpPr/>
          <p:nvPr/>
        </p:nvSpPr>
        <p:spPr>
          <a:xfrm>
            <a:off x="4402950" y="1428525"/>
            <a:ext cx="338100" cy="368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1537416" y="1281539"/>
            <a:ext cx="17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000c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1537416" y="886450"/>
            <a:ext cx="17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0008</a:t>
            </a:r>
            <a:endParaRPr sz="1600" strike="sngStrike">
              <a:solidFill>
                <a:schemeClr val="dk1"/>
              </a:solidFill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4402950" y="1733325"/>
            <a:ext cx="338100" cy="3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900" y="4251825"/>
            <a:ext cx="682775" cy="7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6"/>
          <p:cNvGrpSpPr/>
          <p:nvPr/>
        </p:nvGrpSpPr>
        <p:grpSpPr>
          <a:xfrm>
            <a:off x="5221737" y="2792225"/>
            <a:ext cx="3362712" cy="757299"/>
            <a:chOff x="5469738" y="1800975"/>
            <a:chExt cx="3362712" cy="757299"/>
          </a:xfrm>
        </p:grpSpPr>
        <p:grpSp>
          <p:nvGrpSpPr>
            <p:cNvPr id="370" name="Google Shape;370;p26"/>
            <p:cNvGrpSpPr/>
            <p:nvPr/>
          </p:nvGrpSpPr>
          <p:grpSpPr>
            <a:xfrm>
              <a:off x="6304949" y="1800975"/>
              <a:ext cx="2527500" cy="757299"/>
              <a:chOff x="4857149" y="2105775"/>
              <a:chExt cx="2527500" cy="757299"/>
            </a:xfrm>
          </p:grpSpPr>
          <p:sp>
            <p:nvSpPr>
              <p:cNvPr id="371" name="Google Shape;371;p26"/>
              <p:cNvSpPr/>
              <p:nvPr/>
            </p:nvSpPr>
            <p:spPr>
              <a:xfrm>
                <a:off x="4857149" y="2105775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0x0000 34FF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4857149" y="2533974"/>
                <a:ext cx="2527500" cy="329100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0xABCD ABCD</a:t>
                </a:r>
                <a:endParaRPr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373" name="Google Shape;373;p26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5469738" y="2190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75" name="Google Shape;375;p26"/>
          <p:cNvSpPr txBox="1"/>
          <p:nvPr/>
        </p:nvSpPr>
        <p:spPr>
          <a:xfrm>
            <a:off x="6443094" y="3171579"/>
            <a:ext cx="175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0xABCD ABCD</a:t>
            </a:r>
            <a:endParaRPr strike="sngStrike"/>
          </a:p>
        </p:txBody>
      </p:sp>
      <p:sp>
        <p:nvSpPr>
          <p:cNvPr id="376" name="Google Shape;376;p26"/>
          <p:cNvSpPr txBox="1"/>
          <p:nvPr/>
        </p:nvSpPr>
        <p:spPr>
          <a:xfrm>
            <a:off x="6443094" y="3552579"/>
            <a:ext cx="175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0x34FF 0000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Branches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463775" y="1227475"/>
            <a:ext cx="45060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assembly language, the registers have no type.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Register contents are just bits.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Operation </a:t>
            </a:r>
            <a:r>
              <a:rPr lang="en" sz="1800"/>
              <a:t>determines “type,” i.e., how register contents are treated.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 value, memory address, etc.</a:t>
            </a:r>
            <a:endParaRPr sz="1800"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202675" y="1227475"/>
            <a:ext cx="42171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high-level languages, </a:t>
            </a:r>
            <a:r>
              <a:rPr b="1" lang="en" sz="1800">
                <a:solidFill>
                  <a:schemeClr val="dk2"/>
                </a:solidFill>
              </a:rPr>
              <a:t>variable types determine operation</a:t>
            </a:r>
            <a:r>
              <a:rPr lang="en" sz="1800"/>
              <a:t>.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HLL vs. Assembly: Data representation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367850" y="801475"/>
            <a:ext cx="1734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C, Java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6026375" y="801475"/>
            <a:ext cx="1734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RISC-V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1" name="Google Shape;81;p10"/>
          <p:cNvCxnSpPr/>
          <p:nvPr/>
        </p:nvCxnSpPr>
        <p:spPr>
          <a:xfrm>
            <a:off x="4417675" y="859825"/>
            <a:ext cx="2100" cy="195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 txBox="1"/>
          <p:nvPr/>
        </p:nvSpPr>
        <p:spPr>
          <a:xfrm>
            <a:off x="832050" y="2933250"/>
            <a:ext cx="2048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x, *y;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*y;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876800" y="2933250"/>
            <a:ext cx="2048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 x1 0(x3)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versus</a:t>
            </a:r>
            <a:endParaRPr sz="17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lbu x1 0(x3)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2640325" y="3963500"/>
            <a:ext cx="3556800" cy="85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Given the RISC-V instruction ops, you can (usually) infer what the analogous C code is.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311700" y="745575"/>
            <a:ext cx="49188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C, run code one line at a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Usually</a:t>
            </a:r>
            <a:r>
              <a:rPr lang="en"/>
              <a:t> the line immediately afterwards…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</a:t>
            </a:r>
            <a:r>
              <a:rPr b="1" lang="en">
                <a:solidFill>
                  <a:schemeClr val="dk2"/>
                </a:solidFill>
              </a:rPr>
              <a:t>control flow</a:t>
            </a:r>
            <a:r>
              <a:rPr lang="en"/>
              <a:t> syntax creates structures that “</a:t>
            </a:r>
            <a:r>
              <a:rPr b="1" lang="en">
                <a:solidFill>
                  <a:schemeClr val="dk2"/>
                </a:solidFill>
              </a:rPr>
              <a:t>jump</a:t>
            </a:r>
            <a:r>
              <a:rPr lang="en"/>
              <a:t>” to other lines of code.</a:t>
            </a:r>
            <a:endParaRPr/>
          </a:p>
        </p:txBody>
      </p:sp>
      <p:sp>
        <p:nvSpPr>
          <p:cNvPr id="387" name="Google Shape;387;p2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5523125" y="862275"/>
            <a:ext cx="24447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foo(n) 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5;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&gt; 5) 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 += 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a+n;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foo(5);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5007825" y="862275"/>
            <a:ext cx="476400" cy="3232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90" name="Google Shape;390;p28"/>
          <p:cNvGrpSpPr/>
          <p:nvPr/>
        </p:nvGrpSpPr>
        <p:grpSpPr>
          <a:xfrm>
            <a:off x="7437600" y="1326200"/>
            <a:ext cx="1630200" cy="1520875"/>
            <a:chOff x="7437600" y="1326200"/>
            <a:chExt cx="1630200" cy="1520875"/>
          </a:xfrm>
        </p:grpSpPr>
        <p:sp>
          <p:nvSpPr>
            <p:cNvPr id="391" name="Google Shape;391;p28"/>
            <p:cNvSpPr/>
            <p:nvPr/>
          </p:nvSpPr>
          <p:spPr>
            <a:xfrm>
              <a:off x="7437600" y="1601375"/>
              <a:ext cx="269625" cy="369225"/>
            </a:xfrm>
            <a:custGeom>
              <a:rect b="b" l="l" r="r" t="t"/>
              <a:pathLst>
                <a:path extrusionOk="0" h="14769" w="10785">
                  <a:moveTo>
                    <a:pt x="4548" y="0"/>
                  </a:moveTo>
                  <a:cubicBezTo>
                    <a:pt x="8088" y="0"/>
                    <a:pt x="11306" y="5247"/>
                    <a:pt x="10612" y="8718"/>
                  </a:cubicBezTo>
                  <a:cubicBezTo>
                    <a:pt x="9825" y="12653"/>
                    <a:pt x="3807" y="15672"/>
                    <a:pt x="0" y="14403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392" name="Google Shape;392;p28"/>
            <p:cNvSpPr/>
            <p:nvPr/>
          </p:nvSpPr>
          <p:spPr>
            <a:xfrm>
              <a:off x="7590000" y="1753775"/>
              <a:ext cx="269625" cy="719361"/>
            </a:xfrm>
            <a:custGeom>
              <a:rect b="b" l="l" r="r" t="t"/>
              <a:pathLst>
                <a:path extrusionOk="0" h="14769" w="10785">
                  <a:moveTo>
                    <a:pt x="4548" y="0"/>
                  </a:moveTo>
                  <a:cubicBezTo>
                    <a:pt x="8088" y="0"/>
                    <a:pt x="11306" y="5247"/>
                    <a:pt x="10612" y="8718"/>
                  </a:cubicBezTo>
                  <a:cubicBezTo>
                    <a:pt x="9825" y="12653"/>
                    <a:pt x="3807" y="15672"/>
                    <a:pt x="0" y="14403"/>
                  </a:cubicBez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393" name="Google Shape;393;p28"/>
            <p:cNvSpPr txBox="1"/>
            <p:nvPr/>
          </p:nvSpPr>
          <p:spPr>
            <a:xfrm>
              <a:off x="7603500" y="2127675"/>
              <a:ext cx="14643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(otherwise)</a:t>
              </a:r>
              <a:endParaRPr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4" name="Google Shape;394;p28"/>
            <p:cNvSpPr txBox="1"/>
            <p:nvPr/>
          </p:nvSpPr>
          <p:spPr>
            <a:xfrm>
              <a:off x="7603500" y="1326200"/>
              <a:ext cx="14643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conditional</a:t>
              </a: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 jump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95" name="Google Shape;395;p28"/>
          <p:cNvSpPr/>
          <p:nvPr/>
        </p:nvSpPr>
        <p:spPr>
          <a:xfrm>
            <a:off x="4863727" y="1411875"/>
            <a:ext cx="347850" cy="2179400"/>
          </a:xfrm>
          <a:custGeom>
            <a:rect b="b" l="l" r="r" t="t"/>
            <a:pathLst>
              <a:path extrusionOk="0" h="87176" w="13914">
                <a:moveTo>
                  <a:pt x="9367" y="87176"/>
                </a:moveTo>
                <a:cubicBezTo>
                  <a:pt x="417" y="87176"/>
                  <a:pt x="1759" y="70662"/>
                  <a:pt x="649" y="61781"/>
                </a:cubicBezTo>
                <a:cubicBezTo>
                  <a:pt x="-1271" y="46424"/>
                  <a:pt x="1784" y="30716"/>
                  <a:pt x="4819" y="15540"/>
                </a:cubicBezTo>
                <a:cubicBezTo>
                  <a:pt x="5996" y="9654"/>
                  <a:pt x="8547" y="2684"/>
                  <a:pt x="1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6" name="Google Shape;396;p28"/>
          <p:cNvSpPr/>
          <p:nvPr/>
        </p:nvSpPr>
        <p:spPr>
          <a:xfrm>
            <a:off x="6642425" y="2596325"/>
            <a:ext cx="790175" cy="1269750"/>
          </a:xfrm>
          <a:custGeom>
            <a:rect b="b" l="l" r="r" t="t"/>
            <a:pathLst>
              <a:path extrusionOk="0" h="50790" w="31607">
                <a:moveTo>
                  <a:pt x="30322" y="0"/>
                </a:moveTo>
                <a:cubicBezTo>
                  <a:pt x="30322" y="9981"/>
                  <a:pt x="33064" y="20346"/>
                  <a:pt x="30322" y="29943"/>
                </a:cubicBezTo>
                <a:cubicBezTo>
                  <a:pt x="26952" y="41737"/>
                  <a:pt x="12266" y="50790"/>
                  <a:pt x="0" y="5079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7" name="Google Shape;397;p28"/>
          <p:cNvSpPr txBox="1"/>
          <p:nvPr/>
        </p:nvSpPr>
        <p:spPr>
          <a:xfrm>
            <a:off x="7437600" y="3383600"/>
            <a:ext cx="1706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unconditional</a:t>
            </a: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jump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311700" y="4238318"/>
            <a:ext cx="6207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Control instructions in RISC-V adjust the program counter to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conditionally/unconditionally jump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to other instructions.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07046" y="2422021"/>
            <a:ext cx="4209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 control flow structures: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If statements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If-else, if-else-elif, etc.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For loops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While loops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Function calls (more later)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311700" y="745566"/>
            <a:ext cx="8520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RISC-V, a </a:t>
            </a:r>
            <a:r>
              <a:rPr b="1" lang="en">
                <a:solidFill>
                  <a:schemeClr val="dk2"/>
                </a:solidFill>
              </a:rPr>
              <a:t>jump</a:t>
            </a:r>
            <a:r>
              <a:rPr lang="en"/>
              <a:t> is a change in control flow.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program counter is updated to NOT the next instruction as is the default (RV32I: current </a:t>
            </a:r>
            <a:r>
              <a:rPr lang="en"/>
              <a:t>+4 bytes</a:t>
            </a:r>
            <a:r>
              <a:rPr lang="en"/>
              <a:t>), but another instruction.</a:t>
            </a:r>
            <a:endParaRPr/>
          </a:p>
        </p:txBody>
      </p:sp>
      <p:sp>
        <p:nvSpPr>
          <p:cNvPr id="405" name="Google Shape;405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Jumps</a:t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311700" y="1898644"/>
            <a:ext cx="85206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Unconditional jump instruction</a:t>
            </a:r>
            <a:r>
              <a:rPr lang="en"/>
              <a:t>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 Label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Jump to the statement specified by the label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pseudoinstruction </a:t>
            </a:r>
            <a:r>
              <a:rPr lang="en">
                <a:solidFill>
                  <a:schemeClr val="accent1"/>
                </a:solidFill>
              </a:rPr>
              <a:t>(more next time)</a:t>
            </a:r>
            <a:endParaRPr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Conditional jump, i.e., </a:t>
            </a:r>
            <a:r>
              <a:rPr b="1" lang="en">
                <a:solidFill>
                  <a:schemeClr val="dk2"/>
                </a:solidFill>
              </a:rPr>
              <a:t>branch instruction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General format:					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bxx rs1 rs2 Label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Jumps to the specified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Label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</a:rPr>
              <a:t>only if the condition is met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Otherwise (the condition is not met), just move to next line.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if EQual, Branch if Not Equal</a:t>
            </a:r>
            <a:endParaRPr/>
          </a:p>
        </p:txBody>
      </p:sp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311700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B</a:t>
            </a:r>
            <a:r>
              <a:rPr lang="en"/>
              <a:t>ranch if </a:t>
            </a:r>
            <a:r>
              <a:rPr b="1" lang="en" u="sng">
                <a:solidFill>
                  <a:schemeClr val="dk2"/>
                </a:solidFill>
              </a:rPr>
              <a:t>eq</a:t>
            </a:r>
            <a:r>
              <a:rPr lang="en"/>
              <a:t>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beq rs1 rs2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313450" y="1354475"/>
            <a:ext cx="4405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(R[rs1] == R[rs2])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&lt;address of Label&gt;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Check if register values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are equal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R[rs1]==R[rs2]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If true, then go to statement labeled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Label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Otherwise, go to next statement (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 = PC + 4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4" name="Google Shape;414;p30"/>
          <p:cNvSpPr txBox="1"/>
          <p:nvPr>
            <p:ph idx="1" type="body"/>
          </p:nvPr>
        </p:nvSpPr>
        <p:spPr>
          <a:xfrm>
            <a:off x="4712676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B</a:t>
            </a:r>
            <a:r>
              <a:rPr lang="en"/>
              <a:t>ranch if </a:t>
            </a:r>
            <a:r>
              <a:rPr b="1" lang="en" u="sng">
                <a:solidFill>
                  <a:schemeClr val="dk2"/>
                </a:solidFill>
              </a:rPr>
              <a:t>n</a:t>
            </a:r>
            <a:r>
              <a:rPr lang="en"/>
              <a:t>ot </a:t>
            </a:r>
            <a:r>
              <a:rPr b="1" lang="en" u="sng">
                <a:solidFill>
                  <a:schemeClr val="dk2"/>
                </a:solidFill>
              </a:rPr>
              <a:t>e</a:t>
            </a:r>
            <a:r>
              <a:rPr lang="en"/>
              <a:t>qu</a:t>
            </a:r>
            <a:r>
              <a:rPr lang="en"/>
              <a:t>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rs1 rs2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4712676" y="1354475"/>
            <a:ext cx="4405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(R[rs1] != R[rs2])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&lt;address of Label&gt;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Check if register values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are not equal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R[rs1]!=R[rs2]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If true, then go to statement labeled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abel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Otherwise, go to next statement (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 = PC + 4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6" name="Google Shape;416;p30"/>
          <p:cNvCxnSpPr/>
          <p:nvPr/>
        </p:nvCxnSpPr>
        <p:spPr>
          <a:xfrm>
            <a:off x="4633200" y="952800"/>
            <a:ext cx="0" cy="2889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/>
              <a:t>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bne</a:t>
            </a:r>
            <a:r>
              <a:rPr lang="en"/>
              <a:t>?</a:t>
            </a:r>
            <a:endParaRPr/>
          </a:p>
        </p:txBody>
      </p:sp>
      <p:grpSp>
        <p:nvGrpSpPr>
          <p:cNvPr id="422" name="Google Shape;422;p31"/>
          <p:cNvGrpSpPr/>
          <p:nvPr/>
        </p:nvGrpSpPr>
        <p:grpSpPr>
          <a:xfrm>
            <a:off x="4966850" y="763050"/>
            <a:ext cx="3865500" cy="1493100"/>
            <a:chOff x="4814450" y="1144050"/>
            <a:chExt cx="3865500" cy="1493100"/>
          </a:xfrm>
        </p:grpSpPr>
        <p:sp>
          <p:nvSpPr>
            <p:cNvPr id="423" name="Google Shape;423;p31"/>
            <p:cNvSpPr txBox="1"/>
            <p:nvPr/>
          </p:nvSpPr>
          <p:spPr>
            <a:xfrm>
              <a:off x="4814450" y="1144050"/>
              <a:ext cx="3865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beq x13 x14 If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sub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j End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If:    add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End:   </a:t>
              </a: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# …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24" name="Google Shape;424;p31"/>
            <p:cNvSpPr txBox="1"/>
            <p:nvPr/>
          </p:nvSpPr>
          <p:spPr>
            <a:xfrm>
              <a:off x="4814450" y="1144050"/>
              <a:ext cx="727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A.</a:t>
              </a:r>
              <a:endParaRPr b="1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25" name="Google Shape;425;p31"/>
          <p:cNvGrpSpPr/>
          <p:nvPr/>
        </p:nvGrpSpPr>
        <p:grpSpPr>
          <a:xfrm>
            <a:off x="4966850" y="2186475"/>
            <a:ext cx="3865500" cy="1493100"/>
            <a:chOff x="4814450" y="2567475"/>
            <a:chExt cx="3865500" cy="1493100"/>
          </a:xfrm>
        </p:grpSpPr>
        <p:sp>
          <p:nvSpPr>
            <p:cNvPr id="426" name="Google Shape;426;p31"/>
            <p:cNvSpPr txBox="1"/>
            <p:nvPr/>
          </p:nvSpPr>
          <p:spPr>
            <a:xfrm>
              <a:off x="4814450" y="2567475"/>
              <a:ext cx="3865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bne x13 x14 Else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add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j End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Else:  sub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End:   </a:t>
              </a: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# …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27" name="Google Shape;427;p31"/>
            <p:cNvSpPr txBox="1"/>
            <p:nvPr/>
          </p:nvSpPr>
          <p:spPr>
            <a:xfrm>
              <a:off x="4814450" y="2567475"/>
              <a:ext cx="727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B.</a:t>
              </a:r>
              <a:endParaRPr b="1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28" name="Google Shape;428;p31"/>
          <p:cNvSpPr txBox="1"/>
          <p:nvPr/>
        </p:nvSpPr>
        <p:spPr>
          <a:xfrm>
            <a:off x="4993500" y="3679575"/>
            <a:ext cx="4117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Both valid!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…but B more closely reflects the original C structure, despite the negated branch condition.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311700" y="745575"/>
            <a:ext cx="44382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following mapping of C variables ↔︎ registers: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x   y   z   i   j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x10 x11 x12 x13  x14</a:t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311700" y="24150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(i == j) {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y + z;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y - z;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/>
              <a:t>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bne</a:t>
            </a:r>
            <a:r>
              <a:rPr lang="en"/>
              <a:t>?</a:t>
            </a:r>
            <a:endParaRPr/>
          </a:p>
        </p:txBody>
      </p:sp>
      <p:sp>
        <p:nvSpPr>
          <p:cNvPr id="436" name="Google Shape;436;p32"/>
          <p:cNvSpPr txBox="1"/>
          <p:nvPr>
            <p:ph idx="1" type="body"/>
          </p:nvPr>
        </p:nvSpPr>
        <p:spPr>
          <a:xfrm>
            <a:off x="311700" y="745575"/>
            <a:ext cx="44382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following mapping of C variables ↔︎ registers: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x   y   z   i   j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x10 x11 x12 x13  x14</a:t>
            </a:r>
            <a:endParaRPr/>
          </a:p>
        </p:txBody>
      </p:sp>
      <p:grpSp>
        <p:nvGrpSpPr>
          <p:cNvPr id="437" name="Google Shape;437;p32"/>
          <p:cNvGrpSpPr/>
          <p:nvPr/>
        </p:nvGrpSpPr>
        <p:grpSpPr>
          <a:xfrm>
            <a:off x="4966850" y="763050"/>
            <a:ext cx="3865500" cy="1231500"/>
            <a:chOff x="4814450" y="1144050"/>
            <a:chExt cx="3865500" cy="1231500"/>
          </a:xfrm>
        </p:grpSpPr>
        <p:sp>
          <p:nvSpPr>
            <p:cNvPr id="438" name="Google Shape;438;p32"/>
            <p:cNvSpPr txBox="1"/>
            <p:nvPr/>
          </p:nvSpPr>
          <p:spPr>
            <a:xfrm>
              <a:off x="4814450" y="1144050"/>
              <a:ext cx="38655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beq x13 x14 If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j End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If:    add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End:   </a:t>
              </a: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# …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9" name="Google Shape;439;p32"/>
            <p:cNvSpPr txBox="1"/>
            <p:nvPr/>
          </p:nvSpPr>
          <p:spPr>
            <a:xfrm>
              <a:off x="4814450" y="1144050"/>
              <a:ext cx="727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A.</a:t>
              </a:r>
              <a:endParaRPr b="1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40" name="Google Shape;440;p32"/>
          <p:cNvGrpSpPr/>
          <p:nvPr/>
        </p:nvGrpSpPr>
        <p:grpSpPr>
          <a:xfrm>
            <a:off x="4966850" y="2186475"/>
            <a:ext cx="3865500" cy="969600"/>
            <a:chOff x="4814450" y="2567475"/>
            <a:chExt cx="3865500" cy="969600"/>
          </a:xfrm>
        </p:grpSpPr>
        <p:sp>
          <p:nvSpPr>
            <p:cNvPr id="441" name="Google Shape;441;p32"/>
            <p:cNvSpPr txBox="1"/>
            <p:nvPr/>
          </p:nvSpPr>
          <p:spPr>
            <a:xfrm>
              <a:off x="4814450" y="2567475"/>
              <a:ext cx="38655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bne x13 x14 End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add x10 x11 x12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End:   </a:t>
              </a: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# …</a:t>
              </a:r>
              <a:endParaRPr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42" name="Google Shape;442;p32"/>
            <p:cNvSpPr txBox="1"/>
            <p:nvPr/>
          </p:nvSpPr>
          <p:spPr>
            <a:xfrm>
              <a:off x="4814450" y="2567475"/>
              <a:ext cx="727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B.</a:t>
              </a:r>
              <a:endParaRPr b="1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43" name="Google Shape;443;p32"/>
          <p:cNvSpPr txBox="1"/>
          <p:nvPr/>
        </p:nvSpPr>
        <p:spPr>
          <a:xfrm>
            <a:off x="311700" y="2415075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(i == j)	{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x = y + z;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4864425" y="3898953"/>
            <a:ext cx="4190700" cy="78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For readable, efficient RISC-V programs, you may need to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negate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the branch condition!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4864425" y="3384675"/>
            <a:ext cx="28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Both valid! …but…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</a:t>
            </a:r>
            <a:endParaRPr/>
          </a:p>
        </p:txBody>
      </p:sp>
      <p:graphicFrame>
        <p:nvGraphicFramePr>
          <p:cNvPr id="451" name="Google Shape;451;p33"/>
          <p:cNvGraphicFramePr/>
          <p:nvPr/>
        </p:nvGraphicFramePr>
        <p:xfrm>
          <a:off x="311700" y="7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{2247DD05-6028-41DE-B18E-45F3E0B5A527}</a:tableStyleId>
              </a:tblPr>
              <a:tblGrid>
                <a:gridCol w="2602225"/>
                <a:gridCol w="3293525"/>
              </a:tblGrid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Instruction</a:t>
                      </a:r>
                      <a:endParaRPr b="1"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Name/description</a:t>
                      </a:r>
                      <a:endParaRPr b="1"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beq rs1 rs2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EQual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bne rs1 rs2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Not Equal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</a:tr>
              <a:tr h="49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blt rs1 rs2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Less Than (signed) (rs1 &lt; rs2)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</a:tr>
              <a:tr h="49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bge rs1 rs2 Label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Greater or Equal (signed) (rs1 &gt;= rs2)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bltu rs1 rs2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Less Than (unsigned)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bgeu rs1 rs2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Branch if Greater Than or Equal (unsigned)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 Label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Unconditional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jump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6255300" y="786225"/>
            <a:ext cx="27495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bgt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bgtu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ble</a:t>
            </a:r>
            <a:r>
              <a:rPr lang="en"/>
              <a:t>, and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bleu</a:t>
            </a:r>
            <a:r>
              <a:rPr lang="en"/>
              <a:t> are </a:t>
            </a:r>
            <a:r>
              <a:rPr b="1" lang="en">
                <a:solidFill>
                  <a:schemeClr val="dk2"/>
                </a:solidFill>
              </a:rPr>
              <a:t>not</a:t>
            </a:r>
            <a:r>
              <a:rPr lang="en"/>
              <a:t> base RV32I instructions!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Pseudoinstructions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 home: </a:t>
            </a:r>
            <a:r>
              <a:rPr lang="en"/>
              <a:t>Create these by reversing inputs of existing instructions.</a:t>
            </a: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8250600" y="2984225"/>
            <a:ext cx="754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🏡</a:t>
            </a:r>
            <a:endParaRPr sz="45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311700" y="74557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Several types of loops in C: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do-while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(CS 61A) Each can be rewritten as the other two.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lecture: </a:t>
            </a:r>
            <a:r>
              <a:rPr b="1" lang="en">
                <a:solidFill>
                  <a:schemeClr val="dk2"/>
                </a:solidFill>
              </a:rPr>
              <a:t>for loo</a:t>
            </a:r>
            <a:r>
              <a:rPr b="1" lang="en">
                <a:solidFill>
                  <a:schemeClr val="dk2"/>
                </a:solidFill>
              </a:rPr>
              <a:t>p</a:t>
            </a:r>
            <a:r>
              <a:rPr lang="en"/>
              <a:t> → while loop → RISC-V code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reference slides: </a:t>
            </a:r>
            <a:r>
              <a:rPr lang="en"/>
              <a:t>while loop, </a:t>
            </a:r>
            <a:r>
              <a:rPr lang="en"/>
              <a:t>do-while loop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points: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Once we learn how to write conditional branches with one loop, we can apply the same branching method to all loops.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Rethink C code using goto statements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⚠️ Don’t use goto in real C code! ⚠️ Only for RISC-V translation!</a:t>
            </a:r>
            <a:endParaRPr/>
          </a:p>
        </p:txBody>
      </p:sp>
      <p:sp>
        <p:nvSpPr>
          <p:cNvPr id="464" name="Google Shape;464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C → Loops in Assembly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5235563" y="2441725"/>
            <a:ext cx="39897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arr[20];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…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Loop: if(i &gt;= 20)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End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i++;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Loop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End: 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1" name="Google Shape;471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(1/9): Rewrite our C for loop</a:t>
            </a:r>
            <a:endParaRPr/>
          </a:p>
        </p:txBody>
      </p:sp>
      <p:sp>
        <p:nvSpPr>
          <p:cNvPr id="472" name="Google Shape;472;p36"/>
          <p:cNvSpPr txBox="1"/>
          <p:nvPr>
            <p:ph idx="1" type="body"/>
          </p:nvPr>
        </p:nvSpPr>
        <p:spPr>
          <a:xfrm>
            <a:off x="1116250" y="745575"/>
            <a:ext cx="37596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73" name="Google Shape;473;p36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6"/>
          <p:cNvSpPr txBox="1"/>
          <p:nvPr/>
        </p:nvSpPr>
        <p:spPr>
          <a:xfrm>
            <a:off x="5080838" y="2441725"/>
            <a:ext cx="1098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(rewrite with goto)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36"/>
          <p:cNvSpPr txBox="1"/>
          <p:nvPr>
            <p:ph idx="1" type="body"/>
          </p:nvPr>
        </p:nvSpPr>
        <p:spPr>
          <a:xfrm>
            <a:off x="1116250" y="2441725"/>
            <a:ext cx="27099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arr[20];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(i &lt; 20)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92975" y="2437675"/>
            <a:ext cx="1228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(rewrite with while loop)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92975" y="741525"/>
            <a:ext cx="1098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(original for loop)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4965650" y="912063"/>
            <a:ext cx="3989700" cy="115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We suggest never writing C code with 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 However, understanding how to translate into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helps to translate into assembly/RISC-V.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</a:t>
            </a:r>
            <a:r>
              <a:rPr lang="en"/>
              <a:t> write your C code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84" name="Google Shape;4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2157662"/>
            <a:ext cx="8438024" cy="236986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7"/>
          <p:cNvSpPr txBox="1"/>
          <p:nvPr/>
        </p:nvSpPr>
        <p:spPr>
          <a:xfrm>
            <a:off x="5391225" y="4491200"/>
            <a:ext cx="270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xkcd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6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explainxkcd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4965650" y="912063"/>
            <a:ext cx="3989700" cy="115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 suggest never writing C code with </a:t>
            </a: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 However, understanding how to translate into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helps to translate into assembly/RISC-V.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(2/9): RISC-V Code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116250" y="745575"/>
            <a:ext cx="37596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4" name="Google Shape;494;p38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8"/>
          <p:cNvSpPr txBox="1"/>
          <p:nvPr/>
        </p:nvSpPr>
        <p:spPr>
          <a:xfrm>
            <a:off x="227350" y="2303850"/>
            <a:ext cx="50220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38"/>
          <p:cNvSpPr/>
          <p:nvPr/>
        </p:nvSpPr>
        <p:spPr>
          <a:xfrm flipH="1">
            <a:off x="4167600" y="2857550"/>
            <a:ext cx="404400" cy="12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7" name="Google Shape;497;p38"/>
          <p:cNvSpPr/>
          <p:nvPr/>
        </p:nvSpPr>
        <p:spPr>
          <a:xfrm rot="5400000">
            <a:off x="5300225" y="1107050"/>
            <a:ext cx="983100" cy="1112400"/>
          </a:xfrm>
          <a:prstGeom prst="bentArrow">
            <a:avLst>
              <a:gd fmla="val 40629" name="adj1"/>
              <a:gd fmla="val 42507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8" name="Google Shape;498;p38"/>
          <p:cNvSpPr txBox="1"/>
          <p:nvPr>
            <p:ph idx="1" type="body"/>
          </p:nvPr>
        </p:nvSpPr>
        <p:spPr>
          <a:xfrm>
            <a:off x="5235563" y="2441725"/>
            <a:ext cx="39897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int sum = 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int i = 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if(i &gt;= 20) goto End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sum += arr[i];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i++;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goto Loop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//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5080838" y="2441725"/>
            <a:ext cx="1098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(rewrite with goto)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39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6" name="Google Shape;506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(3/9): Map C expressions to registers</a:t>
            </a:r>
            <a:endParaRPr/>
          </a:p>
        </p:txBody>
      </p:sp>
      <p:sp>
        <p:nvSpPr>
          <p:cNvPr id="507" name="Google Shape;507;p39"/>
          <p:cNvSpPr txBox="1"/>
          <p:nvPr/>
        </p:nvSpPr>
        <p:spPr>
          <a:xfrm>
            <a:off x="227350" y="2303850"/>
            <a:ext cx="50220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08" name="Google Shape;508;p39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9"/>
          <p:cNvSpPr txBox="1"/>
          <p:nvPr/>
        </p:nvSpPr>
        <p:spPr>
          <a:xfrm>
            <a:off x="5120850" y="3650775"/>
            <a:ext cx="3759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Suppose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has the address of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. Map the remaining registers to C variables/expressions.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7246950" y="741525"/>
            <a:ext cx="18171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&amp;arr[0]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arr[i]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&amp;arr[i]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1" name="Google Shape;511;p39"/>
          <p:cNvSpPr txBox="1"/>
          <p:nvPr/>
        </p:nvSpPr>
        <p:spPr>
          <a:xfrm>
            <a:off x="5481550" y="741525"/>
            <a:ext cx="1685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4.</a:t>
            </a: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/>
        </p:nvSpPr>
        <p:spPr>
          <a:xfrm>
            <a:off x="5481550" y="741525"/>
            <a:ext cx="1685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b="1" sz="20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4.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b="1" sz="20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7246950" y="741525"/>
            <a:ext cx="18171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&amp;arr[0]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0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sum = 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(int i=0; i&lt;20; i++) {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//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0" name="Google Shape;520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(4/9): Assume x8</a:t>
            </a:r>
            <a:endParaRPr/>
          </a:p>
        </p:txBody>
      </p:sp>
      <p:sp>
        <p:nvSpPr>
          <p:cNvPr id="521" name="Google Shape;521;p40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2" name="Google Shape;522;p40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0"/>
          <p:cNvCxnSpPr/>
          <p:nvPr/>
        </p:nvCxnSpPr>
        <p:spPr>
          <a:xfrm>
            <a:off x="6481925" y="937750"/>
            <a:ext cx="830700" cy="104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0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5" name="Google Shape;525;p40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526" name="Google Shape;526;p40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27" name="Google Shape;527;p40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28" name="Google Shape;528;p40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529" name="Google Shape;529;p40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30" name="Google Shape;530;p40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532" name="Google Shape;532;p40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33" name="Google Shape;533;p40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535" name="Google Shape;535;p40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36" name="Google Shape;536;p40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37" name="Google Shape;537;p40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538" name="Google Shape;538;p40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39" name="Google Shape;539;p40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/>
        </p:nvSpPr>
        <p:spPr>
          <a:xfrm>
            <a:off x="5481550" y="741525"/>
            <a:ext cx="1685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4.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6" name="Google Shape;546;p41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(5/9): x11</a:t>
            </a:r>
            <a:endParaRPr/>
          </a:p>
        </p:txBody>
      </p:sp>
      <p:sp>
        <p:nvSpPr>
          <p:cNvPr id="548" name="Google Shape;548;p41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 x11  x0  x0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x11 x11   1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7246950" y="741525"/>
            <a:ext cx="18171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0" name="Google Shape;550;p41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1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2" name="Google Shape;552;p41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553" name="Google Shape;553;p41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54" name="Google Shape;554;p41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556" name="Google Shape;556;p41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57" name="Google Shape;557;p41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8" name="Google Shape;558;p41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559" name="Google Shape;559;p41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0" name="Google Shape;560;p41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61" name="Google Shape;561;p41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562" name="Google Shape;562;p41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3" name="Google Shape;563;p41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565" name="Google Shape;565;p41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6" name="Google Shape;566;p41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67" name="Google Shape;567;p41"/>
          <p:cNvGrpSpPr/>
          <p:nvPr/>
        </p:nvGrpSpPr>
        <p:grpSpPr>
          <a:xfrm>
            <a:off x="6621400" y="995637"/>
            <a:ext cx="2371898" cy="446400"/>
            <a:chOff x="6621400" y="995637"/>
            <a:chExt cx="2371898" cy="446400"/>
          </a:xfrm>
        </p:grpSpPr>
        <p:cxnSp>
          <p:nvCxnSpPr>
            <p:cNvPr id="568" name="Google Shape;568;p41"/>
            <p:cNvCxnSpPr/>
            <p:nvPr/>
          </p:nvCxnSpPr>
          <p:spPr>
            <a:xfrm flipH="1" rot="10800000">
              <a:off x="6621400" y="1198200"/>
              <a:ext cx="660600" cy="46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9" name="Google Shape;569;p41"/>
            <p:cNvSpPr txBox="1"/>
            <p:nvPr/>
          </p:nvSpPr>
          <p:spPr>
            <a:xfrm>
              <a:off x="7244598" y="995637"/>
              <a:ext cx="174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70" name="Google Shape;570;p41"/>
          <p:cNvSpPr/>
          <p:nvPr/>
        </p:nvSpPr>
        <p:spPr>
          <a:xfrm>
            <a:off x="6926350" y="3649475"/>
            <a:ext cx="17487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&lt;i&gt;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3519957" y="2761050"/>
            <a:ext cx="23949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i=0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i++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/>
          <p:nvPr/>
        </p:nvSpPr>
        <p:spPr>
          <a:xfrm>
            <a:off x="5481550" y="741525"/>
            <a:ext cx="1685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8" name="Google Shape;578;p42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9" name="Google Shape;579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(6/9): x9</a:t>
            </a:r>
            <a:endParaRPr/>
          </a:p>
        </p:txBody>
      </p:sp>
      <p:sp>
        <p:nvSpPr>
          <p:cNvPr id="580" name="Google Shape;580;p42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x8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i=0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 x9  x9   4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i++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1" name="Google Shape;581;p42"/>
          <p:cNvSpPr txBox="1"/>
          <p:nvPr/>
        </p:nvSpPr>
        <p:spPr>
          <a:xfrm>
            <a:off x="7246950" y="741525"/>
            <a:ext cx="18171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2" name="Google Shape;582;p42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Google Shape;583;p42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584" name="Google Shape;584;p42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85" name="Google Shape;585;p42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86" name="Google Shape;586;p42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587" name="Google Shape;587;p42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88" name="Google Shape;588;p42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89" name="Google Shape;589;p42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590" name="Google Shape;590;p42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&lt;i&gt;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91" name="Google Shape;591;p42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92" name="Google Shape;592;p42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593" name="Google Shape;593;p42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94" name="Google Shape;594;p42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596" name="Google Shape;596;p42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97" name="Google Shape;597;p42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98" name="Google Shape;598;p42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3519957" y="2303850"/>
            <a:ext cx="2394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&amp;arr[0]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&amp;arr[i+1]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00" name="Google Shape;600;p42"/>
          <p:cNvGrpSpPr/>
          <p:nvPr/>
        </p:nvGrpSpPr>
        <p:grpSpPr>
          <a:xfrm>
            <a:off x="6452425" y="1474850"/>
            <a:ext cx="2540873" cy="1262587"/>
            <a:chOff x="6452425" y="1474850"/>
            <a:chExt cx="2540873" cy="1262587"/>
          </a:xfrm>
        </p:grpSpPr>
        <p:cxnSp>
          <p:nvCxnSpPr>
            <p:cNvPr id="601" name="Google Shape;601;p42"/>
            <p:cNvCxnSpPr/>
            <p:nvPr/>
          </p:nvCxnSpPr>
          <p:spPr>
            <a:xfrm>
              <a:off x="6452425" y="1474850"/>
              <a:ext cx="814200" cy="101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2" name="Google Shape;602;p42"/>
            <p:cNvSpPr txBox="1"/>
            <p:nvPr/>
          </p:nvSpPr>
          <p:spPr>
            <a:xfrm>
              <a:off x="7244598" y="2291037"/>
              <a:ext cx="174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G.</a:t>
              </a: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&amp;arr[i]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03" name="Google Shape;603;p42"/>
          <p:cNvSpPr/>
          <p:nvPr/>
        </p:nvSpPr>
        <p:spPr>
          <a:xfrm>
            <a:off x="6926350" y="2887475"/>
            <a:ext cx="17487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&lt;&amp;arr[i]&gt;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3"/>
          <p:cNvSpPr txBox="1"/>
          <p:nvPr/>
        </p:nvSpPr>
        <p:spPr>
          <a:xfrm>
            <a:off x="5481550" y="741525"/>
            <a:ext cx="1685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x9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43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0" name="Google Shape;610;p43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7246950" y="741525"/>
            <a:ext cx="18171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&amp;arr[0]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&amp;arr[i]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2" name="Google Shape;612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(7/9): x10, x12</a:t>
            </a:r>
            <a:endParaRPr/>
          </a:p>
        </p:txBody>
      </p:sp>
      <p:sp>
        <p:nvSpPr>
          <p:cNvPr id="613" name="Google Shape;613;p43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&amp;arr[0]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 x10  x0  x0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i=0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x13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 x10 x10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&amp;arr[i+1]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i++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14" name="Google Shape;614;p43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3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16" name="Google Shape;616;p43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617" name="Google Shape;617;p43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&lt;&amp;arr[i]&gt;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8" name="Google Shape;618;p43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19" name="Google Shape;619;p43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620" name="Google Shape;620;p43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1" name="Google Shape;621;p43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22" name="Google Shape;622;p43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623" name="Google Shape;623;p43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&lt;i&gt;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4" name="Google Shape;624;p43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25" name="Google Shape;625;p43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626" name="Google Shape;626;p43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7" name="Google Shape;627;p43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629" name="Google Shape;629;p43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0" name="Google Shape;630;p43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31" name="Google Shape;631;p43"/>
          <p:cNvSpPr txBox="1"/>
          <p:nvPr/>
        </p:nvSpPr>
        <p:spPr>
          <a:xfrm>
            <a:off x="3514750" y="2541351"/>
            <a:ext cx="2583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 = 0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sum+=arr[i]</a:t>
            </a:r>
            <a:endParaRPr/>
          </a:p>
        </p:txBody>
      </p:sp>
      <p:grpSp>
        <p:nvGrpSpPr>
          <p:cNvPr id="632" name="Google Shape;632;p43"/>
          <p:cNvGrpSpPr/>
          <p:nvPr/>
        </p:nvGrpSpPr>
        <p:grpSpPr>
          <a:xfrm>
            <a:off x="6606198" y="1751511"/>
            <a:ext cx="2387100" cy="726600"/>
            <a:chOff x="6606198" y="1751511"/>
            <a:chExt cx="2387100" cy="726600"/>
          </a:xfrm>
        </p:grpSpPr>
        <p:cxnSp>
          <p:nvCxnSpPr>
            <p:cNvPr id="633" name="Google Shape;633;p43"/>
            <p:cNvCxnSpPr>
              <a:endCxn id="634" idx="1"/>
            </p:cNvCxnSpPr>
            <p:nvPr/>
          </p:nvCxnSpPr>
          <p:spPr>
            <a:xfrm>
              <a:off x="6606198" y="1751511"/>
              <a:ext cx="638400" cy="5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Google Shape;634;p43"/>
            <p:cNvSpPr txBox="1"/>
            <p:nvPr/>
          </p:nvSpPr>
          <p:spPr>
            <a:xfrm>
              <a:off x="7244598" y="2031711"/>
              <a:ext cx="174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arr[i]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35" name="Google Shape;635;p43"/>
          <p:cNvGrpSpPr/>
          <p:nvPr/>
        </p:nvGrpSpPr>
        <p:grpSpPr>
          <a:xfrm>
            <a:off x="6575298" y="736311"/>
            <a:ext cx="2418000" cy="1260900"/>
            <a:chOff x="6575298" y="736311"/>
            <a:chExt cx="2418000" cy="1260900"/>
          </a:xfrm>
        </p:grpSpPr>
        <p:sp>
          <p:nvSpPr>
            <p:cNvPr id="636" name="Google Shape;636;p43"/>
            <p:cNvSpPr txBox="1"/>
            <p:nvPr/>
          </p:nvSpPr>
          <p:spPr>
            <a:xfrm>
              <a:off x="7244598" y="736311"/>
              <a:ext cx="174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  <a:r>
                <a:rPr b="1" lang="en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sum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637" name="Google Shape;637;p43"/>
            <p:cNvCxnSpPr>
              <a:endCxn id="636" idx="1"/>
            </p:cNvCxnSpPr>
            <p:nvPr/>
          </p:nvCxnSpPr>
          <p:spPr>
            <a:xfrm flipH="1" rot="10800000">
              <a:off x="6575298" y="959511"/>
              <a:ext cx="669300" cy="103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8" name="Google Shape;638;p43"/>
          <p:cNvSpPr/>
          <p:nvPr/>
        </p:nvSpPr>
        <p:spPr>
          <a:xfrm>
            <a:off x="6926350" y="3268475"/>
            <a:ext cx="17487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&lt;sum&gt;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6926350" y="4030475"/>
            <a:ext cx="17487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&lt;arr[i]&gt;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p44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6" name="Google Shape;646;p4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(8/9): x13</a:t>
            </a:r>
            <a:endParaRPr/>
          </a:p>
        </p:txBody>
      </p:sp>
      <p:sp>
        <p:nvSpPr>
          <p:cNvPr id="647" name="Google Shape;647;p44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&amp;arr[0]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 = 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i=0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x13  x0  20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End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sum+=arr[i]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&amp;arr[i+1]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i++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48" name="Google Shape;648;p44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44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50" name="Google Shape;650;p44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651" name="Google Shape;651;p44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&lt;&amp;arr[i]&gt;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52" name="Google Shape;652;p44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53" name="Google Shape;653;p44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654" name="Google Shape;654;p44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&lt;sum&gt;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55" name="Google Shape;655;p44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56" name="Google Shape;656;p44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657" name="Google Shape;657;p44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&lt;i&gt;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58" name="Google Shape;658;p44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59" name="Google Shape;659;p44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660" name="Google Shape;660;p44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&lt;arr[i]&gt;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1" name="Google Shape;661;p44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62" name="Google Shape;662;p44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663" name="Google Shape;663;p44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4" name="Google Shape;664;p44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65" name="Google Shape;665;p44"/>
          <p:cNvSpPr/>
          <p:nvPr/>
        </p:nvSpPr>
        <p:spPr>
          <a:xfrm>
            <a:off x="6926350" y="4411475"/>
            <a:ext cx="17487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6" name="Google Shape;666;p44"/>
          <p:cNvSpPr txBox="1"/>
          <p:nvPr/>
        </p:nvSpPr>
        <p:spPr>
          <a:xfrm>
            <a:off x="5072850" y="1003075"/>
            <a:ext cx="39912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compares two registers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; the immediate 20 must therefore be in register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exits loop if true.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Otherwise if false, then</a:t>
            </a:r>
            <a:b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&lt; 20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; continue in loop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3514750" y="3227151"/>
            <a:ext cx="2583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 &gt;= 20 → jump</a:t>
            </a:r>
            <a:endParaRPr/>
          </a:p>
        </p:txBody>
      </p:sp>
      <p:sp>
        <p:nvSpPr>
          <p:cNvPr id="668" name="Google Shape;668;p44"/>
          <p:cNvSpPr txBox="1"/>
          <p:nvPr/>
        </p:nvSpPr>
        <p:spPr>
          <a:xfrm>
            <a:off x="5481550" y="741525"/>
            <a:ext cx="1685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9" name="Google Shape;669;p44"/>
          <p:cNvSpPr txBox="1"/>
          <p:nvPr/>
        </p:nvSpPr>
        <p:spPr>
          <a:xfrm>
            <a:off x="7246950" y="741525"/>
            <a:ext cx="181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/>
          <p:nvPr/>
        </p:nvSpPr>
        <p:spPr>
          <a:xfrm>
            <a:off x="0" y="4639600"/>
            <a:ext cx="1321200" cy="460800"/>
          </a:xfrm>
          <a:prstGeom prst="rect">
            <a:avLst/>
          </a:prstGeom>
          <a:solidFill>
            <a:srgbClr val="011F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5" name="Google Shape;675;p45"/>
          <p:cNvSpPr txBox="1"/>
          <p:nvPr>
            <p:ph idx="4294967295" type="body"/>
          </p:nvPr>
        </p:nvSpPr>
        <p:spPr>
          <a:xfrm>
            <a:off x="1116250" y="745575"/>
            <a:ext cx="41331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// fill arr with data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sum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i=0; i&lt;20; i++)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sum += arr[i];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6" name="Google Shape;676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(9/9): Full Code</a:t>
            </a:r>
            <a:endParaRPr/>
          </a:p>
        </p:txBody>
      </p:sp>
      <p:sp>
        <p:nvSpPr>
          <p:cNvPr id="677" name="Google Shape;677;p45"/>
          <p:cNvSpPr txBox="1"/>
          <p:nvPr/>
        </p:nvSpPr>
        <p:spPr>
          <a:xfrm>
            <a:off x="227350" y="2303850"/>
            <a:ext cx="56874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 x9  x8  x0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&amp;arr[0]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 x0  x0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 = 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x11  x0  x0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i=0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x13  x0 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  bge  x11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 &gt;= 20 → jump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lw   x12  0(x9)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  x10 x10 x12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sum+=arr[i]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 x9  x9   4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&amp;arr[i+1]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addi x11 x11   1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i++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j Loop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End:   …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78" name="Google Shape;678;p45"/>
          <p:cNvCxnSpPr/>
          <p:nvPr/>
        </p:nvCxnSpPr>
        <p:spPr>
          <a:xfrm>
            <a:off x="293975" y="2338600"/>
            <a:ext cx="45798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45"/>
          <p:cNvSpPr txBox="1"/>
          <p:nvPr/>
        </p:nvSpPr>
        <p:spPr>
          <a:xfrm>
            <a:off x="7246950" y="157025"/>
            <a:ext cx="1685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x8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 &amp;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80" name="Google Shape;680;p45"/>
          <p:cNvGrpSpPr/>
          <p:nvPr/>
        </p:nvGrpSpPr>
        <p:grpSpPr>
          <a:xfrm>
            <a:off x="6091138" y="2887475"/>
            <a:ext cx="2583912" cy="368000"/>
            <a:chOff x="5469738" y="1800975"/>
            <a:chExt cx="2583912" cy="368000"/>
          </a:xfrm>
        </p:grpSpPr>
        <p:sp>
          <p:nvSpPr>
            <p:cNvPr id="681" name="Google Shape;681;p45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&lt;&amp;arr[i]&gt;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82" name="Google Shape;682;p45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x9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83" name="Google Shape;683;p45"/>
          <p:cNvGrpSpPr/>
          <p:nvPr/>
        </p:nvGrpSpPr>
        <p:grpSpPr>
          <a:xfrm>
            <a:off x="6091138" y="3268475"/>
            <a:ext cx="2583912" cy="368000"/>
            <a:chOff x="5469738" y="1800975"/>
            <a:chExt cx="2583912" cy="368000"/>
          </a:xfrm>
        </p:grpSpPr>
        <p:sp>
          <p:nvSpPr>
            <p:cNvPr id="684" name="Google Shape;684;p45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&lt;sum&gt;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85" name="Google Shape;685;p45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6091138" y="3649475"/>
            <a:ext cx="2583912" cy="368000"/>
            <a:chOff x="5469738" y="1800975"/>
            <a:chExt cx="2583912" cy="368000"/>
          </a:xfrm>
        </p:grpSpPr>
        <p:sp>
          <p:nvSpPr>
            <p:cNvPr id="687" name="Google Shape;687;p45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&lt;i&gt;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88" name="Google Shape;688;p45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x11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89" name="Google Shape;689;p45"/>
          <p:cNvGrpSpPr/>
          <p:nvPr/>
        </p:nvGrpSpPr>
        <p:grpSpPr>
          <a:xfrm>
            <a:off x="6091138" y="4030475"/>
            <a:ext cx="2583912" cy="368000"/>
            <a:chOff x="5469738" y="1800975"/>
            <a:chExt cx="2583912" cy="368000"/>
          </a:xfrm>
        </p:grpSpPr>
        <p:sp>
          <p:nvSpPr>
            <p:cNvPr id="690" name="Google Shape;690;p45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&lt;arr[i]&gt;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91" name="Google Shape;691;p45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x12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92" name="Google Shape;692;p45"/>
          <p:cNvGrpSpPr/>
          <p:nvPr/>
        </p:nvGrpSpPr>
        <p:grpSpPr>
          <a:xfrm>
            <a:off x="6091138" y="4411475"/>
            <a:ext cx="2583912" cy="368000"/>
            <a:chOff x="5469738" y="1800975"/>
            <a:chExt cx="2583912" cy="368000"/>
          </a:xfrm>
        </p:grpSpPr>
        <p:sp>
          <p:nvSpPr>
            <p:cNvPr id="693" name="Google Shape;693;p45"/>
            <p:cNvSpPr/>
            <p:nvPr/>
          </p:nvSpPr>
          <p:spPr>
            <a:xfrm>
              <a:off x="6304950" y="1800975"/>
              <a:ext cx="1748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94" name="Google Shape;694;p45"/>
            <p:cNvSpPr txBox="1"/>
            <p:nvPr/>
          </p:nvSpPr>
          <p:spPr>
            <a:xfrm>
              <a:off x="5469738" y="18092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x13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95" name="Google Shape;695;p45"/>
          <p:cNvSpPr txBox="1"/>
          <p:nvPr/>
        </p:nvSpPr>
        <p:spPr>
          <a:xfrm>
            <a:off x="5072850" y="1003075"/>
            <a:ext cx="3859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compares two registers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; 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the immediate 20 must therefore be in register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x13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exits loop if true.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Otherwise if false, then</a:t>
            </a:r>
            <a:b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&lt; 20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; continue in loop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"/>
          <p:cNvSpPr txBox="1"/>
          <p:nvPr>
            <p:ph idx="1" type="body"/>
          </p:nvPr>
        </p:nvSpPr>
        <p:spPr>
          <a:xfrm>
            <a:off x="4452600" y="745575"/>
            <a:ext cx="24480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Loads/Stores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[Summary] RISC-V So Far</a:t>
            </a:r>
            <a:endParaRPr/>
          </a:p>
        </p:txBody>
      </p:sp>
      <p:sp>
        <p:nvSpPr>
          <p:cNvPr id="702" name="Google Shape;702;p46"/>
          <p:cNvSpPr txBox="1"/>
          <p:nvPr>
            <p:ph idx="1" type="body"/>
          </p:nvPr>
        </p:nvSpPr>
        <p:spPr>
          <a:xfrm>
            <a:off x="311700" y="745575"/>
            <a:ext cx="20829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Arithmetic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endParaRPr/>
          </a:p>
        </p:txBody>
      </p:sp>
      <p:sp>
        <p:nvSpPr>
          <p:cNvPr id="703" name="Google Shape;703;p46"/>
          <p:cNvSpPr txBox="1"/>
          <p:nvPr>
            <p:ph idx="1" type="body"/>
          </p:nvPr>
        </p:nvSpPr>
        <p:spPr>
          <a:xfrm>
            <a:off x="2199600" y="745575"/>
            <a:ext cx="24480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Immediate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srai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/>
              <a:t> (pseudo)</a:t>
            </a:r>
            <a:endParaRPr/>
          </a:p>
        </p:txBody>
      </p:sp>
      <p:sp>
        <p:nvSpPr>
          <p:cNvPr id="704" name="Google Shape;704;p46"/>
          <p:cNvSpPr txBox="1"/>
          <p:nvPr>
            <p:ph idx="1" type="body"/>
          </p:nvPr>
        </p:nvSpPr>
        <p:spPr>
          <a:xfrm>
            <a:off x="6705600" y="745575"/>
            <a:ext cx="24480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Branches/</a:t>
            </a:r>
            <a:br>
              <a:rPr lang="en"/>
            </a:br>
            <a:r>
              <a:rPr lang="en"/>
              <a:t>Jumps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bgeu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bltu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/>
              <a:t> (pseudo)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[Extra] Long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311700" y="745575"/>
            <a:ext cx="27009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Bitwise AND, OR, XOR, and NOT</a:t>
            </a:r>
            <a:endParaRPr sz="1800"/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Perform the operation on the binary one bit at a time</a:t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graphicFrame>
        <p:nvGraphicFramePr>
          <p:cNvPr id="96" name="Google Shape;96;p12"/>
          <p:cNvGraphicFramePr/>
          <p:nvPr/>
        </p:nvGraphicFramePr>
        <p:xfrm>
          <a:off x="3012600" y="7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{2247DD05-6028-41DE-B18E-45F3E0B5A527}</a:tableStyleId>
              </a:tblPr>
              <a:tblGrid>
                <a:gridCol w="623500"/>
                <a:gridCol w="3260225"/>
                <a:gridCol w="2125125"/>
              </a:tblGrid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Example</a:t>
                      </a:r>
                      <a:endParaRPr b="1"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RISC-V: Register</a:t>
                      </a:r>
                      <a:endParaRPr b="1"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0b1001 &amp; 0b0111 = 0b0001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 rd rs1 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0b1001 | 0b0111 = 0b1111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  rd rs1 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0b1001 ^ 0b0111 = 0b1110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 rd rs1 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NOT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~0b1001 = 0b0110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not rd 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(pseudo)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7" name="Google Shape;97;p12"/>
          <p:cNvGraphicFramePr/>
          <p:nvPr/>
        </p:nvGraphicFramePr>
        <p:xfrm>
          <a:off x="3012600" y="33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{2247DD05-6028-41DE-B18E-45F3E0B5A527}</a:tableStyleId>
              </a:tblPr>
              <a:tblGrid>
                <a:gridCol w="623500"/>
                <a:gridCol w="3260225"/>
                <a:gridCol w="2125125"/>
              </a:tblGrid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Shift left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0b0001 &lt;&lt; 3 = 0b1000 = 8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 rs2 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Shift right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0b1001 &gt;&gt; 2 = 0b0010 = 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 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 rd rs1 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11700" y="3122200"/>
            <a:ext cx="27009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Left and Right Shift</a:t>
            </a:r>
            <a:endParaRPr sz="1800"/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Shift the bits of the number left/right, then fill the remaining bits</a:t>
            </a:r>
            <a:endParaRPr/>
          </a:p>
        </p:txBody>
      </p:sp>
      <p:grpSp>
        <p:nvGrpSpPr>
          <p:cNvPr id="99" name="Google Shape;99;p12"/>
          <p:cNvGrpSpPr/>
          <p:nvPr/>
        </p:nvGrpSpPr>
        <p:grpSpPr>
          <a:xfrm>
            <a:off x="6343825" y="4538200"/>
            <a:ext cx="1823300" cy="463500"/>
            <a:chOff x="6343825" y="4538200"/>
            <a:chExt cx="1823300" cy="463500"/>
          </a:xfrm>
        </p:grpSpPr>
        <p:sp>
          <p:nvSpPr>
            <p:cNvPr id="100" name="Google Shape;100;p12"/>
            <p:cNvSpPr txBox="1"/>
            <p:nvPr/>
          </p:nvSpPr>
          <p:spPr>
            <a:xfrm>
              <a:off x="6343825" y="4692700"/>
              <a:ext cx="15063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Why…?</a:t>
              </a:r>
              <a:endPara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7850125" y="4538200"/>
              <a:ext cx="317000" cy="415200"/>
            </a:xfrm>
            <a:custGeom>
              <a:rect b="b" l="l" r="r" t="t"/>
              <a:pathLst>
                <a:path extrusionOk="0" h="16608" w="12680">
                  <a:moveTo>
                    <a:pt x="0" y="16608"/>
                  </a:moveTo>
                  <a:cubicBezTo>
                    <a:pt x="3289" y="16010"/>
                    <a:pt x="7292" y="16267"/>
                    <a:pt x="9656" y="13904"/>
                  </a:cubicBezTo>
                  <a:cubicBezTo>
                    <a:pt x="10637" y="12924"/>
                    <a:pt x="11970" y="11196"/>
                    <a:pt x="11201" y="10042"/>
                  </a:cubicBezTo>
                  <a:cubicBezTo>
                    <a:pt x="10402" y="8844"/>
                    <a:pt x="8186" y="8529"/>
                    <a:pt x="6952" y="9270"/>
                  </a:cubicBezTo>
                  <a:cubicBezTo>
                    <a:pt x="6156" y="9748"/>
                    <a:pt x="7596" y="11362"/>
                    <a:pt x="8497" y="11587"/>
                  </a:cubicBezTo>
                  <a:cubicBezTo>
                    <a:pt x="12345" y="12548"/>
                    <a:pt x="14004" y="2806"/>
                    <a:pt x="1120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 (</a:t>
            </a:r>
            <a:r>
              <a:rPr lang="en"/>
              <a:t>1/5</a:t>
            </a:r>
            <a:r>
              <a:rPr lang="en"/>
              <a:t>): C code</a:t>
            </a:r>
            <a:endParaRPr/>
          </a:p>
        </p:txBody>
      </p:sp>
      <p:sp>
        <p:nvSpPr>
          <p:cNvPr id="715" name="Google Shape;715;p48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for(int i = 0; i &lt; 10; i++)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 (2/5): C code: break → goto</a:t>
            </a:r>
            <a:endParaRPr/>
          </a:p>
        </p:txBody>
      </p:sp>
      <p:sp>
        <p:nvSpPr>
          <p:cNvPr id="722" name="Google Shape;722;p49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for(int i = 0; i &lt; 10; i++)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 (3/5): C code: loop → goto</a:t>
            </a:r>
            <a:endParaRPr/>
          </a:p>
        </p:txBody>
      </p:sp>
      <p:sp>
        <p:nvSpPr>
          <p:cNvPr id="729" name="Google Shape;729;p50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Loop: if(i &gt;= 10) goto End;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 = i + 1;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goto Loop;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 (4/5): C code: Small trick (why?)</a:t>
            </a:r>
            <a:endParaRPr/>
          </a:p>
        </p:txBody>
      </p:sp>
      <p:sp>
        <p:nvSpPr>
          <p:cNvPr id="736" name="Google Shape;736;p51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int j = 10;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&gt;= j) goto End;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j = 7;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j)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 = i + 1;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goto Loop;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 (5/5): RISC-V code</a:t>
            </a:r>
            <a:endParaRPr/>
          </a:p>
        </p:txBody>
      </p:sp>
      <p:sp>
        <p:nvSpPr>
          <p:cNvPr id="743" name="Google Shape;743;p52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li x10 0        #int a = 0;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li x5 0         #int i = 0;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li x6 10        #int j = 10; 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bge x5 x6 End   #if(i &gt;= j) goto End; 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li x6 7         #j = 7;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beq x5 x6 End   #if(i == j) goto End;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add x10 x10 x5  #a = a + i;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addi x5 x5 1    #i = i + 1;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j Loop          #goto Loop;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End:  addi x10 x10 50 #a = a + 50;</a:t>
            </a:r>
            <a:endParaRPr sz="21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3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[Reference] More C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 operator: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and Labels</a:t>
            </a:r>
            <a:endParaRPr/>
          </a:p>
        </p:txBody>
      </p:sp>
      <p:sp>
        <p:nvSpPr>
          <p:cNvPr id="755" name="Google Shape;755;p54"/>
          <p:cNvSpPr txBox="1"/>
          <p:nvPr>
            <p:ph idx="1" type="body"/>
          </p:nvPr>
        </p:nvSpPr>
        <p:spPr>
          <a:xfrm>
            <a:off x="198500" y="1246825"/>
            <a:ext cx="4247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</a:t>
            </a:r>
            <a:r>
              <a:rPr b="1" lang="en" sz="1700"/>
              <a:t>label</a:t>
            </a:r>
            <a:r>
              <a:rPr lang="en" sz="1700"/>
              <a:t> is an identifier to a particular line of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Doesn't count as a line of code itself; merely "points out" a particular 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label must have a unique name (like variable names)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statement changes the next line to be run to the labelled 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label can be either before or after the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statement.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6" name="Google Shape;7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54"/>
          <p:cNvSpPr txBox="1"/>
          <p:nvPr>
            <p:ph idx="1" type="body"/>
          </p:nvPr>
        </p:nvSpPr>
        <p:spPr>
          <a:xfrm>
            <a:off x="5762250" y="1331475"/>
            <a:ext cx="3069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Target: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goto Target;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4"/>
          <p:cNvSpPr/>
          <p:nvPr/>
        </p:nvSpPr>
        <p:spPr>
          <a:xfrm>
            <a:off x="4392848" y="2487025"/>
            <a:ext cx="1369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759" name="Google Shape;759;p54"/>
          <p:cNvSpPr/>
          <p:nvPr/>
        </p:nvSpPr>
        <p:spPr>
          <a:xfrm>
            <a:off x="4392850" y="1407875"/>
            <a:ext cx="1369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765" name="Google Shape;76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55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772" name="Google Shape;77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56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6"/>
          <p:cNvSpPr txBox="1"/>
          <p:nvPr/>
        </p:nvSpPr>
        <p:spPr>
          <a:xfrm>
            <a:off x="6296150" y="1331475"/>
            <a:ext cx="2407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Bad code: malloc can fail (returning NULL), and we should catch that before it causes a segfault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75" name="Google Shape;775;p56"/>
          <p:cNvCxnSpPr>
            <a:stCxn id="774" idx="1"/>
          </p:cNvCxnSpPr>
          <p:nvPr/>
        </p:nvCxnSpPr>
        <p:spPr>
          <a:xfrm flipH="1">
            <a:off x="5446250" y="1977675"/>
            <a:ext cx="849900" cy="12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6" name="Google Shape;776;p56"/>
          <p:cNvCxnSpPr>
            <a:stCxn id="774" idx="1"/>
          </p:cNvCxnSpPr>
          <p:nvPr/>
        </p:nvCxnSpPr>
        <p:spPr>
          <a:xfrm flipH="1">
            <a:off x="5791550" y="1977675"/>
            <a:ext cx="504600" cy="6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7" name="Google Shape;777;p56"/>
          <p:cNvCxnSpPr>
            <a:stCxn id="774" idx="1"/>
          </p:cNvCxnSpPr>
          <p:nvPr/>
        </p:nvCxnSpPr>
        <p:spPr>
          <a:xfrm rot="10800000">
            <a:off x="5224850" y="1614975"/>
            <a:ext cx="1071300" cy="3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783" name="Google Shape;78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57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4294967295" type="body"/>
          </p:nvPr>
        </p:nvSpPr>
        <p:spPr>
          <a:xfrm>
            <a:off x="311700" y="725275"/>
            <a:ext cx="225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 by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Multiply by 2</a:t>
            </a:r>
            <a:r>
              <a:rPr baseline="30000" lang="en">
                <a:solidFill>
                  <a:schemeClr val="accent3"/>
                </a:solidFill>
              </a:rPr>
              <a:t>n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3"/>
          <p:cNvSpPr txBox="1"/>
          <p:nvPr>
            <p:ph idx="4294967295" type="body"/>
          </p:nvPr>
        </p:nvSpPr>
        <p:spPr>
          <a:xfrm>
            <a:off x="235500" y="1531750"/>
            <a:ext cx="22584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3 = 8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43300" y="2105775"/>
            <a:ext cx="22584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 0000 … 0000 0001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/>
              <a:t>)</a:t>
            </a:r>
            <a:endParaRPr/>
          </a:p>
        </p:txBody>
      </p:sp>
      <p:sp>
        <p:nvSpPr>
          <p:cNvPr id="110" name="Google Shape;110;p13"/>
          <p:cNvSpPr txBox="1"/>
          <p:nvPr>
            <p:ph idx="4294967295" type="body"/>
          </p:nvPr>
        </p:nvSpPr>
        <p:spPr>
          <a:xfrm>
            <a:off x="3060625" y="745575"/>
            <a:ext cx="57717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Bit shifts have mathematical equivalents.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hardware, we must consider </a:t>
            </a:r>
            <a:r>
              <a:rPr lang="en"/>
              <a:t>the</a:t>
            </a:r>
            <a:r>
              <a:rPr lang="en"/>
              <a:t> resulting </a:t>
            </a:r>
            <a:r>
              <a:rPr b="1" lang="en">
                <a:solidFill>
                  <a:schemeClr val="dk2"/>
                </a:solidFill>
              </a:rPr>
              <a:t>32-bit word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Bit shifts </a:t>
            </a:r>
            <a:r>
              <a:rPr b="1" lang="en">
                <a:solidFill>
                  <a:schemeClr val="dk2"/>
                </a:solidFill>
              </a:rPr>
              <a:t>create new bits</a:t>
            </a:r>
            <a:r>
              <a:rPr lang="en"/>
              <a:t>. Should those bits be filled with 0 or 1?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93050" y="3468000"/>
            <a:ext cx="25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Logical left shift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add zeros)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2994300" y="1014675"/>
            <a:ext cx="0" cy="2889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13"/>
          <p:cNvGrpSpPr/>
          <p:nvPr/>
        </p:nvGrpSpPr>
        <p:grpSpPr>
          <a:xfrm>
            <a:off x="-142264" y="2105775"/>
            <a:ext cx="2943987" cy="1678692"/>
            <a:chOff x="-142264" y="2105775"/>
            <a:chExt cx="2943987" cy="1678692"/>
          </a:xfrm>
        </p:grpSpPr>
        <p:sp>
          <p:nvSpPr>
            <p:cNvPr id="114" name="Google Shape;114;p13"/>
            <p:cNvSpPr/>
            <p:nvPr/>
          </p:nvSpPr>
          <p:spPr>
            <a:xfrm>
              <a:off x="243300" y="2105775"/>
              <a:ext cx="2258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</a:t>
              </a:r>
              <a:r>
                <a:rPr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</a:t>
              </a: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 … 0000 0001</a:t>
              </a:r>
              <a:endParaRPr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43300" y="2533974"/>
              <a:ext cx="2258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0000 … 0000 1</a:t>
              </a:r>
              <a:r>
                <a:rPr lang="en" u="sng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</a:t>
              </a:r>
              <a:endParaRPr b="1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 rot="-1439136">
              <a:off x="-83860" y="3234040"/>
              <a:ext cx="679693" cy="430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1386350" y="2911575"/>
              <a:ext cx="127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 new bits, fill 0</a:t>
              </a:r>
              <a:endPara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94750" y="2911575"/>
              <a:ext cx="11751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(3 bits</a:t>
              </a:r>
              <a:b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shift out)</a:t>
              </a:r>
              <a:endParaRPr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2367323" y="2500525"/>
              <a:ext cx="434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8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-2011870">
              <a:off x="38725" y="2990917"/>
              <a:ext cx="434508" cy="226979"/>
            </a:xfrm>
            <a:custGeom>
              <a:rect b="b" l="l" r="r" t="t"/>
              <a:pathLst>
                <a:path extrusionOk="0" h="9079" w="17380">
                  <a:moveTo>
                    <a:pt x="17380" y="582"/>
                  </a:moveTo>
                  <a:cubicBezTo>
                    <a:pt x="14033" y="582"/>
                    <a:pt x="10446" y="-661"/>
                    <a:pt x="7338" y="582"/>
                  </a:cubicBezTo>
                  <a:cubicBezTo>
                    <a:pt x="5884" y="1163"/>
                    <a:pt x="6545" y="5216"/>
                    <a:pt x="8111" y="5216"/>
                  </a:cubicBezTo>
                  <a:cubicBezTo>
                    <a:pt x="10222" y="5216"/>
                    <a:pt x="5139" y="842"/>
                    <a:pt x="3090" y="1354"/>
                  </a:cubicBezTo>
                  <a:cubicBezTo>
                    <a:pt x="399" y="2026"/>
                    <a:pt x="0" y="6306"/>
                    <a:pt x="0" y="9079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21" name="Google Shape;121;p13"/>
          <p:cNvSpPr txBox="1"/>
          <p:nvPr/>
        </p:nvSpPr>
        <p:spPr>
          <a:xfrm>
            <a:off x="2367323" y="2038875"/>
            <a:ext cx="434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790" name="Google Shape;79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58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58"/>
          <p:cNvSpPr txBox="1"/>
          <p:nvPr/>
        </p:nvSpPr>
        <p:spPr>
          <a:xfrm>
            <a:off x="6278450" y="2517775"/>
            <a:ext cx="2407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Bad code: leaks memory since a gets allocated but never freed.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93" name="Google Shape;793;p58"/>
          <p:cNvCxnSpPr>
            <a:stCxn id="792" idx="1"/>
          </p:cNvCxnSpPr>
          <p:nvPr/>
        </p:nvCxnSpPr>
        <p:spPr>
          <a:xfrm flipH="1">
            <a:off x="4746950" y="3163975"/>
            <a:ext cx="1531500" cy="54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4" name="Google Shape;794;p58"/>
          <p:cNvCxnSpPr>
            <a:stCxn id="792" idx="1"/>
          </p:cNvCxnSpPr>
          <p:nvPr/>
        </p:nvCxnSpPr>
        <p:spPr>
          <a:xfrm flipH="1">
            <a:off x="4782350" y="3163975"/>
            <a:ext cx="1496100" cy="138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5" name="Google Shape;795;p58"/>
          <p:cNvCxnSpPr>
            <a:stCxn id="792" idx="1"/>
          </p:cNvCxnSpPr>
          <p:nvPr/>
        </p:nvCxnSpPr>
        <p:spPr>
          <a:xfrm rot="10800000">
            <a:off x="4800050" y="2836375"/>
            <a:ext cx="147840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801" name="Google Shape;80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59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{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808" name="Google Shape;80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Google Shape;809;p60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goto ErrorA;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goto ErrorB;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goto ErrorC;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free(c);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ErrorC:    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ErrorB: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ErrorA: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Break</a:t>
            </a:r>
            <a:endParaRPr/>
          </a:p>
        </p:txBody>
      </p:sp>
      <p:sp>
        <p:nvSpPr>
          <p:cNvPr id="815" name="Google Shape;815;p61"/>
          <p:cNvSpPr txBox="1"/>
          <p:nvPr>
            <p:ph idx="1" type="body"/>
          </p:nvPr>
        </p:nvSpPr>
        <p:spPr>
          <a:xfrm>
            <a:off x="311700" y="745575"/>
            <a:ext cx="40488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break;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1700"/>
          </a:p>
        </p:txBody>
      </p:sp>
      <p:sp>
        <p:nvSpPr>
          <p:cNvPr id="816" name="Google Shape;8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61"/>
          <p:cNvSpPr txBox="1"/>
          <p:nvPr>
            <p:ph idx="1" type="body"/>
          </p:nvPr>
        </p:nvSpPr>
        <p:spPr>
          <a:xfrm>
            <a:off x="3275775" y="745575"/>
            <a:ext cx="55566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goto AfterWhile;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AfterWhile: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1700"/>
          </a:p>
        </p:txBody>
      </p:sp>
      <p:cxnSp>
        <p:nvCxnSpPr>
          <p:cNvPr id="818" name="Google Shape;818;p61"/>
          <p:cNvCxnSpPr/>
          <p:nvPr/>
        </p:nvCxnSpPr>
        <p:spPr>
          <a:xfrm>
            <a:off x="2956625" y="900300"/>
            <a:ext cx="0" cy="315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If without an Else</a:t>
            </a:r>
            <a:endParaRPr/>
          </a:p>
        </p:txBody>
      </p:sp>
      <p:sp>
        <p:nvSpPr>
          <p:cNvPr id="824" name="Google Shape;824;p62"/>
          <p:cNvSpPr txBox="1"/>
          <p:nvPr>
            <p:ph idx="1" type="body"/>
          </p:nvPr>
        </p:nvSpPr>
        <p:spPr>
          <a:xfrm>
            <a:off x="311700" y="745575"/>
            <a:ext cx="26061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if(cond)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6" name="Google Shape;826;p62"/>
          <p:cNvCxnSpPr/>
          <p:nvPr/>
        </p:nvCxnSpPr>
        <p:spPr>
          <a:xfrm>
            <a:off x="2880425" y="900300"/>
            <a:ext cx="0" cy="315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62"/>
          <p:cNvSpPr txBox="1"/>
          <p:nvPr>
            <p:ph idx="1" type="body"/>
          </p:nvPr>
        </p:nvSpPr>
        <p:spPr>
          <a:xfrm>
            <a:off x="3221550" y="745575"/>
            <a:ext cx="56109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cond) goto AfterIf;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AfterIf: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Do-While</a:t>
            </a:r>
            <a:endParaRPr/>
          </a:p>
        </p:txBody>
      </p:sp>
      <p:sp>
        <p:nvSpPr>
          <p:cNvPr id="833" name="Google Shape;833;p63"/>
          <p:cNvSpPr txBox="1"/>
          <p:nvPr>
            <p:ph idx="1" type="body"/>
          </p:nvPr>
        </p:nvSpPr>
        <p:spPr>
          <a:xfrm>
            <a:off x="311700" y="745575"/>
            <a:ext cx="40488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while(cond)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5" name="Google Shape;835;p63"/>
          <p:cNvCxnSpPr/>
          <p:nvPr/>
        </p:nvCxnSpPr>
        <p:spPr>
          <a:xfrm>
            <a:off x="2880425" y="900300"/>
            <a:ext cx="0" cy="315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63"/>
          <p:cNvSpPr txBox="1"/>
          <p:nvPr>
            <p:ph idx="1" type="body"/>
          </p:nvPr>
        </p:nvSpPr>
        <p:spPr>
          <a:xfrm>
            <a:off x="3210700" y="745575"/>
            <a:ext cx="56217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if(cond) goto Loop;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While</a:t>
            </a:r>
            <a:endParaRPr/>
          </a:p>
        </p:txBody>
      </p:sp>
      <p:sp>
        <p:nvSpPr>
          <p:cNvPr id="842" name="Google Shape;842;p64"/>
          <p:cNvSpPr txBox="1"/>
          <p:nvPr>
            <p:ph idx="1" type="body"/>
          </p:nvPr>
        </p:nvSpPr>
        <p:spPr>
          <a:xfrm>
            <a:off x="311700" y="745575"/>
            <a:ext cx="40488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while(cond)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Google Shape;84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64"/>
          <p:cNvSpPr txBox="1"/>
          <p:nvPr>
            <p:ph idx="1" type="body"/>
          </p:nvPr>
        </p:nvSpPr>
        <p:spPr>
          <a:xfrm>
            <a:off x="3210700" y="745575"/>
            <a:ext cx="56217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if(!cond) goto AfterLoop;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goto Loop;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AfterLoop: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5" name="Google Shape;845;p64"/>
          <p:cNvCxnSpPr/>
          <p:nvPr/>
        </p:nvCxnSpPr>
        <p:spPr>
          <a:xfrm>
            <a:off x="2880425" y="900300"/>
            <a:ext cx="0" cy="315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For</a:t>
            </a:r>
            <a:endParaRPr/>
          </a:p>
        </p:txBody>
      </p:sp>
      <p:sp>
        <p:nvSpPr>
          <p:cNvPr id="851" name="Google Shape;851;p65"/>
          <p:cNvSpPr txBox="1"/>
          <p:nvPr>
            <p:ph idx="1" type="body"/>
          </p:nvPr>
        </p:nvSpPr>
        <p:spPr>
          <a:xfrm>
            <a:off x="311700" y="745575"/>
            <a:ext cx="40488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for(startline;cond;incline)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65"/>
          <p:cNvSpPr txBox="1"/>
          <p:nvPr>
            <p:ph idx="1" type="body"/>
          </p:nvPr>
        </p:nvSpPr>
        <p:spPr>
          <a:xfrm>
            <a:off x="4724400" y="745575"/>
            <a:ext cx="4260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if(!cond) goto AfterLoop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incline;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goto 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AfterLoop: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4" name="Google Shape;854;p65"/>
          <p:cNvCxnSpPr/>
          <p:nvPr/>
        </p:nvCxnSpPr>
        <p:spPr>
          <a:xfrm>
            <a:off x="4556825" y="900300"/>
            <a:ext cx="0" cy="315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65"/>
          <p:cNvSpPr txBox="1"/>
          <p:nvPr>
            <p:ph idx="1" type="body"/>
          </p:nvPr>
        </p:nvSpPr>
        <p:spPr>
          <a:xfrm>
            <a:off x="298550" y="2680025"/>
            <a:ext cx="3714900" cy="2081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while(cond)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line2;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incline;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65"/>
          <p:cNvSpPr/>
          <p:nvPr/>
        </p:nvSpPr>
        <p:spPr>
          <a:xfrm>
            <a:off x="2034225" y="2230923"/>
            <a:ext cx="603400" cy="686863"/>
          </a:xfrm>
          <a:custGeom>
            <a:rect b="b" l="l" r="r" t="t"/>
            <a:pathLst>
              <a:path extrusionOk="0" h="40493" w="24136">
                <a:moveTo>
                  <a:pt x="5841" y="576"/>
                </a:moveTo>
                <a:cubicBezTo>
                  <a:pt x="8460" y="576"/>
                  <a:pt x="13083" y="-1113"/>
                  <a:pt x="13651" y="1444"/>
                </a:cubicBezTo>
                <a:cubicBezTo>
                  <a:pt x="14688" y="6112"/>
                  <a:pt x="15895" y="12132"/>
                  <a:pt x="12783" y="15762"/>
                </a:cubicBezTo>
                <a:cubicBezTo>
                  <a:pt x="9974" y="19038"/>
                  <a:pt x="-1403" y="16731"/>
                  <a:pt x="200" y="12725"/>
                </a:cubicBezTo>
                <a:cubicBezTo>
                  <a:pt x="2740" y="6378"/>
                  <a:pt x="16672" y="9294"/>
                  <a:pt x="20593" y="14894"/>
                </a:cubicBezTo>
                <a:cubicBezTo>
                  <a:pt x="25493" y="21893"/>
                  <a:pt x="25333" y="34451"/>
                  <a:pt x="19291" y="4049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7" name="Google Shape;857;p65"/>
          <p:cNvSpPr/>
          <p:nvPr/>
        </p:nvSpPr>
        <p:spPr>
          <a:xfrm>
            <a:off x="2637624" y="1323325"/>
            <a:ext cx="1820425" cy="3211500"/>
          </a:xfrm>
          <a:custGeom>
            <a:rect b="b" l="l" r="r" t="t"/>
            <a:pathLst>
              <a:path extrusionOk="0" h="111977" w="97623">
                <a:moveTo>
                  <a:pt x="0" y="111940"/>
                </a:moveTo>
                <a:cubicBezTo>
                  <a:pt x="12066" y="111940"/>
                  <a:pt x="27419" y="112533"/>
                  <a:pt x="35144" y="103263"/>
                </a:cubicBezTo>
                <a:cubicBezTo>
                  <a:pt x="43589" y="93128"/>
                  <a:pt x="41384" y="77596"/>
                  <a:pt x="45557" y="65081"/>
                </a:cubicBezTo>
                <a:cubicBezTo>
                  <a:pt x="51614" y="46916"/>
                  <a:pt x="54356" y="26253"/>
                  <a:pt x="66817" y="11714"/>
                </a:cubicBezTo>
                <a:cubicBezTo>
                  <a:pt x="73966" y="3373"/>
                  <a:pt x="86637" y="0"/>
                  <a:pt x="97623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6203550" y="2038875"/>
            <a:ext cx="2939517" cy="396000"/>
            <a:chOff x="6203550" y="2038875"/>
            <a:chExt cx="2939517" cy="396000"/>
          </a:xfrm>
        </p:grpSpPr>
        <p:sp>
          <p:nvSpPr>
            <p:cNvPr id="127" name="Google Shape;127;p14"/>
            <p:cNvSpPr/>
            <p:nvPr/>
          </p:nvSpPr>
          <p:spPr>
            <a:xfrm>
              <a:off x="6203550" y="2105775"/>
              <a:ext cx="2546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1111 … 1111 0111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8592567" y="2038875"/>
              <a:ext cx="5505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-9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3240555" y="2038875"/>
            <a:ext cx="2731893" cy="396000"/>
            <a:chOff x="3240555" y="2038875"/>
            <a:chExt cx="2731893" cy="396000"/>
          </a:xfrm>
        </p:grpSpPr>
        <p:sp>
          <p:nvSpPr>
            <p:cNvPr id="130" name="Google Shape;130;p14"/>
            <p:cNvSpPr/>
            <p:nvPr/>
          </p:nvSpPr>
          <p:spPr>
            <a:xfrm>
              <a:off x="3240555" y="2105775"/>
              <a:ext cx="24072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0000 … 0000 1001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5538048" y="2038875"/>
              <a:ext cx="434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9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2" name="Google Shape;132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Shift: Logical vs. Arithmetic</a:t>
            </a:r>
            <a:endParaRPr/>
          </a:p>
        </p:txBody>
      </p:sp>
      <p:sp>
        <p:nvSpPr>
          <p:cNvPr id="133" name="Google Shape;133;p14"/>
          <p:cNvSpPr txBox="1"/>
          <p:nvPr>
            <p:ph idx="4294967295" type="body"/>
          </p:nvPr>
        </p:nvSpPr>
        <p:spPr>
          <a:xfrm>
            <a:off x="311700" y="725275"/>
            <a:ext cx="225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Left shift by n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Multiply by 2</a:t>
            </a:r>
            <a:r>
              <a:rPr baseline="30000" lang="en">
                <a:solidFill>
                  <a:schemeClr val="accent6"/>
                </a:solidFill>
              </a:rPr>
              <a:t>n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43300" y="2105775"/>
            <a:ext cx="22584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 0000 … 0000 0001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243300" y="2533974"/>
            <a:ext cx="2258400" cy="329100"/>
          </a:xfrm>
          <a:prstGeom prst="rect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 0000 … 0000 1</a:t>
            </a:r>
            <a:r>
              <a:rPr lang="en" u="sng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 b="1" u="sng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386350" y="2911575"/>
            <a:ext cx="127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3 new bits, fill 0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367323" y="2038875"/>
            <a:ext cx="434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367323" y="2500525"/>
            <a:ext cx="434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73500" y="1281550"/>
            <a:ext cx="28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-9 &gt;&gt;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floor(-2.25) = -3 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3971525" y="740825"/>
            <a:ext cx="415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Right shift by n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(Floor) Divide by 2</a:t>
            </a:r>
            <a:r>
              <a:rPr baseline="30000"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247350" y="1290675"/>
            <a:ext cx="26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 &gt;&gt;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floor(2.25) =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2" name="Google Shape;142;p14"/>
          <p:cNvCxnSpPr/>
          <p:nvPr/>
        </p:nvCxnSpPr>
        <p:spPr>
          <a:xfrm>
            <a:off x="2994300" y="1014675"/>
            <a:ext cx="0" cy="2889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235500" y="1531750"/>
            <a:ext cx="22584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3 = 8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93050" y="3468000"/>
            <a:ext cx="25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Logical left shift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, add zeros)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141075" y="3468000"/>
            <a:ext cx="28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Logical right shift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zero-extend)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5972450" y="3468000"/>
            <a:ext cx="28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Arithmetic right shift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sign-extend)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7" name="Google Shape;147;p14"/>
          <p:cNvGrpSpPr/>
          <p:nvPr/>
        </p:nvGrpSpPr>
        <p:grpSpPr>
          <a:xfrm>
            <a:off x="3182825" y="2038875"/>
            <a:ext cx="2789623" cy="1430350"/>
            <a:chOff x="3182825" y="2038875"/>
            <a:chExt cx="2789623" cy="1430350"/>
          </a:xfrm>
        </p:grpSpPr>
        <p:sp>
          <p:nvSpPr>
            <p:cNvPr id="148" name="Google Shape;148;p14"/>
            <p:cNvSpPr/>
            <p:nvPr/>
          </p:nvSpPr>
          <p:spPr>
            <a:xfrm>
              <a:off x="3240555" y="2105775"/>
              <a:ext cx="24072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0000 … 0000 10</a:t>
              </a:r>
              <a:r>
                <a:rPr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</a:t>
              </a:r>
              <a:endParaRPr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240555" y="2533972"/>
              <a:ext cx="24072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</a:t>
              </a:r>
              <a:r>
                <a:rPr lang="en" u="sng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 … 0000 0010</a:t>
              </a:r>
              <a:endParaRPr b="1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5538048" y="2038875"/>
              <a:ext cx="434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9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5538048" y="2478650"/>
              <a:ext cx="434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3182825" y="2896525"/>
              <a:ext cx="127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 new bits, fill </a:t>
              </a:r>
              <a:r>
                <a:rPr lang="en" u="sng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0</a:t>
              </a:r>
              <a:endParaRPr u="sng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4979300" y="2863075"/>
              <a:ext cx="974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(2 bits</a:t>
              </a:r>
              <a:b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shift out)</a:t>
              </a:r>
              <a:endParaRPr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54" name="Google Shape;154;p14"/>
          <p:cNvSpPr/>
          <p:nvPr/>
        </p:nvSpPr>
        <p:spPr>
          <a:xfrm>
            <a:off x="1123000" y="4283100"/>
            <a:ext cx="66423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In RISC-V, operations determine “type,” i.e., how register contents are treated. Shift logical: ignore sign,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shift arithmetic: signed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5972450" y="2038875"/>
            <a:ext cx="3170617" cy="1412925"/>
            <a:chOff x="5972450" y="2038875"/>
            <a:chExt cx="3170617" cy="1412925"/>
          </a:xfrm>
        </p:grpSpPr>
        <p:sp>
          <p:nvSpPr>
            <p:cNvPr id="156" name="Google Shape;156;p14"/>
            <p:cNvSpPr/>
            <p:nvPr/>
          </p:nvSpPr>
          <p:spPr>
            <a:xfrm>
              <a:off x="6203550" y="2105775"/>
              <a:ext cx="2546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1111 … 1111 01</a:t>
              </a:r>
              <a:r>
                <a:rPr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</a:t>
              </a:r>
              <a:endParaRPr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8592567" y="2038875"/>
              <a:ext cx="5505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-9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03550" y="2533972"/>
              <a:ext cx="2546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</a:t>
              </a:r>
              <a:r>
                <a:rPr lang="en" u="sng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</a:t>
              </a: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 … 1111 1101</a:t>
              </a:r>
              <a:endParaRPr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8592567" y="2478650"/>
              <a:ext cx="5505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-3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5972450" y="2879100"/>
              <a:ext cx="127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 new bits, fill </a:t>
              </a:r>
              <a:r>
                <a:rPr lang="en" u="sng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u="sng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8031250" y="2863075"/>
              <a:ext cx="974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(2 bits</a:t>
              </a:r>
              <a:b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shift out)</a:t>
              </a:r>
              <a:endParaRPr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Immediate Instructions</a:t>
            </a:r>
            <a:endParaRPr/>
          </a:p>
        </p:txBody>
      </p:sp>
      <p:graphicFrame>
        <p:nvGraphicFramePr>
          <p:cNvPr id="167" name="Google Shape;167;p15"/>
          <p:cNvGraphicFramePr/>
          <p:nvPr/>
        </p:nvGraphicFramePr>
        <p:xfrm>
          <a:off x="4079400" y="7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{2247DD05-6028-41DE-B18E-45F3E0B5A527}</a:tableStyleId>
              </a:tblPr>
              <a:tblGrid>
                <a:gridCol w="624300"/>
                <a:gridCol w="2127850"/>
                <a:gridCol w="2127850"/>
              </a:tblGrid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RISC-V: Register</a:t>
                      </a:r>
                      <a:endParaRPr b="1"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RISC-V: Immediate</a:t>
                      </a:r>
                      <a:endParaRPr b="1"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andi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 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 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ori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NOT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not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(pseudo)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Shift left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 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lli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Shift right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 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rli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rai rd rs1 imm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311700" y="745575"/>
            <a:ext cx="37677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arithmetic instruction has two variants:</a:t>
            </a:r>
            <a:endParaRPr sz="1800"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“Register” (two source register operands)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“Immediate” (one source register operand)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Bitwise immediate instructions are useful for </a:t>
            </a:r>
            <a:r>
              <a:rPr b="1" lang="en" sz="1800">
                <a:solidFill>
                  <a:schemeClr val="dk2"/>
                </a:solidFill>
              </a:rPr>
              <a:t>bitmasks</a:t>
            </a:r>
            <a:r>
              <a:rPr lang="en" sz="1800"/>
              <a:t>:</a:t>
            </a:r>
            <a:endParaRPr sz="1800"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ndi</a:t>
            </a:r>
            <a:r>
              <a:rPr lang="en"/>
              <a:t>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0x000000FF</a:t>
            </a:r>
            <a:r>
              <a:rPr lang="en"/>
              <a:t> isolates least significant byte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andi</a:t>
            </a:r>
            <a:r>
              <a:rPr lang="en"/>
              <a:t>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0xFF000000</a:t>
            </a:r>
            <a:r>
              <a:rPr lang="en"/>
              <a:t> isolates most significant byte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11700" y="745567"/>
            <a:ext cx="5298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Bitwise NOT: a </a:t>
            </a:r>
            <a:r>
              <a:rPr b="1" lang="en">
                <a:solidFill>
                  <a:schemeClr val="dk2"/>
                </a:solidFill>
              </a:rPr>
              <a:t>pseudoinstruction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not rd rs1 	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→ 	</a:t>
            </a:r>
            <a:r>
              <a:rPr lang="en" sz="2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xori rd,rs1,-1</a:t>
            </a:r>
            <a:endParaRPr/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Operations NOT in RISC-V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8261177" y="1145526"/>
            <a:ext cx="64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-1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5795950" y="1507575"/>
            <a:ext cx="3112627" cy="396000"/>
            <a:chOff x="6203550" y="1962675"/>
            <a:chExt cx="3112627" cy="396000"/>
          </a:xfrm>
        </p:grpSpPr>
        <p:sp>
          <p:nvSpPr>
            <p:cNvPr id="177" name="Google Shape;177;p16"/>
            <p:cNvSpPr/>
            <p:nvPr/>
          </p:nvSpPr>
          <p:spPr>
            <a:xfrm>
              <a:off x="6203550" y="2029575"/>
              <a:ext cx="2546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0000 … 0000 100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8668777" y="1962675"/>
              <a:ext cx="647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rd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5795950" y="745575"/>
            <a:ext cx="3112627" cy="396000"/>
            <a:chOff x="6203550" y="2038875"/>
            <a:chExt cx="3112627" cy="396000"/>
          </a:xfrm>
        </p:grpSpPr>
        <p:sp>
          <p:nvSpPr>
            <p:cNvPr id="180" name="Google Shape;180;p16"/>
            <p:cNvSpPr/>
            <p:nvPr/>
          </p:nvSpPr>
          <p:spPr>
            <a:xfrm>
              <a:off x="6203550" y="2105775"/>
              <a:ext cx="2546400" cy="329100"/>
            </a:xfrm>
            <a:prstGeom prst="rect">
              <a:avLst/>
            </a:prstGeom>
            <a:noFill/>
            <a:ln cap="flat" cmpd="sng" w="2857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 1111 … 1111 0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111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8668777" y="2038875"/>
              <a:ext cx="647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rs1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5795950" y="1183423"/>
            <a:ext cx="2546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 1111 … 1111 1111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311700" y="2124925"/>
            <a:ext cx="5676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common RISC-V extensions that are not in base RISC-V: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General multiplication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Circuit is significantly more complicated than bitwise operation!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Same for division, mod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Float addition, subtraction, etc.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Much more complicated circuitry!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won’t discuss these.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216300" y="2507900"/>
            <a:ext cx="33039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0x3400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0x4F0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0xFF00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0x34FF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Something else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16300" y="745575"/>
            <a:ext cx="476400" cy="1339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692700" y="745575"/>
            <a:ext cx="36333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   x10 0x34FF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	x12 x10 0x10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srli  x12 x12 0x08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  x12 x12 x10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900900" y="2246200"/>
            <a:ext cx="2272500" cy="16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Hint: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Bitmasking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Earlier example: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andi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with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0x000000FF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isolates least significant byte.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