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Inter SemiBold"/>
      <p:regular r:id="rId50"/>
      <p:bold r:id="rId51"/>
      <p:italic r:id="rId52"/>
      <p:boldItalic r:id="rId53"/>
    </p:embeddedFont>
    <p:embeddedFont>
      <p:font typeface="Inter"/>
      <p:regular r:id="rId54"/>
      <p:bold r:id="rId55"/>
      <p:italic r:id="rId56"/>
      <p:boldItalic r:id="rId57"/>
    </p:embeddedFont>
    <p:embeddedFont>
      <p:font typeface="Source Code Pro"/>
      <p:regular r:id="rId58"/>
      <p:bold r:id="rId59"/>
      <p:italic r:id="rId60"/>
      <p:boldItalic r:id="rId61"/>
    </p:embeddedFont>
    <p:embeddedFont>
      <p:font typeface="IBM Plex Mono SemiBold"/>
      <p:regular r:id="rId62"/>
      <p:bold r:id="rId63"/>
      <p:italic r:id="rId64"/>
      <p:boldItalic r:id="rId65"/>
    </p:embeddedFont>
    <p:embeddedFont>
      <p:font typeface="Inter Medium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B67531-E35D-4A27-9C64-6A73E443EA75}">
  <a:tblStyle styleId="{D5B67531-E35D-4A27-9C64-6A73E443EA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BMPlexMonoSemiBold-regular.fntdata"/><Relationship Id="rId61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64" Type="http://schemas.openxmlformats.org/officeDocument/2006/relationships/font" Target="fonts/IBMPlexMonoSemiBold-italic.fntdata"/><Relationship Id="rId63" Type="http://schemas.openxmlformats.org/officeDocument/2006/relationships/font" Target="fonts/IBMPlexMonoSemiBold-bold.fntdata"/><Relationship Id="rId22" Type="http://schemas.openxmlformats.org/officeDocument/2006/relationships/slide" Target="slides/slide16.xml"/><Relationship Id="rId66" Type="http://schemas.openxmlformats.org/officeDocument/2006/relationships/font" Target="fonts/InterMedium-regular.fntdata"/><Relationship Id="rId21" Type="http://schemas.openxmlformats.org/officeDocument/2006/relationships/slide" Target="slides/slide15.xml"/><Relationship Id="rId65" Type="http://schemas.openxmlformats.org/officeDocument/2006/relationships/font" Target="fonts/IBMPlexMonoSemiBold-boldItalic.fntdata"/><Relationship Id="rId24" Type="http://schemas.openxmlformats.org/officeDocument/2006/relationships/slide" Target="slides/slide18.xml"/><Relationship Id="rId68" Type="http://schemas.openxmlformats.org/officeDocument/2006/relationships/font" Target="fonts/InterMedium-italic.fntdata"/><Relationship Id="rId23" Type="http://schemas.openxmlformats.org/officeDocument/2006/relationships/slide" Target="slides/slide17.xml"/><Relationship Id="rId67" Type="http://schemas.openxmlformats.org/officeDocument/2006/relationships/font" Target="fonts/InterMedium-bold.fntdata"/><Relationship Id="rId60" Type="http://schemas.openxmlformats.org/officeDocument/2006/relationships/font" Target="fonts/SourceCodePr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InterMedium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nterSemiBold-bold.fntdata"/><Relationship Id="rId50" Type="http://schemas.openxmlformats.org/officeDocument/2006/relationships/font" Target="fonts/InterSemiBold-regular.fntdata"/><Relationship Id="rId53" Type="http://schemas.openxmlformats.org/officeDocument/2006/relationships/font" Target="fonts/InterSemiBold-boldItalic.fntdata"/><Relationship Id="rId52" Type="http://schemas.openxmlformats.org/officeDocument/2006/relationships/font" Target="fonts/InterSemiBold-italic.fntdata"/><Relationship Id="rId11" Type="http://schemas.openxmlformats.org/officeDocument/2006/relationships/slide" Target="slides/slide5.xml"/><Relationship Id="rId55" Type="http://schemas.openxmlformats.org/officeDocument/2006/relationships/font" Target="fonts/Inter-bold.fntdata"/><Relationship Id="rId10" Type="http://schemas.openxmlformats.org/officeDocument/2006/relationships/slide" Target="slides/slide4.xml"/><Relationship Id="rId54" Type="http://schemas.openxmlformats.org/officeDocument/2006/relationships/font" Target="fonts/Inter-regular.fntdata"/><Relationship Id="rId13" Type="http://schemas.openxmlformats.org/officeDocument/2006/relationships/slide" Target="slides/slide7.xml"/><Relationship Id="rId57" Type="http://schemas.openxmlformats.org/officeDocument/2006/relationships/font" Target="fonts/Inter-boldItalic.fntdata"/><Relationship Id="rId12" Type="http://schemas.openxmlformats.org/officeDocument/2006/relationships/slide" Target="slides/slide6.xml"/><Relationship Id="rId56" Type="http://schemas.openxmlformats.org/officeDocument/2006/relationships/font" Target="fonts/Inter-italic.fntdata"/><Relationship Id="rId15" Type="http://schemas.openxmlformats.org/officeDocument/2006/relationships/slide" Target="slides/slide9.xml"/><Relationship Id="rId59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58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4b450a26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4b450a26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4b450a26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4b450a26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4b450a26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4b450a26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4b450a26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4b450a26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b450a26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4b450a26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4b450a26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4b450a26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4b450a26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4b450a26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4b450a26b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4b450a26b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4f923d5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4f923d5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4f923d5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4f923d5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4608b40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4608b40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4f923d54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4f923d54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4b450a26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4b450a26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4b450a26b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4b450a26b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4b450a26b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4b450a26b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4b450a26b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4b450a26b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4b450a26b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4b450a26b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34b450a26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34b450a26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34b450a26b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34b450a26b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4b450a26b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34b450a26b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34b450a26b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34b450a26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4b450a2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4b450a2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34b450a26b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34b450a26b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4b450a26b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4b450a26b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34b450a26b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34b450a26b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34b450a26b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34b450a26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34b450a26b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34b450a26b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34b450a26b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34b450a26b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34b450a26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34b450a26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75cf7d22ccacf7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75cf7d22ccacf7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34b450a26b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34b450a26b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34b450a26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34b450a26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4b450a2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4b450a2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34b450a26b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34b450a26b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34608b40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34608b40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34b450a26b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34b450a26b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34b450a26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34b450a26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b450a2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b450a2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4b450a2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4b450a2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4b450a2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4b450a2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4b450a26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4b450a26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4b450a2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4b450a2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43" name="Google Shape;43;p3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6" name="Google Shape;56;p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8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" name="Google Shape;62;p8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8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4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934500" y="1055975"/>
            <a:ext cx="37845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Function Calls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Stack Frames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RISC-V Calling Convention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[Venus] Recursive Example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[Reference] Summary, Other Registers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[Extra] Recursive Example 2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11-RISC-V Procedures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8-V34dyQ6uxQmAhVodsPsTbz_wTFoDN0/view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D3EvpRHL_vk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YRNNqKNk_O3zLFwxC_0OZoA1V3Xzoij9/view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rive.google.com/file/d/1YRNNqKNk_O3zLFwxC_0OZoA1V3Xzoij9/view?usp=drive_lin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rive.google.com/file/d/1YRNNqKNk_O3zLFwxC_0OZoA1V3Xzoij9/view?usp=drive_link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ctrTitle"/>
          </p:nvPr>
        </p:nvSpPr>
        <p:spPr>
          <a:xfrm>
            <a:off x="747750" y="2448550"/>
            <a:ext cx="76485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Procedures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6593175" y="3864850"/>
            <a:ext cx="1877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Slides: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PDF</a:t>
            </a:r>
            <a:endParaRPr sz="15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common jump instructions/pseudoinstructions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311700" y="7455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J</a:t>
            </a:r>
            <a:r>
              <a:rPr lang="en"/>
              <a:t>ump </a:t>
            </a:r>
            <a:r>
              <a:rPr b="1" lang="en" u="sng">
                <a:solidFill>
                  <a:schemeClr val="dk2"/>
                </a:solidFill>
              </a:rPr>
              <a:t>a</a:t>
            </a:r>
            <a:r>
              <a:rPr lang="en"/>
              <a:t>nd </a:t>
            </a:r>
            <a:r>
              <a:rPr b="1" lang="en" u="sng">
                <a:solidFill>
                  <a:schemeClr val="dk2"/>
                </a:solidFill>
              </a:rPr>
              <a:t>l</a:t>
            </a:r>
            <a:r>
              <a:rPr lang="en"/>
              <a:t>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rd Label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313450" y="1354475"/>
            <a:ext cx="440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PC + 4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&lt;address of Label&gt;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4712676" y="7455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J</a:t>
            </a:r>
            <a:r>
              <a:rPr lang="en"/>
              <a:t>ump </a:t>
            </a:r>
            <a:r>
              <a:rPr b="1" lang="en" u="sng">
                <a:solidFill>
                  <a:schemeClr val="dk2"/>
                </a:solidFill>
              </a:rPr>
              <a:t>r</a:t>
            </a:r>
            <a:r>
              <a:rPr lang="en"/>
              <a:t>egister (pseudo)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rs1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4712676" y="1385075"/>
            <a:ext cx="44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R[rs1]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13" name="Google Shape;213;p18"/>
          <p:cNvCxnSpPr/>
          <p:nvPr/>
        </p:nvCxnSpPr>
        <p:spPr>
          <a:xfrm>
            <a:off x="4633200" y="952800"/>
            <a:ext cx="0" cy="1069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311700" y="21933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J</a:t>
            </a:r>
            <a:r>
              <a:rPr lang="en"/>
              <a:t>ump </a:t>
            </a:r>
            <a:r>
              <a:rPr b="1" lang="en" u="sng">
                <a:solidFill>
                  <a:schemeClr val="dk2"/>
                </a:solidFill>
              </a:rPr>
              <a:t>a</a:t>
            </a:r>
            <a:r>
              <a:rPr lang="en"/>
              <a:t>nd </a:t>
            </a:r>
            <a:r>
              <a:rPr b="1" lang="en" u="sng">
                <a:solidFill>
                  <a:schemeClr val="dk2"/>
                </a:solidFill>
              </a:rPr>
              <a:t>l</a:t>
            </a:r>
            <a:r>
              <a:rPr lang="en"/>
              <a:t>ink </a:t>
            </a:r>
            <a:r>
              <a:rPr b="1" lang="en" u="sng">
                <a:solidFill>
                  <a:schemeClr val="dk2"/>
                </a:solidFill>
              </a:rPr>
              <a:t>r</a:t>
            </a:r>
            <a:r>
              <a:rPr lang="en"/>
              <a:t>egister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jalr rd rs1 imm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313450" y="2802275"/>
            <a:ext cx="4477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PC + 4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R[rs1] + imm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Less common than other jumps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Higher-order fns, some function calls </a:t>
            </a: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(more later)</a:t>
            </a:r>
            <a:endParaRPr sz="16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712676" y="21933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J</a:t>
            </a:r>
            <a:r>
              <a:rPr lang="en"/>
              <a:t>ump (pseudo)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Label</a:t>
            </a:r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rot="10800000">
            <a:off x="592525" y="2174400"/>
            <a:ext cx="8178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8"/>
          <p:cNvSpPr txBox="1"/>
          <p:nvPr/>
        </p:nvSpPr>
        <p:spPr>
          <a:xfrm>
            <a:off x="4712676" y="2833175"/>
            <a:ext cx="440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&lt;address of Label&gt;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Unconditional jump, e.g., for loops (from last time)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4712675" y="4243575"/>
            <a:ext cx="42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Translation: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 x0 Label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4712675" y="1678533"/>
            <a:ext cx="42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Translation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jalr x0 rs1 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845100" y="745575"/>
            <a:ext cx="2787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4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t1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bgt t0 a0 done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mul t1 t1 t0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loop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 a0 t1 x0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[New] From Lab 03, Last Part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3802325" y="733050"/>
            <a:ext cx="50301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4. 	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Which register holds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argument to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return value of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141950" y="745575"/>
            <a:ext cx="703200" cy="409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3902100" y="1752175"/>
            <a:ext cx="51486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factorial(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prod 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 &lt;= n; i++)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prod *= i;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retval = prod;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retval;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6723150" y="2506450"/>
            <a:ext cx="2170949" cy="989095"/>
            <a:chOff x="6723150" y="2506450"/>
            <a:chExt cx="2170949" cy="989095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6723150" y="2506450"/>
              <a:ext cx="2170949" cy="322100"/>
              <a:chOff x="5720711" y="1800966"/>
              <a:chExt cx="2170949" cy="367988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6304960" y="1800966"/>
                <a:ext cx="1586700" cy="3291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&lt;n, retval&gt;</a:t>
                </a:r>
                <a:endParaRPr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33" name="Google Shape;233;p19"/>
              <p:cNvSpPr txBox="1"/>
              <p:nvPr/>
            </p:nvSpPr>
            <p:spPr>
              <a:xfrm>
                <a:off x="5720711" y="1809254"/>
                <a:ext cx="5313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a0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234" name="Google Shape;234;p19"/>
            <p:cNvGrpSpPr/>
            <p:nvPr/>
          </p:nvGrpSpPr>
          <p:grpSpPr>
            <a:xfrm>
              <a:off x="6723150" y="2839959"/>
              <a:ext cx="2170949" cy="322089"/>
              <a:chOff x="5720711" y="1800985"/>
              <a:chExt cx="2170949" cy="367975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6304960" y="1800985"/>
                <a:ext cx="1586700" cy="3291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&lt;i&gt;</a:t>
                </a:r>
                <a:endParaRPr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36" name="Google Shape;236;p19"/>
              <p:cNvSpPr txBox="1"/>
              <p:nvPr/>
            </p:nvSpPr>
            <p:spPr>
              <a:xfrm>
                <a:off x="5720711" y="1809260"/>
                <a:ext cx="5313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t0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237" name="Google Shape;237;p19"/>
            <p:cNvGrpSpPr/>
            <p:nvPr/>
          </p:nvGrpSpPr>
          <p:grpSpPr>
            <a:xfrm>
              <a:off x="6723150" y="3173468"/>
              <a:ext cx="2170949" cy="322078"/>
              <a:chOff x="5720711" y="1801003"/>
              <a:chExt cx="2170949" cy="367962"/>
            </a:xfrm>
          </p:grpSpPr>
          <p:sp>
            <p:nvSpPr>
              <p:cNvPr id="238" name="Google Shape;238;p19"/>
              <p:cNvSpPr/>
              <p:nvPr/>
            </p:nvSpPr>
            <p:spPr>
              <a:xfrm>
                <a:off x="6304960" y="1801003"/>
                <a:ext cx="1586700" cy="3291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&lt;prod&gt;</a:t>
                </a:r>
                <a:endParaRPr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39" name="Google Shape;239;p19"/>
              <p:cNvSpPr txBox="1"/>
              <p:nvPr/>
            </p:nvSpPr>
            <p:spPr>
              <a:xfrm>
                <a:off x="5720711" y="1809265"/>
                <a:ext cx="5313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t1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240" name="Google Shape;240;p19"/>
          <p:cNvSpPr/>
          <p:nvPr/>
        </p:nvSpPr>
        <p:spPr>
          <a:xfrm>
            <a:off x="3982125" y="3683350"/>
            <a:ext cx="4436100" cy="11295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is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a register name for register x10 and is used for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both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the first argument to a function,</a:t>
            </a:r>
            <a:r>
              <a:rPr i="1" lang="en" sz="1600">
                <a:latin typeface="Inter"/>
                <a:ea typeface="Inter"/>
                <a:cs typeface="Inter"/>
                <a:sym typeface="Inter"/>
              </a:rPr>
              <a:t> and</a:t>
            </a:r>
            <a:endParaRPr i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the return value of a function. 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311700" y="745566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Registers faster than memory, so use them!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Register names provide </a:t>
            </a:r>
            <a:r>
              <a:rPr b="1" lang="en">
                <a:solidFill>
                  <a:schemeClr val="dk2"/>
                </a:solidFill>
              </a:rPr>
              <a:t>conventions</a:t>
            </a:r>
            <a:r>
              <a:rPr lang="en"/>
              <a:t> for calling functions, passing in arguments, and returning from functions.</a:t>
            </a:r>
            <a:endParaRPr/>
          </a:p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Calling Convention, Part 1 of 3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3550850" y="3713300"/>
            <a:ext cx="5248500" cy="8208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Different functions share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set of registers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and use them with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calling conventions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311700" y="1598052"/>
            <a:ext cx="85206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a0–a7</a:t>
            </a:r>
            <a:r>
              <a:rPr lang="en"/>
              <a:t>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x10-x17</a:t>
            </a:r>
            <a:r>
              <a:rPr lang="en"/>
              <a:t>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eight argument registers to pass 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return values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a0-a1</a:t>
            </a:r>
            <a:r>
              <a:rPr lang="en"/>
              <a:t>), though we usually use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800">
                <a:solidFill>
                  <a:schemeClr val="accent3"/>
                </a:solidFill>
              </a:rPr>
              <a:t> (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</a:t>
            </a:r>
            <a:r>
              <a:rPr lang="en" sz="1800">
                <a:solidFill>
                  <a:schemeClr val="accent3"/>
                </a:solidFill>
              </a:rPr>
              <a:t>)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return address register to return to the point of origin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later: stack pointer, saved registers, temporary registers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Frames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311700" y="745575"/>
            <a:ext cx="47244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Set up arguments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Transfer control to function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Prologue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Perform desired function task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Epilogue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Return control to point of origin</a:t>
            </a:r>
            <a:endParaRPr sz="1800"/>
          </a:p>
        </p:txBody>
      </p:sp>
      <p:sp>
        <p:nvSpPr>
          <p:cNvPr id="259" name="Google Shape;259;p2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Steps in Calling a Function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4484150" y="745575"/>
            <a:ext cx="41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Put arguments in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, …,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a7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etc.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4484150" y="1316538"/>
            <a:ext cx="3527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 ra fnLabel</a:t>
            </a:r>
            <a:endParaRPr sz="20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4484150" y="4326975"/>
            <a:ext cx="3527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ra</a:t>
            </a:r>
            <a:endParaRPr sz="20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4484150" y="3193950"/>
            <a:ext cx="446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Put return value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(or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a1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Restore any registers used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Release local storage on stack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4484150" y="1836500"/>
            <a:ext cx="422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Acquire (local) storage resources needed for function: stack, registers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3806725" y="1146275"/>
            <a:ext cx="1389000" cy="3615000"/>
          </a:xfrm>
          <a:prstGeom prst="rect">
            <a:avLst/>
          </a:prstGeom>
          <a:solidFill>
            <a:srgbClr val="7F7F7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p2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[Review] C Stack Frames</a:t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304800" y="877929"/>
            <a:ext cx="13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 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a(0);  …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304800" y="1549034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BEE2"/>
                </a:solidFill>
                <a:latin typeface="Consolas"/>
                <a:ea typeface="Consolas"/>
                <a:cs typeface="Consolas"/>
                <a:sym typeface="Consolas"/>
              </a:rPr>
              <a:t>void a (int 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BEE2"/>
                </a:solidFill>
                <a:latin typeface="Consolas"/>
                <a:ea typeface="Consolas"/>
                <a:cs typeface="Consolas"/>
                <a:sym typeface="Consolas"/>
              </a:rPr>
              <a:t>{ b(1);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BEE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304800" y="2220140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void b (int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{ c(2);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304800" y="2891245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void c (int o)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 d(3); 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04800" y="3562350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void d (int p)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3799125" y="1148350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3935359" y="794659"/>
            <a:ext cx="1165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stack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3799125" y="1773250"/>
            <a:ext cx="1389000" cy="624900"/>
          </a:xfrm>
          <a:prstGeom prst="rect">
            <a:avLst/>
          </a:prstGeom>
          <a:noFill/>
          <a:ln cap="flat" cmpd="sng" w="28575">
            <a:solidFill>
              <a:srgbClr val="00B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solidFill>
                <a:srgbClr val="00BEE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3799125" y="2398150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3799125" y="3027344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3799125" y="3646741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82" name="Google Shape;282;p23"/>
          <p:cNvGrpSpPr/>
          <p:nvPr/>
        </p:nvGrpSpPr>
        <p:grpSpPr>
          <a:xfrm>
            <a:off x="2959725" y="890175"/>
            <a:ext cx="866700" cy="492600"/>
            <a:chOff x="4178925" y="890175"/>
            <a:chExt cx="866700" cy="492600"/>
          </a:xfrm>
        </p:grpSpPr>
        <p:cxnSp>
          <p:nvCxnSpPr>
            <p:cNvPr id="283" name="Google Shape;283;p23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4" name="Google Shape;284;p23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85" name="Google Shape;285;p23"/>
          <p:cNvGrpSpPr/>
          <p:nvPr/>
        </p:nvGrpSpPr>
        <p:grpSpPr>
          <a:xfrm>
            <a:off x="2959725" y="1519369"/>
            <a:ext cx="866700" cy="492600"/>
            <a:chOff x="4178925" y="890175"/>
            <a:chExt cx="866700" cy="492600"/>
          </a:xfrm>
        </p:grpSpPr>
        <p:cxnSp>
          <p:nvCxnSpPr>
            <p:cNvPr id="286" name="Google Shape;286;p23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23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2959725" y="2148564"/>
            <a:ext cx="866700" cy="492600"/>
            <a:chOff x="4178925" y="890175"/>
            <a:chExt cx="866700" cy="492600"/>
          </a:xfrm>
        </p:grpSpPr>
        <p:cxnSp>
          <p:nvCxnSpPr>
            <p:cNvPr id="289" name="Google Shape;289;p23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0" name="Google Shape;290;p23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91" name="Google Shape;291;p23"/>
          <p:cNvGrpSpPr/>
          <p:nvPr/>
        </p:nvGrpSpPr>
        <p:grpSpPr>
          <a:xfrm>
            <a:off x="2959725" y="2795175"/>
            <a:ext cx="866700" cy="492600"/>
            <a:chOff x="4178925" y="890175"/>
            <a:chExt cx="866700" cy="492600"/>
          </a:xfrm>
        </p:grpSpPr>
        <p:cxnSp>
          <p:nvCxnSpPr>
            <p:cNvPr id="292" name="Google Shape;292;p23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3" name="Google Shape;293;p23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94" name="Google Shape;294;p23"/>
          <p:cNvGrpSpPr/>
          <p:nvPr/>
        </p:nvGrpSpPr>
        <p:grpSpPr>
          <a:xfrm>
            <a:off x="2959725" y="3404775"/>
            <a:ext cx="866700" cy="492600"/>
            <a:chOff x="4178925" y="890175"/>
            <a:chExt cx="866700" cy="492600"/>
          </a:xfrm>
        </p:grpSpPr>
        <p:cxnSp>
          <p:nvCxnSpPr>
            <p:cNvPr id="295" name="Google Shape;295;p23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6" name="Google Shape;296;p23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97" name="Google Shape;297;p23"/>
          <p:cNvGrpSpPr/>
          <p:nvPr/>
        </p:nvGrpSpPr>
        <p:grpSpPr>
          <a:xfrm>
            <a:off x="2959725" y="4014375"/>
            <a:ext cx="866700" cy="492600"/>
            <a:chOff x="4178925" y="890175"/>
            <a:chExt cx="866700" cy="492600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9" name="Google Shape;299;p23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00" name="Google Shape;300;p23"/>
          <p:cNvSpPr txBox="1"/>
          <p:nvPr/>
        </p:nvSpPr>
        <p:spPr>
          <a:xfrm>
            <a:off x="264525" y="4389125"/>
            <a:ext cx="3399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[animate this slide]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5711950" y="2305300"/>
            <a:ext cx="3163800" cy="102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stack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grows downward;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a()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’s local variables have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lower byte addresses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than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main()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’s, and so on.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5181600" y="965424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0xFFFF FFFF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5181600" y="4580751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0000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5711950" y="3562347"/>
            <a:ext cx="3163800" cy="94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stack pointer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) is what determines “allocating” and “deallocating/freeing” stack frames!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311700" y="2449126"/>
            <a:ext cx="85206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Stack frame can include: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Space for local variables (e.g., stack arrays)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 “instruction” address (why?)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Parameters (arguments) beyond the 8 argument registers</a:t>
            </a:r>
            <a:endParaRPr/>
          </a:p>
        </p:txBody>
      </p:sp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311700" y="745568"/>
            <a:ext cx="8520600" cy="17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stack frames (mostly) operate like C stack frames.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 pointer register: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/>
              <a:t>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function can choose to use a stack frame by manipulating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/>
              <a:t>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After a function is called, </a:t>
            </a:r>
            <a:r>
              <a:rPr b="1" lang="en">
                <a:solidFill>
                  <a:schemeClr val="dk2"/>
                </a:solidFill>
              </a:rPr>
              <a:t>create</a:t>
            </a:r>
            <a:r>
              <a:rPr lang="en"/>
              <a:t> stack frame/</a:t>
            </a:r>
            <a:r>
              <a:rPr b="1" lang="en">
                <a:solidFill>
                  <a:schemeClr val="dk2"/>
                </a:solidFill>
              </a:rPr>
              <a:t>decrement</a:t>
            </a:r>
            <a:r>
              <a:rPr lang="en"/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/>
              <a:t>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When function wraps up, </a:t>
            </a:r>
            <a:r>
              <a:rPr b="1" lang="en">
                <a:solidFill>
                  <a:schemeClr val="accent2"/>
                </a:solidFill>
              </a:rPr>
              <a:t>delete</a:t>
            </a:r>
            <a:r>
              <a:rPr lang="en"/>
              <a:t> stack frame/</a:t>
            </a:r>
            <a:r>
              <a:rPr b="1" lang="en">
                <a:solidFill>
                  <a:schemeClr val="accent2"/>
                </a:solidFill>
              </a:rPr>
              <a:t>increment</a:t>
            </a:r>
            <a:r>
              <a:rPr lang="en"/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/>
              <a:t>.</a:t>
            </a:r>
            <a:endParaRPr/>
          </a:p>
        </p:txBody>
      </p:sp>
      <p:sp>
        <p:nvSpPr>
          <p:cNvPr id="311" name="Google Shape;311;p2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Stack 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4778050" y="3744525"/>
            <a:ext cx="3716700" cy="88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Not all RISC-V functions need stack frames. Some functions only need registers! (see earlier example)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25"/>
          <p:cNvGraphicFramePr/>
          <p:nvPr/>
        </p:nvGraphicFramePr>
        <p:xfrm>
          <a:off x="5164200" y="68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{D5B67531-E35D-4A27-9C64-6A73E443EA75}</a:tableStyleId>
              </a:tblPr>
              <a:tblGrid>
                <a:gridCol w="1468225"/>
                <a:gridCol w="410350"/>
                <a:gridCol w="619000"/>
                <a:gridCol w="619000"/>
                <a:gridCol w="619000"/>
              </a:tblGrid>
              <a:tr h="287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FFD0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0xB0BA CAFE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0xABCD EF12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0x3456 7890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0xB0BA CAFE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0xABCD EF12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141950" y="745575"/>
            <a:ext cx="703200" cy="34611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845100" y="745575"/>
            <a:ext cx="27876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-12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x calls fooA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12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exit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fooA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exit: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RISC-V Stack Also Grows Down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7139225" y="1288150"/>
            <a:ext cx="1360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’s” stack frame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22" name="Google Shape;322;p25"/>
          <p:cNvGrpSpPr/>
          <p:nvPr/>
        </p:nvGrpSpPr>
        <p:grpSpPr>
          <a:xfrm>
            <a:off x="5288677" y="4120282"/>
            <a:ext cx="2849148" cy="314845"/>
            <a:chOff x="5720711" y="1788538"/>
            <a:chExt cx="2849148" cy="359700"/>
          </a:xfrm>
        </p:grpSpPr>
        <p:sp>
          <p:nvSpPr>
            <p:cNvPr id="323" name="Google Shape;323;p25"/>
            <p:cNvSpPr/>
            <p:nvPr/>
          </p:nvSpPr>
          <p:spPr>
            <a:xfrm>
              <a:off x="6302459" y="1801011"/>
              <a:ext cx="22674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0xFFFF FFD4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4" name="Google Shape;324;p25"/>
            <p:cNvSpPr txBox="1"/>
            <p:nvPr/>
          </p:nvSpPr>
          <p:spPr>
            <a:xfrm>
              <a:off x="5720711" y="1788538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25" name="Google Shape;325;p25"/>
          <p:cNvSpPr txBox="1"/>
          <p:nvPr/>
        </p:nvSpPr>
        <p:spPr>
          <a:xfrm>
            <a:off x="4980275" y="4517200"/>
            <a:ext cx="3157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’s” stack pointer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82100" y="1211500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5593625" y="4383325"/>
            <a:ext cx="391208" cy="417280"/>
          </a:xfrm>
          <a:custGeom>
            <a:rect b="b" l="l" r="r" t="t"/>
            <a:pathLst>
              <a:path extrusionOk="0" h="13426" w="14652">
                <a:moveTo>
                  <a:pt x="4129" y="13426"/>
                </a:moveTo>
                <a:cubicBezTo>
                  <a:pt x="1817" y="12501"/>
                  <a:pt x="-1055" y="8840"/>
                  <a:pt x="501" y="6895"/>
                </a:cubicBezTo>
                <a:cubicBezTo>
                  <a:pt x="3779" y="2797"/>
                  <a:pt x="12305" y="4693"/>
                  <a:pt x="14652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idx="1" type="body"/>
          </p:nvPr>
        </p:nvSpPr>
        <p:spPr>
          <a:xfrm>
            <a:off x="141950" y="745575"/>
            <a:ext cx="703200" cy="34611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845100" y="745575"/>
            <a:ext cx="27876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-12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x calls fooA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12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exit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fooA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exit: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RISC-V Stack Also Grows Down</a:t>
            </a:r>
            <a:endParaRPr/>
          </a:p>
        </p:txBody>
      </p:sp>
      <p:graphicFrame>
        <p:nvGraphicFramePr>
          <p:cNvPr id="335" name="Google Shape;335;p26"/>
          <p:cNvGraphicFramePr/>
          <p:nvPr/>
        </p:nvGraphicFramePr>
        <p:xfrm>
          <a:off x="5164200" y="68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{D5B67531-E35D-4A27-9C64-6A73E443EA75}</a:tableStyleId>
              </a:tblPr>
              <a:tblGrid>
                <a:gridCol w="1468225"/>
                <a:gridCol w="410350"/>
                <a:gridCol w="619000"/>
                <a:gridCol w="619000"/>
                <a:gridCol w="619000"/>
              </a:tblGrid>
              <a:tr h="287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FFD0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0xB0BA CAFE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0xABCD EF12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0x3456 7890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0xB0BA CAFE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0xABCD EF12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336" name="Google Shape;336;p26"/>
          <p:cNvGrpSpPr/>
          <p:nvPr/>
        </p:nvGrpSpPr>
        <p:grpSpPr>
          <a:xfrm>
            <a:off x="5288677" y="4120282"/>
            <a:ext cx="2849148" cy="314845"/>
            <a:chOff x="5720711" y="1788538"/>
            <a:chExt cx="2849148" cy="359700"/>
          </a:xfrm>
        </p:grpSpPr>
        <p:sp>
          <p:nvSpPr>
            <p:cNvPr id="337" name="Google Shape;337;p26"/>
            <p:cNvSpPr/>
            <p:nvPr/>
          </p:nvSpPr>
          <p:spPr>
            <a:xfrm>
              <a:off x="6302459" y="1801011"/>
              <a:ext cx="22674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0xFFFF FFCC</a:t>
              </a:r>
              <a:endPara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8" name="Google Shape;338;p26"/>
            <p:cNvSpPr txBox="1"/>
            <p:nvPr/>
          </p:nvSpPr>
          <p:spPr>
            <a:xfrm>
              <a:off x="5720711" y="1788538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39" name="Google Shape;339;p26"/>
          <p:cNvSpPr txBox="1"/>
          <p:nvPr/>
        </p:nvSpPr>
        <p:spPr>
          <a:xfrm>
            <a:off x="4980275" y="4517200"/>
            <a:ext cx="3157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fooA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’s” stack pointer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82100" y="2811700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5593625" y="4383325"/>
            <a:ext cx="391208" cy="417280"/>
          </a:xfrm>
          <a:custGeom>
            <a:rect b="b" l="l" r="r" t="t"/>
            <a:pathLst>
              <a:path extrusionOk="0" h="13426" w="14652">
                <a:moveTo>
                  <a:pt x="4129" y="13426"/>
                </a:moveTo>
                <a:cubicBezTo>
                  <a:pt x="1817" y="12501"/>
                  <a:pt x="-1055" y="8840"/>
                  <a:pt x="501" y="6895"/>
                </a:cubicBezTo>
                <a:cubicBezTo>
                  <a:pt x="3779" y="2797"/>
                  <a:pt x="12305" y="4693"/>
                  <a:pt x="14652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2" name="Google Shape;342;p26"/>
          <p:cNvSpPr/>
          <p:nvPr/>
        </p:nvSpPr>
        <p:spPr>
          <a:xfrm>
            <a:off x="7139225" y="2184407"/>
            <a:ext cx="13608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fooA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’s” stack frame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7139225" y="1288150"/>
            <a:ext cx="1360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’s” stack frame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idx="1" type="body"/>
          </p:nvPr>
        </p:nvSpPr>
        <p:spPr>
          <a:xfrm>
            <a:off x="141950" y="745575"/>
            <a:ext cx="703200" cy="34611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845100" y="745575"/>
            <a:ext cx="27876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-12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x calls fooA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12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exit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fooA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exit: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Google Shape;350;p2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RISC-V Stack Also Grows Down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1817850" y="4243250"/>
            <a:ext cx="3735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Restore caller’s (here, main’s)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stack pointer before “returning”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82100" y="2994943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82100" y="3174557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54" name="Google Shape;354;p27"/>
          <p:cNvGraphicFramePr/>
          <p:nvPr/>
        </p:nvGraphicFramePr>
        <p:xfrm>
          <a:off x="5164200" y="68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{D5B67531-E35D-4A27-9C64-6A73E443EA75}</a:tableStyleId>
              </a:tblPr>
              <a:tblGrid>
                <a:gridCol w="1468225"/>
                <a:gridCol w="410350"/>
                <a:gridCol w="619000"/>
                <a:gridCol w="619000"/>
                <a:gridCol w="619000"/>
              </a:tblGrid>
              <a:tr h="287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FFD0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0xB0BA CAFE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0xABCD EF12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0x3456 7890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0xB0BA CAFE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0xABCD EF12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355" name="Google Shape;355;p27"/>
          <p:cNvGrpSpPr/>
          <p:nvPr/>
        </p:nvGrpSpPr>
        <p:grpSpPr>
          <a:xfrm>
            <a:off x="5288677" y="4120282"/>
            <a:ext cx="2849148" cy="314845"/>
            <a:chOff x="5720711" y="1788538"/>
            <a:chExt cx="2849148" cy="359700"/>
          </a:xfrm>
        </p:grpSpPr>
        <p:sp>
          <p:nvSpPr>
            <p:cNvPr id="356" name="Google Shape;356;p27"/>
            <p:cNvSpPr/>
            <p:nvPr/>
          </p:nvSpPr>
          <p:spPr>
            <a:xfrm>
              <a:off x="6302459" y="1801011"/>
              <a:ext cx="22674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0xFFFF FFD4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5720711" y="1788538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58" name="Google Shape;358;p27"/>
          <p:cNvSpPr/>
          <p:nvPr/>
        </p:nvSpPr>
        <p:spPr>
          <a:xfrm>
            <a:off x="7139225" y="2184407"/>
            <a:ext cx="13608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fooA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’s” stack frame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7139225" y="1288150"/>
            <a:ext cx="1360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’s” stack frame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5553450" y="4336150"/>
            <a:ext cx="578807" cy="314834"/>
          </a:xfrm>
          <a:custGeom>
            <a:rect b="b" l="l" r="r" t="t"/>
            <a:pathLst>
              <a:path extrusionOk="0" h="16691" w="19594">
                <a:moveTo>
                  <a:pt x="0" y="16691"/>
                </a:moveTo>
                <a:cubicBezTo>
                  <a:pt x="7450" y="12435"/>
                  <a:pt x="12454" y="4758"/>
                  <a:pt x="19594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in the News: Hacking Pokemon into Pong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25" y="2936375"/>
            <a:ext cx="4686674" cy="16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11700" y="745575"/>
            <a:ext cx="45285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8F</a:t>
            </a:r>
            <a:r>
              <a:rPr lang="en"/>
              <a:t> is an item executing machine code from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$D163</a:t>
            </a:r>
            <a:r>
              <a:rPr lang="en"/>
              <a:t> (Number of Pokemon) upon use."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 exploit that lets you change the </a:t>
            </a:r>
            <a:r>
              <a:rPr b="1" lang="en">
                <a:solidFill>
                  <a:schemeClr val="dk2"/>
                </a:solidFill>
              </a:rPr>
              <a:t>program counter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Instructions are bytes in memory!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executable code by navigating the world and moving around items.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5369432" y="4541400"/>
            <a:ext cx="2533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YouTube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Zilog Z80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200" y="826175"/>
            <a:ext cx="2278990" cy="16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308" y="1237175"/>
            <a:ext cx="1717143" cy="160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idx="1" type="body"/>
          </p:nvPr>
        </p:nvSpPr>
        <p:spPr>
          <a:xfrm>
            <a:off x="141950" y="745575"/>
            <a:ext cx="703200" cy="34611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845100" y="745575"/>
            <a:ext cx="27876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-12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x calls fooA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12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exit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fooA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exit: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Google Shape;367;p2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RISC-V Stack Also Grows Down</a:t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82100" y="1623343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69" name="Google Shape;369;p28"/>
          <p:cNvGraphicFramePr/>
          <p:nvPr/>
        </p:nvGraphicFramePr>
        <p:xfrm>
          <a:off x="5164200" y="68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{D5B67531-E35D-4A27-9C64-6A73E443EA75}</a:tableStyleId>
              </a:tblPr>
              <a:tblGrid>
                <a:gridCol w="1468225"/>
                <a:gridCol w="410350"/>
                <a:gridCol w="619000"/>
                <a:gridCol w="619000"/>
                <a:gridCol w="619000"/>
              </a:tblGrid>
              <a:tr h="287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FFD0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0x0000 0001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FFCC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0x0000 FACE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FFC8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0x3456 7890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FFC4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0xB0BA CAFE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 FF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0xABCD EF12</a:t>
                      </a:r>
                      <a:endParaRPr>
                        <a:solidFill>
                          <a:srgbClr val="80808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370" name="Google Shape;370;p28"/>
          <p:cNvGrpSpPr/>
          <p:nvPr/>
        </p:nvGrpSpPr>
        <p:grpSpPr>
          <a:xfrm>
            <a:off x="5288677" y="4120282"/>
            <a:ext cx="2849148" cy="314845"/>
            <a:chOff x="5720711" y="1788538"/>
            <a:chExt cx="2849148" cy="359700"/>
          </a:xfrm>
        </p:grpSpPr>
        <p:sp>
          <p:nvSpPr>
            <p:cNvPr id="371" name="Google Shape;371;p28"/>
            <p:cNvSpPr/>
            <p:nvPr/>
          </p:nvSpPr>
          <p:spPr>
            <a:xfrm>
              <a:off x="6302459" y="1801011"/>
              <a:ext cx="22674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0xFFFF FFD4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72" name="Google Shape;372;p28"/>
            <p:cNvSpPr txBox="1"/>
            <p:nvPr/>
          </p:nvSpPr>
          <p:spPr>
            <a:xfrm>
              <a:off x="5720711" y="1788538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73" name="Google Shape;373;p28"/>
          <p:cNvSpPr/>
          <p:nvPr/>
        </p:nvSpPr>
        <p:spPr>
          <a:xfrm>
            <a:off x="7139225" y="1288150"/>
            <a:ext cx="1360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’s” stack frame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1817850" y="4243250"/>
            <a:ext cx="3735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When main “has control,” it sees the right stack pointer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5553450" y="4336150"/>
            <a:ext cx="578807" cy="314834"/>
          </a:xfrm>
          <a:custGeom>
            <a:rect b="b" l="l" r="r" t="t"/>
            <a:pathLst>
              <a:path extrusionOk="0" h="16691" w="19594">
                <a:moveTo>
                  <a:pt x="0" y="16691"/>
                </a:moveTo>
                <a:cubicBezTo>
                  <a:pt x="7450" y="12435"/>
                  <a:pt x="12454" y="4758"/>
                  <a:pt x="1959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311700" y="1598052"/>
            <a:ext cx="85206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a0–a7</a:t>
            </a:r>
            <a:r>
              <a:rPr lang="en">
                <a:solidFill>
                  <a:schemeClr val="accent6"/>
                </a:solidFill>
              </a:rPr>
              <a:t> (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x10-x17</a:t>
            </a:r>
            <a:r>
              <a:rPr lang="en">
                <a:solidFill>
                  <a:schemeClr val="accent6"/>
                </a:solidFill>
              </a:rPr>
              <a:t>):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eight argument registers to pass parameters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two return values (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a0-a1</a:t>
            </a:r>
            <a:r>
              <a:rPr lang="en">
                <a:solidFill>
                  <a:schemeClr val="accent6"/>
                </a:solidFill>
              </a:rPr>
              <a:t>), though we usually use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800">
                <a:solidFill>
                  <a:schemeClr val="accent6"/>
                </a:solidFill>
              </a:rPr>
              <a:t> 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</a:t>
            </a:r>
            <a:r>
              <a:rPr lang="en" sz="1800">
                <a:solidFill>
                  <a:schemeClr val="accent6"/>
                </a:solidFill>
              </a:rPr>
              <a:t>)</a:t>
            </a:r>
            <a:r>
              <a:rPr lang="en">
                <a:solidFill>
                  <a:schemeClr val="accent6"/>
                </a:solidFill>
              </a:rPr>
              <a:t>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one return address register to return to the point of origin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81" name="Google Shape;381;p2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Calling Convention, Part 2 of 3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4648350" y="853450"/>
            <a:ext cx="4260300" cy="8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Different functions share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set of registers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and use them with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calling conventions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311700" y="3030832"/>
            <a:ext cx="85206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800"/>
              <a:t> 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r>
              <a:rPr lang="en" sz="1800"/>
              <a:t>)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 pointer has address of bottom of stack (current stack frame)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6517775" y="4327300"/>
            <a:ext cx="1004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new</a:t>
            </a:r>
            <a:endParaRPr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7401474" y="3825025"/>
            <a:ext cx="277700" cy="726225"/>
          </a:xfrm>
          <a:custGeom>
            <a:rect b="b" l="l" r="r" t="t"/>
            <a:pathLst>
              <a:path extrusionOk="0" h="29049" w="11108">
                <a:moveTo>
                  <a:pt x="6337" y="28849"/>
                </a:moveTo>
                <a:cubicBezTo>
                  <a:pt x="9542" y="29650"/>
                  <a:pt x="11516" y="23349"/>
                  <a:pt x="10973" y="20091"/>
                </a:cubicBezTo>
                <a:cubicBezTo>
                  <a:pt x="10274" y="15897"/>
                  <a:pt x="4707" y="8327"/>
                  <a:pt x="1701" y="11333"/>
                </a:cubicBezTo>
                <a:cubicBezTo>
                  <a:pt x="463" y="12571"/>
                  <a:pt x="-731" y="15434"/>
                  <a:pt x="670" y="16485"/>
                </a:cubicBezTo>
                <a:cubicBezTo>
                  <a:pt x="2873" y="18136"/>
                  <a:pt x="6966" y="17916"/>
                  <a:pt x="8913" y="15970"/>
                </a:cubicBezTo>
                <a:cubicBezTo>
                  <a:pt x="12908" y="11977"/>
                  <a:pt x="8895" y="0"/>
                  <a:pt x="3246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311700" y="745576"/>
            <a:ext cx="42603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Registers faster than memory,</a:t>
            </a:r>
            <a:br>
              <a:rPr lang="en"/>
            </a:br>
            <a:r>
              <a:rPr lang="en"/>
              <a:t>so use them!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stack frames sparingly!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311700" y="3030828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800">
                <a:solidFill>
                  <a:schemeClr val="accent6"/>
                </a:solidFill>
              </a:rPr>
              <a:t> 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r>
              <a:rPr lang="en" sz="1800">
                <a:solidFill>
                  <a:schemeClr val="accent6"/>
                </a:solidFill>
              </a:rPr>
              <a:t>)</a:t>
            </a:r>
            <a:r>
              <a:rPr lang="en">
                <a:solidFill>
                  <a:schemeClr val="accent6"/>
                </a:solidFill>
              </a:rPr>
              <a:t>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stack pointer has address of bottom of stack (current stack frame)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311700" y="1598052"/>
            <a:ext cx="85206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a0–a7</a:t>
            </a:r>
            <a:r>
              <a:rPr lang="en">
                <a:solidFill>
                  <a:schemeClr val="accent6"/>
                </a:solidFill>
              </a:rPr>
              <a:t> (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x10-x17</a:t>
            </a:r>
            <a:r>
              <a:rPr lang="en">
                <a:solidFill>
                  <a:schemeClr val="accent6"/>
                </a:solidFill>
              </a:rPr>
              <a:t>):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eight argument registers to pass parameters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two return values (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a0-a1</a:t>
            </a:r>
            <a:r>
              <a:rPr lang="en">
                <a:solidFill>
                  <a:schemeClr val="accent6"/>
                </a:solidFill>
              </a:rPr>
              <a:t>), though we usually use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800">
                <a:solidFill>
                  <a:schemeClr val="accent6"/>
                </a:solidFill>
              </a:rPr>
              <a:t> 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</a:t>
            </a:r>
            <a:r>
              <a:rPr lang="en" sz="1800">
                <a:solidFill>
                  <a:schemeClr val="accent6"/>
                </a:solidFill>
              </a:rPr>
              <a:t>)</a:t>
            </a:r>
            <a:r>
              <a:rPr lang="en">
                <a:solidFill>
                  <a:schemeClr val="accent6"/>
                </a:solidFill>
              </a:rPr>
              <a:t>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one return address register to return to the point of origin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311700" y="745576"/>
            <a:ext cx="42603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Registers faster than memory,</a:t>
            </a:r>
            <a:br>
              <a:rPr lang="en"/>
            </a:br>
            <a:r>
              <a:rPr lang="en"/>
              <a:t>so use them!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stack frames sparingly!</a:t>
            </a:r>
            <a:endParaRPr/>
          </a:p>
        </p:txBody>
      </p:sp>
      <p:sp>
        <p:nvSpPr>
          <p:cNvPr id="394" name="Google Shape;394;p3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Calling Convention, Part 3 of 3</a:t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4648350" y="853450"/>
            <a:ext cx="4260300" cy="8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Different functions share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set of registers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and use them with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calling conventions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311700" y="3618960"/>
            <a:ext cx="85206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s0–s11</a:t>
            </a:r>
            <a:r>
              <a:rPr lang="en"/>
              <a:t>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x8,x9,x18-x27</a:t>
            </a:r>
            <a:r>
              <a:rPr lang="en"/>
              <a:t>): Saved registers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t0–t6</a:t>
            </a:r>
            <a:r>
              <a:rPr lang="en"/>
              <a:t>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x5-x7,x28-x31</a:t>
            </a:r>
            <a:r>
              <a:rPr lang="en"/>
              <a:t>): Temporary registers</a:t>
            </a:r>
            <a:endParaRPr/>
          </a:p>
        </p:txBody>
      </p:sp>
      <p:sp>
        <p:nvSpPr>
          <p:cNvPr id="397" name="Google Shape;397;p30"/>
          <p:cNvSpPr txBox="1"/>
          <p:nvPr/>
        </p:nvSpPr>
        <p:spPr>
          <a:xfrm>
            <a:off x="6865500" y="3926900"/>
            <a:ext cx="1004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?????</a:t>
            </a:r>
            <a:endParaRPr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6593975" y="3747750"/>
            <a:ext cx="168600" cy="695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Calling Convention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r>
              <a:rPr lang="en"/>
              <a:t> </a:t>
            </a:r>
            <a:r>
              <a:rPr lang="en"/>
              <a:t>Clobbered Registers with Nested Function Calls</a:t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4946100" y="3726825"/>
            <a:ext cx="3940200" cy="11028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Because all functions use the same RISC-V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calling convention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register values can get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clobbered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with nested function calls.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11700" y="2204400"/>
            <a:ext cx="45204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Caller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factorial(2)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’s perspective: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Prepare for </a:t>
            </a:r>
            <a:r>
              <a:rPr b="1" lang="en" sz="18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b="1" lang="en" sz="18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allee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factorial(1)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by passing in new argument,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Pass control to 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callee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factorial(1)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Multiply 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callee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’s return value by multiplying by original argument,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Return result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4814850" y="797825"/>
            <a:ext cx="401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non-negative numbers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factorial(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(n ==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= n*factorial(n-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00BEE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Google Shape;412;p32"/>
          <p:cNvSpPr txBox="1"/>
          <p:nvPr>
            <p:ph idx="1" type="body"/>
          </p:nvPr>
        </p:nvSpPr>
        <p:spPr>
          <a:xfrm>
            <a:off x="311700" y="745575"/>
            <a:ext cx="4520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we implement a </a:t>
            </a:r>
            <a:r>
              <a:rPr b="1" lang="en">
                <a:solidFill>
                  <a:schemeClr val="dk2"/>
                </a:solidFill>
              </a:rPr>
              <a:t>recursive</a:t>
            </a:r>
            <a:r>
              <a:rPr lang="en"/>
              <a:t> factorial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Below, what is the issue with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factorial(2)</a:t>
            </a:r>
            <a:r>
              <a:rPr lang="en"/>
              <a:t>?</a:t>
            </a:r>
            <a:endParaRPr/>
          </a:p>
        </p:txBody>
      </p:sp>
      <p:grpSp>
        <p:nvGrpSpPr>
          <p:cNvPr id="413" name="Google Shape;413;p32"/>
          <p:cNvGrpSpPr/>
          <p:nvPr/>
        </p:nvGrpSpPr>
        <p:grpSpPr>
          <a:xfrm>
            <a:off x="4919700" y="2266950"/>
            <a:ext cx="4209175" cy="1266898"/>
            <a:chOff x="4919700" y="2266950"/>
            <a:chExt cx="4209175" cy="1266898"/>
          </a:xfrm>
        </p:grpSpPr>
        <p:grpSp>
          <p:nvGrpSpPr>
            <p:cNvPr id="414" name="Google Shape;414;p32"/>
            <p:cNvGrpSpPr/>
            <p:nvPr/>
          </p:nvGrpSpPr>
          <p:grpSpPr>
            <a:xfrm>
              <a:off x="4919700" y="2266950"/>
              <a:ext cx="2336850" cy="322070"/>
              <a:chOff x="5720711" y="1801011"/>
              <a:chExt cx="2336850" cy="367954"/>
            </a:xfrm>
          </p:grpSpPr>
          <p:sp>
            <p:nvSpPr>
              <p:cNvPr id="415" name="Google Shape;415;p32"/>
              <p:cNvSpPr/>
              <p:nvPr/>
            </p:nvSpPr>
            <p:spPr>
              <a:xfrm>
                <a:off x="6304961" y="1801011"/>
                <a:ext cx="1752600" cy="3291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0x4</a:t>
                </a:r>
                <a:endParaRPr sz="16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16" name="Google Shape;416;p32"/>
              <p:cNvSpPr txBox="1"/>
              <p:nvPr/>
            </p:nvSpPr>
            <p:spPr>
              <a:xfrm>
                <a:off x="5720711" y="1809265"/>
                <a:ext cx="5313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pc</a:t>
                </a:r>
                <a:endParaRPr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417" name="Google Shape;417;p32"/>
            <p:cNvGrpSpPr/>
            <p:nvPr/>
          </p:nvGrpSpPr>
          <p:grpSpPr>
            <a:xfrm>
              <a:off x="4919700" y="2681893"/>
              <a:ext cx="2336850" cy="322086"/>
              <a:chOff x="5720711" y="1800994"/>
              <a:chExt cx="2336850" cy="367972"/>
            </a:xfrm>
          </p:grpSpPr>
          <p:sp>
            <p:nvSpPr>
              <p:cNvPr id="418" name="Google Shape;418;p32"/>
              <p:cNvSpPr/>
              <p:nvPr/>
            </p:nvSpPr>
            <p:spPr>
              <a:xfrm>
                <a:off x="6304961" y="1800994"/>
                <a:ext cx="1752600" cy="3291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0x8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19" name="Google Shape;419;p32"/>
              <p:cNvSpPr txBox="1"/>
              <p:nvPr/>
            </p:nvSpPr>
            <p:spPr>
              <a:xfrm>
                <a:off x="5720711" y="1809265"/>
                <a:ext cx="5313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ra</a:t>
                </a:r>
                <a:endParaRPr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420" name="Google Shape;420;p32"/>
            <p:cNvGrpSpPr/>
            <p:nvPr/>
          </p:nvGrpSpPr>
          <p:grpSpPr>
            <a:xfrm>
              <a:off x="4919700" y="3113335"/>
              <a:ext cx="2336850" cy="322086"/>
              <a:chOff x="5720711" y="1800994"/>
              <a:chExt cx="2336850" cy="367972"/>
            </a:xfrm>
          </p:grpSpPr>
          <p:sp>
            <p:nvSpPr>
              <p:cNvPr id="421" name="Google Shape;421;p32"/>
              <p:cNvSpPr/>
              <p:nvPr/>
            </p:nvSpPr>
            <p:spPr>
              <a:xfrm>
                <a:off x="6304961" y="1800994"/>
                <a:ext cx="1752600" cy="3291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22" name="Google Shape;422;p32"/>
              <p:cNvSpPr txBox="1"/>
              <p:nvPr/>
            </p:nvSpPr>
            <p:spPr>
              <a:xfrm>
                <a:off x="5720711" y="1809265"/>
                <a:ext cx="5313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a0</a:t>
                </a:r>
                <a:endParaRPr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23" name="Google Shape;423;p32"/>
            <p:cNvSpPr txBox="1"/>
            <p:nvPr/>
          </p:nvSpPr>
          <p:spPr>
            <a:xfrm>
              <a:off x="7531975" y="2859748"/>
              <a:ext cx="15969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Argument, return value</a:t>
              </a:r>
              <a:endPara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 flipH="1" rot="10800000">
              <a:off x="7069425" y="3233849"/>
              <a:ext cx="462542" cy="12960"/>
            </a:xfrm>
            <a:custGeom>
              <a:rect b="b" l="l" r="r" t="t"/>
              <a:pathLst>
                <a:path extrusionOk="0" h="14939" w="15969">
                  <a:moveTo>
                    <a:pt x="15969" y="14939"/>
                  </a:moveTo>
                  <a:cubicBezTo>
                    <a:pt x="12709" y="8419"/>
                    <a:pt x="7289" y="0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idx="1" type="body"/>
          </p:nvPr>
        </p:nvSpPr>
        <p:spPr>
          <a:xfrm>
            <a:off x="311700" y="745576"/>
            <a:ext cx="85206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1"/>
                </a:solidFill>
              </a:rPr>
              <a:t>CalleR</a:t>
            </a:r>
            <a:r>
              <a:rPr lang="en" sz="1800"/>
              <a:t>: the calling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2"/>
                </a:solidFill>
              </a:rPr>
              <a:t>CalleE</a:t>
            </a:r>
            <a:r>
              <a:rPr lang="en" sz="1800"/>
              <a:t>: the function being called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</a:t>
            </a:r>
            <a:r>
              <a:rPr b="1" lang="en" sz="1800">
                <a:solidFill>
                  <a:schemeClr val="accent2"/>
                </a:solidFill>
              </a:rPr>
              <a:t>callee</a:t>
            </a:r>
            <a:r>
              <a:rPr lang="en" sz="1800"/>
              <a:t> returns from executing, the </a:t>
            </a:r>
            <a:r>
              <a:rPr b="1" lang="en" sz="1800">
                <a:solidFill>
                  <a:schemeClr val="accent1"/>
                </a:solidFill>
              </a:rPr>
              <a:t>caller</a:t>
            </a:r>
            <a:r>
              <a:rPr lang="en" sz="1800"/>
              <a:t> needs to know: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Which registers may have changed, and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Which are guaranteed to be unchanged.</a:t>
            </a:r>
            <a:endParaRPr/>
          </a:p>
        </p:txBody>
      </p:sp>
      <p:sp>
        <p:nvSpPr>
          <p:cNvPr id="430" name="Google Shape;430;p3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Calling </a:t>
            </a:r>
            <a:r>
              <a:rPr lang="en"/>
              <a:t>Conventions</a:t>
            </a:r>
            <a:endParaRPr/>
          </a:p>
        </p:txBody>
      </p:sp>
      <p:sp>
        <p:nvSpPr>
          <p:cNvPr id="431" name="Google Shape;431;p33"/>
          <p:cNvSpPr txBox="1"/>
          <p:nvPr>
            <p:ph idx="1" type="body"/>
          </p:nvPr>
        </p:nvSpPr>
        <p:spPr>
          <a:xfrm>
            <a:off x="311700" y="2117508"/>
            <a:ext cx="85206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Register </a:t>
            </a:r>
            <a:r>
              <a:rPr b="1" lang="en" sz="1800">
                <a:solidFill>
                  <a:schemeClr val="dk2"/>
                </a:solidFill>
              </a:rPr>
              <a:t>calling conventions</a:t>
            </a:r>
            <a:r>
              <a:rPr lang="en" sz="1800"/>
              <a:t>: A set of generally accepted rules as to which registers will be unchanged after a procedure call 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sz="1800"/>
              <a:t>) and which may be changed.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reduce expensive loads and stores from spilling and restoring registers, RISC-V function-calling convention divides registers into two categories: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Not</a:t>
            </a:r>
            <a:r>
              <a:rPr lang="en"/>
              <a:t> preserved across function call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Are</a:t>
            </a:r>
            <a:r>
              <a:rPr lang="en"/>
              <a:t> preserved across function call (if the </a:t>
            </a:r>
            <a:r>
              <a:rPr b="1" lang="en">
                <a:solidFill>
                  <a:schemeClr val="accent2"/>
                </a:solidFill>
              </a:rPr>
              <a:t>callee</a:t>
            </a:r>
            <a:r>
              <a:rPr lang="en"/>
              <a:t> changed any registers, it restored original values before returning)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>
            <p:ph idx="1" type="body"/>
          </p:nvPr>
        </p:nvSpPr>
        <p:spPr>
          <a:xfrm>
            <a:off x="4804050" y="745575"/>
            <a:ext cx="402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2"/>
                </a:solidFill>
              </a:rPr>
              <a:t>Callee</a:t>
            </a:r>
            <a:r>
              <a:rPr lang="en" sz="1800"/>
              <a:t>-saved: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 pointer,</a:t>
            </a:r>
            <a:r>
              <a:rPr lang="en"/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Saved registers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s0-s11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37" name="Google Shape;437;p34"/>
          <p:cNvSpPr txBox="1"/>
          <p:nvPr>
            <p:ph idx="1" type="body"/>
          </p:nvPr>
        </p:nvSpPr>
        <p:spPr>
          <a:xfrm>
            <a:off x="311700" y="745575"/>
            <a:ext cx="41508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1"/>
                </a:solidFill>
              </a:rPr>
              <a:t>Caller</a:t>
            </a:r>
            <a:r>
              <a:rPr lang="en" sz="1800"/>
              <a:t>-saved: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 address,</a:t>
            </a:r>
            <a:r>
              <a:rPr lang="en"/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Temporary registers,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t0-t6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Arguments/retvals,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a0-a7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8" name="Google Shape;438;p3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Caller</a:t>
            </a:r>
            <a:r>
              <a:rPr lang="en"/>
              <a:t>-saved vs. </a:t>
            </a:r>
            <a:r>
              <a:rPr lang="en">
                <a:solidFill>
                  <a:schemeClr val="accent2"/>
                </a:solidFill>
              </a:rPr>
              <a:t>Callee</a:t>
            </a:r>
            <a:r>
              <a:rPr lang="en"/>
              <a:t>-saved registers</a:t>
            </a:r>
            <a:endParaRPr/>
          </a:p>
        </p:txBody>
      </p:sp>
      <p:cxnSp>
        <p:nvCxnSpPr>
          <p:cNvPr id="439" name="Google Shape;439;p34"/>
          <p:cNvCxnSpPr/>
          <p:nvPr/>
        </p:nvCxnSpPr>
        <p:spPr>
          <a:xfrm>
            <a:off x="4633200" y="952800"/>
            <a:ext cx="0" cy="378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4"/>
          <p:cNvSpPr/>
          <p:nvPr/>
        </p:nvSpPr>
        <p:spPr>
          <a:xfrm>
            <a:off x="311700" y="4273650"/>
            <a:ext cx="3848100" cy="6768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Caller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To save register values, 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ave to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s0-s11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to your stack frame.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4891850" y="4273650"/>
            <a:ext cx="3503100" cy="6768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Callee: To save register values, 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make space in your stack frame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34"/>
          <p:cNvSpPr txBox="1"/>
          <p:nvPr>
            <p:ph idx="1" type="body"/>
          </p:nvPr>
        </p:nvSpPr>
        <p:spPr>
          <a:xfrm>
            <a:off x="4804050" y="1587321"/>
            <a:ext cx="40284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Should be preserved across function call!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2"/>
                </a:solidFill>
              </a:rPr>
              <a:t>Call</a:t>
            </a:r>
            <a:r>
              <a:rPr b="1" lang="en" sz="1800">
                <a:solidFill>
                  <a:schemeClr val="accent2"/>
                </a:solidFill>
              </a:rPr>
              <a:t>ee</a:t>
            </a:r>
            <a:r>
              <a:rPr lang="en" sz="1800"/>
              <a:t> is responsible for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Saving/restoring these registers values in the </a:t>
            </a:r>
            <a:r>
              <a:rPr b="1" lang="en">
                <a:solidFill>
                  <a:schemeClr val="dk2"/>
                </a:solidFill>
              </a:rPr>
              <a:t>function prologue</a:t>
            </a:r>
            <a:r>
              <a:rPr lang="en"/>
              <a:t>, and </a:t>
            </a:r>
            <a:r>
              <a:rPr b="1" lang="en">
                <a:solidFill>
                  <a:schemeClr val="dk2"/>
                </a:solidFill>
              </a:rPr>
              <a:t>epilogue</a:t>
            </a:r>
            <a:r>
              <a:rPr lang="en"/>
              <a:t>, respectively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Allocating/deallocating the</a:t>
            </a:r>
            <a:r>
              <a:rPr b="1" lang="en">
                <a:solidFill>
                  <a:schemeClr val="dk2"/>
                </a:solidFill>
              </a:rPr>
              <a:t> stack frame.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311700" y="1881376"/>
            <a:ext cx="41508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</a:t>
            </a:r>
            <a:r>
              <a:rPr b="1" lang="en" sz="1800">
                <a:solidFill>
                  <a:schemeClr val="dk2"/>
                </a:solidFill>
              </a:rPr>
              <a:t>not</a:t>
            </a:r>
            <a:r>
              <a:rPr lang="en" sz="1800"/>
              <a:t> be preserved across function call!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1"/>
                </a:solidFill>
              </a:rPr>
              <a:t>Caller</a:t>
            </a:r>
            <a:r>
              <a:rPr lang="en" sz="1800"/>
              <a:t> is responsible for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Saving these register values </a:t>
            </a:r>
            <a:r>
              <a:rPr b="1" lang="en">
                <a:solidFill>
                  <a:schemeClr val="dk2"/>
                </a:solidFill>
              </a:rPr>
              <a:t>for itself before calling a callee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idx="1" type="body"/>
          </p:nvPr>
        </p:nvSpPr>
        <p:spPr>
          <a:xfrm>
            <a:off x="311700" y="745575"/>
            <a:ext cx="47244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Set up for callee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Transfer control to callee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Prologue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Perform desired function task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Epilogue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Return control to point of origin</a:t>
            </a:r>
            <a:endParaRPr sz="1800"/>
          </a:p>
        </p:txBody>
      </p:sp>
      <p:sp>
        <p:nvSpPr>
          <p:cNvPr id="449" name="Google Shape;449;p35"/>
          <p:cNvSpPr txBox="1"/>
          <p:nvPr/>
        </p:nvSpPr>
        <p:spPr>
          <a:xfrm>
            <a:off x="4484150" y="745575"/>
            <a:ext cx="455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Save caller-saved registers if needed, either by copying to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s0-s11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or to stack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Put arguments in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, …,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a7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, stack, etc.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p3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Steps in Calling a Function: </a:t>
            </a:r>
            <a:r>
              <a:rPr lang="en" u="sng">
                <a:solidFill>
                  <a:schemeClr val="accent1"/>
                </a:solidFill>
              </a:rPr>
              <a:t>CALLER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451" name="Google Shape;451;p35"/>
          <p:cNvSpPr txBox="1"/>
          <p:nvPr/>
        </p:nvSpPr>
        <p:spPr>
          <a:xfrm>
            <a:off x="4484150" y="1697538"/>
            <a:ext cx="3527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 ra fnLabel</a:t>
            </a:r>
            <a:endParaRPr sz="20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35"/>
          <p:cNvSpPr txBox="1"/>
          <p:nvPr/>
        </p:nvSpPr>
        <p:spPr>
          <a:xfrm>
            <a:off x="4484150" y="4022175"/>
            <a:ext cx="45567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ra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callee</a:t>
            </a:r>
            <a:endParaRPr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Restore caller-saved registers if needed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4288675" y="798500"/>
            <a:ext cx="193200" cy="811800"/>
          </a:xfrm>
          <a:prstGeom prst="leftBrace">
            <a:avLst>
              <a:gd fmla="val 50000" name="adj1"/>
              <a:gd fmla="val 3571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4288675" y="4032800"/>
            <a:ext cx="193200" cy="738900"/>
          </a:xfrm>
          <a:prstGeom prst="leftBrace">
            <a:avLst>
              <a:gd fmla="val 50000" name="adj1"/>
              <a:gd fmla="val 76458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3026525" y="927283"/>
            <a:ext cx="1287900" cy="154550"/>
          </a:xfrm>
          <a:custGeom>
            <a:rect b="b" l="l" r="r" t="t"/>
            <a:pathLst>
              <a:path extrusionOk="0" h="3091" w="51516">
                <a:moveTo>
                  <a:pt x="51516" y="3091"/>
                </a:moveTo>
                <a:cubicBezTo>
                  <a:pt x="34313" y="3091"/>
                  <a:pt x="17203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" name="Google Shape;456;p35"/>
          <p:cNvSpPr/>
          <p:nvPr/>
        </p:nvSpPr>
        <p:spPr>
          <a:xfrm>
            <a:off x="4288675" y="1712900"/>
            <a:ext cx="193200" cy="390900"/>
          </a:xfrm>
          <a:prstGeom prst="leftBrace">
            <a:avLst>
              <a:gd fmla="val 50000" name="adj1"/>
              <a:gd fmla="val 3571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35"/>
          <p:cNvSpPr/>
          <p:nvPr/>
        </p:nvSpPr>
        <p:spPr>
          <a:xfrm>
            <a:off x="3683350" y="1532575"/>
            <a:ext cx="631075" cy="321975"/>
          </a:xfrm>
          <a:custGeom>
            <a:rect b="b" l="l" r="r" t="t"/>
            <a:pathLst>
              <a:path extrusionOk="0" h="12879" w="25243">
                <a:moveTo>
                  <a:pt x="25243" y="12879"/>
                </a:moveTo>
                <a:cubicBezTo>
                  <a:pt x="15797" y="12879"/>
                  <a:pt x="9446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/>
          <p:nvPr>
            <p:ph idx="1" type="body"/>
          </p:nvPr>
        </p:nvSpPr>
        <p:spPr>
          <a:xfrm>
            <a:off x="311700" y="745575"/>
            <a:ext cx="47244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Set up for callee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en" sz="1800">
                <a:solidFill>
                  <a:schemeClr val="accent6"/>
                </a:solidFill>
              </a:rPr>
              <a:t>Transfer control to callee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Prologue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Perform desired function task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Epilogue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Return control to point of origin</a:t>
            </a:r>
            <a:endParaRPr sz="1800"/>
          </a:p>
        </p:txBody>
      </p:sp>
      <p:sp>
        <p:nvSpPr>
          <p:cNvPr id="463" name="Google Shape;463;p3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Steps in Calling a Function: </a:t>
            </a:r>
            <a:r>
              <a:rPr lang="en" u="sng">
                <a:solidFill>
                  <a:schemeClr val="accent2"/>
                </a:solidFill>
              </a:rPr>
              <a:t>CALLEE</a:t>
            </a:r>
            <a:endParaRPr u="sng">
              <a:solidFill>
                <a:schemeClr val="accent2"/>
              </a:solidFill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4484150" y="2736750"/>
            <a:ext cx="44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Put return value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(or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a1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Restore any caller-saved registers used, including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Pop stack frame/i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ncrement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4484150" y="693500"/>
            <a:ext cx="446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Push stack frame/decrement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Save callee-saved registers: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2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return address,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Code Pro"/>
              <a:buChar char="■"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s0-s11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40005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Save pace for local 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non-register 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variables (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e.g., 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stack arrays)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4484150" y="4022175"/>
            <a:ext cx="45567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ra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callee</a:t>
            </a:r>
            <a:endParaRPr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Restore caller-saved registers if needed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4288675" y="4032800"/>
            <a:ext cx="193200" cy="738900"/>
          </a:xfrm>
          <a:prstGeom prst="leftBrace">
            <a:avLst>
              <a:gd fmla="val 50000" name="adj1"/>
              <a:gd fmla="val 76458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4288675" y="2794275"/>
            <a:ext cx="193200" cy="1056600"/>
          </a:xfrm>
          <a:prstGeom prst="leftBrace">
            <a:avLst>
              <a:gd fmla="val 50000" name="adj1"/>
              <a:gd fmla="val 76458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2575775" y="3451545"/>
            <a:ext cx="1751525" cy="157634"/>
          </a:xfrm>
          <a:custGeom>
            <a:rect b="b" l="l" r="r" t="t"/>
            <a:pathLst>
              <a:path extrusionOk="0" h="10738" w="70061">
                <a:moveTo>
                  <a:pt x="70061" y="10614"/>
                </a:moveTo>
                <a:cubicBezTo>
                  <a:pt x="64906" y="10614"/>
                  <a:pt x="59661" y="11110"/>
                  <a:pt x="54606" y="10099"/>
                </a:cubicBezTo>
                <a:cubicBezTo>
                  <a:pt x="47508" y="8680"/>
                  <a:pt x="41538" y="3612"/>
                  <a:pt x="34515" y="1857"/>
                </a:cubicBezTo>
                <a:cubicBezTo>
                  <a:pt x="23342" y="-935"/>
                  <a:pt x="11517" y="311"/>
                  <a:pt x="0" y="311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70" name="Google Shape;470;p36"/>
          <p:cNvGrpSpPr/>
          <p:nvPr/>
        </p:nvGrpSpPr>
        <p:grpSpPr>
          <a:xfrm>
            <a:off x="2575775" y="769700"/>
            <a:ext cx="1906100" cy="1725900"/>
            <a:chOff x="2575775" y="769700"/>
            <a:chExt cx="1906100" cy="1725900"/>
          </a:xfrm>
        </p:grpSpPr>
        <p:sp>
          <p:nvSpPr>
            <p:cNvPr id="471" name="Google Shape;471;p36"/>
            <p:cNvSpPr/>
            <p:nvPr/>
          </p:nvSpPr>
          <p:spPr>
            <a:xfrm>
              <a:off x="4288675" y="769700"/>
              <a:ext cx="193200" cy="1725900"/>
            </a:xfrm>
            <a:prstGeom prst="leftBrace">
              <a:avLst>
                <a:gd fmla="val 50000" name="adj1"/>
                <a:gd fmla="val 76458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a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575775" y="2037503"/>
              <a:ext cx="1751525" cy="47677"/>
            </a:xfrm>
            <a:custGeom>
              <a:rect b="b" l="l" r="r" t="t"/>
              <a:pathLst>
                <a:path extrusionOk="0" h="10738" w="70061">
                  <a:moveTo>
                    <a:pt x="70061" y="10614"/>
                  </a:moveTo>
                  <a:cubicBezTo>
                    <a:pt x="64906" y="10614"/>
                    <a:pt x="59661" y="11110"/>
                    <a:pt x="54606" y="10099"/>
                  </a:cubicBezTo>
                  <a:cubicBezTo>
                    <a:pt x="47508" y="8680"/>
                    <a:pt x="41538" y="3612"/>
                    <a:pt x="34515" y="1857"/>
                  </a:cubicBezTo>
                  <a:cubicBezTo>
                    <a:pt x="23342" y="-935"/>
                    <a:pt x="11517" y="311"/>
                    <a:pt x="0" y="311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[Venus] Recursive Example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6181850" y="124475"/>
            <a:ext cx="2717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[venus demo,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Drive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/>
        </p:nvSpPr>
        <p:spPr>
          <a:xfrm>
            <a:off x="4367950" y="759875"/>
            <a:ext cx="45312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rologue: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 large is the stack frame?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Which registers get saved to the stack?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0x6c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A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 caller, what do we save before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making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the recursive call? Why?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do we use the temporary register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pilogue: Do we restore registers first or pop stack frame?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0x64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Why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epilogue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b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not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ra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0" y="4765175"/>
            <a:ext cx="1185000" cy="378300"/>
          </a:xfrm>
          <a:prstGeom prst="rect">
            <a:avLst/>
          </a:prstGeom>
          <a:solidFill>
            <a:srgbClr val="002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5" name="Google Shape;485;p38"/>
          <p:cNvSpPr txBox="1"/>
          <p:nvPr>
            <p:ph idx="1" type="body"/>
          </p:nvPr>
        </p:nvSpPr>
        <p:spPr>
          <a:xfrm>
            <a:off x="845100" y="745575"/>
            <a:ext cx="27876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mv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 s0 t0 recurse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epilogue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a0 s0 -1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 a0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epilogue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3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(1/7) Recursive Factorial</a:t>
            </a:r>
            <a:endParaRPr/>
          </a:p>
        </p:txBody>
      </p:sp>
      <p:sp>
        <p:nvSpPr>
          <p:cNvPr id="487" name="Google Shape;487;p38"/>
          <p:cNvSpPr txBox="1"/>
          <p:nvPr>
            <p:ph idx="1" type="body"/>
          </p:nvPr>
        </p:nvSpPr>
        <p:spPr>
          <a:xfrm>
            <a:off x="141950" y="745575"/>
            <a:ext cx="703200" cy="4328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2899900" y="17840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3157375" y="18461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Prologue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2899900" y="42224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3157375" y="42845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Epilogue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6181850" y="124475"/>
            <a:ext cx="2717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[venus demo,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Drive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0" y="4765175"/>
            <a:ext cx="1185000" cy="378300"/>
          </a:xfrm>
          <a:prstGeom prst="rect">
            <a:avLst/>
          </a:prstGeom>
          <a:solidFill>
            <a:srgbClr val="002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8" name="Google Shape;498;p39"/>
          <p:cNvSpPr txBox="1"/>
          <p:nvPr>
            <p:ph idx="1" type="body"/>
          </p:nvPr>
        </p:nvSpPr>
        <p:spPr>
          <a:xfrm>
            <a:off x="845100" y="745575"/>
            <a:ext cx="27876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mv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 s0 t0 recurse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epilogue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a0 s0 -1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 a0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epilogue: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9" name="Google Shape;499;p3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(2/7) </a:t>
            </a:r>
            <a:r>
              <a:rPr lang="en"/>
              <a:t>Recursive Factorial: </a:t>
            </a:r>
            <a:r>
              <a:rPr lang="en"/>
              <a:t>C Code</a:t>
            </a:r>
            <a:endParaRPr/>
          </a:p>
        </p:txBody>
      </p:sp>
      <p:sp>
        <p:nvSpPr>
          <p:cNvPr id="500" name="Google Shape;500;p39"/>
          <p:cNvSpPr txBox="1"/>
          <p:nvPr>
            <p:ph idx="1" type="body"/>
          </p:nvPr>
        </p:nvSpPr>
        <p:spPr>
          <a:xfrm>
            <a:off x="141950" y="745575"/>
            <a:ext cx="703200" cy="4328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2899900" y="17840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3157375" y="18461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Prologue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2899900" y="42224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39"/>
          <p:cNvSpPr txBox="1"/>
          <p:nvPr/>
        </p:nvSpPr>
        <p:spPr>
          <a:xfrm>
            <a:off x="3157375" y="42845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Epilogue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39"/>
          <p:cNvSpPr txBox="1"/>
          <p:nvPr/>
        </p:nvSpPr>
        <p:spPr>
          <a:xfrm>
            <a:off x="4814850" y="3558800"/>
            <a:ext cx="401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non-negative numbers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factorial(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(n ==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= n*factorial(n-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00BEE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6" name="Google Shape;506;p39"/>
          <p:cNvSpPr txBox="1"/>
          <p:nvPr/>
        </p:nvSpPr>
        <p:spPr>
          <a:xfrm>
            <a:off x="4962075" y="979725"/>
            <a:ext cx="37374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Set breakpoints: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factorial(4):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factorial(3):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actorial: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0x48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Base case: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Recursive call: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0x6c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Check: registers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7" name="Google Shape;507;p39"/>
          <p:cNvSpPr txBox="1"/>
          <p:nvPr/>
        </p:nvSpPr>
        <p:spPr>
          <a:xfrm>
            <a:off x="6181850" y="124475"/>
            <a:ext cx="2717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[venus demo,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Drive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/>
          <p:nvPr/>
        </p:nvSpPr>
        <p:spPr>
          <a:xfrm>
            <a:off x="0" y="4765175"/>
            <a:ext cx="1185000" cy="378300"/>
          </a:xfrm>
          <a:prstGeom prst="rect">
            <a:avLst/>
          </a:prstGeom>
          <a:solidFill>
            <a:srgbClr val="002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845100" y="745575"/>
            <a:ext cx="27876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mv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 s0 t0 recurse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epilogue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a0 s0 -1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 a0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epilogue: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4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(3/7) </a:t>
            </a:r>
            <a:r>
              <a:rPr lang="en"/>
              <a:t>Recursive Factorial: Question 1</a:t>
            </a:r>
            <a:endParaRPr/>
          </a:p>
        </p:txBody>
      </p:sp>
      <p:sp>
        <p:nvSpPr>
          <p:cNvPr id="515" name="Google Shape;515;p40"/>
          <p:cNvSpPr txBox="1"/>
          <p:nvPr>
            <p:ph idx="1" type="body"/>
          </p:nvPr>
        </p:nvSpPr>
        <p:spPr>
          <a:xfrm>
            <a:off x="141950" y="745575"/>
            <a:ext cx="703200" cy="4328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2899900" y="17840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40"/>
          <p:cNvSpPr txBox="1"/>
          <p:nvPr/>
        </p:nvSpPr>
        <p:spPr>
          <a:xfrm>
            <a:off x="3157375" y="18461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Prologue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2899900" y="42224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4367950" y="759875"/>
            <a:ext cx="45312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	Prologue: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 large is the stack frame?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Which registers get saved to the stack?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3157375" y="42845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Epilogue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367950" y="1369450"/>
            <a:ext cx="4531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8B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4367950" y="2512450"/>
            <a:ext cx="45312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Our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, because we (may) do a recursive function call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Our caller’s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3" name="Google Shape;523;p40"/>
          <p:cNvSpPr txBox="1"/>
          <p:nvPr/>
        </p:nvSpPr>
        <p:spPr>
          <a:xfrm>
            <a:off x="4814850" y="3558800"/>
            <a:ext cx="401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non-negative numbers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factorial(int n)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(n == 1) return 1;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a = n*factorial(n-1);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/>
          <p:nvPr/>
        </p:nvSpPr>
        <p:spPr>
          <a:xfrm>
            <a:off x="0" y="4765175"/>
            <a:ext cx="1185000" cy="378300"/>
          </a:xfrm>
          <a:prstGeom prst="rect">
            <a:avLst/>
          </a:prstGeom>
          <a:solidFill>
            <a:srgbClr val="002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9" name="Google Shape;529;p41"/>
          <p:cNvSpPr txBox="1"/>
          <p:nvPr>
            <p:ph idx="1" type="body"/>
          </p:nvPr>
        </p:nvSpPr>
        <p:spPr>
          <a:xfrm>
            <a:off x="845100" y="745575"/>
            <a:ext cx="27876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mv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 s0 t0 recurse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epilogue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a0 s0 -1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 a0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epilogue: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0" name="Google Shape;530;p4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(4/7) </a:t>
            </a:r>
            <a:r>
              <a:rPr lang="en"/>
              <a:t>Recursive Factorial: Question 2</a:t>
            </a:r>
            <a:endParaRPr/>
          </a:p>
        </p:txBody>
      </p:sp>
      <p:sp>
        <p:nvSpPr>
          <p:cNvPr id="531" name="Google Shape;531;p41"/>
          <p:cNvSpPr txBox="1"/>
          <p:nvPr>
            <p:ph idx="1" type="body"/>
          </p:nvPr>
        </p:nvSpPr>
        <p:spPr>
          <a:xfrm>
            <a:off x="141950" y="745575"/>
            <a:ext cx="703200" cy="4328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2899900" y="17840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3157375" y="18461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Prologue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4" name="Google Shape;534;p41"/>
          <p:cNvSpPr/>
          <p:nvPr/>
        </p:nvSpPr>
        <p:spPr>
          <a:xfrm>
            <a:off x="2899900" y="42224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4367950" y="759875"/>
            <a:ext cx="4531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0x6c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As caller, what do we save before making the recursive call? Why?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6" name="Google Shape;536;p41"/>
          <p:cNvSpPr txBox="1"/>
          <p:nvPr/>
        </p:nvSpPr>
        <p:spPr>
          <a:xfrm>
            <a:off x="4367950" y="1674250"/>
            <a:ext cx="4531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Copy argument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to saved register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Need to use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after recursive call completes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7" name="Google Shape;537;p41"/>
          <p:cNvSpPr txBox="1"/>
          <p:nvPr/>
        </p:nvSpPr>
        <p:spPr>
          <a:xfrm>
            <a:off x="3157375" y="42845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Epilogue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8" name="Google Shape;538;p41"/>
          <p:cNvSpPr txBox="1"/>
          <p:nvPr/>
        </p:nvSpPr>
        <p:spPr>
          <a:xfrm>
            <a:off x="4814850" y="3558800"/>
            <a:ext cx="401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non-negative numbers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factorial(int n)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(n == 1) return 1;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= n*factorial(n-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82100" y="2354500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>
            <a:off x="0" y="4765175"/>
            <a:ext cx="1185000" cy="378300"/>
          </a:xfrm>
          <a:prstGeom prst="rect">
            <a:avLst/>
          </a:prstGeom>
          <a:solidFill>
            <a:srgbClr val="002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5" name="Google Shape;545;p42"/>
          <p:cNvSpPr txBox="1"/>
          <p:nvPr>
            <p:ph idx="1" type="body"/>
          </p:nvPr>
        </p:nvSpPr>
        <p:spPr>
          <a:xfrm>
            <a:off x="845100" y="745575"/>
            <a:ext cx="27876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mv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 s0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recurse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epilogue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a0 s0 -1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 a0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epilogue: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6" name="Google Shape;546;p4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(5/7) </a:t>
            </a:r>
            <a:r>
              <a:rPr lang="en"/>
              <a:t>Recursive Factorial: Question 3</a:t>
            </a:r>
            <a:endParaRPr/>
          </a:p>
        </p:txBody>
      </p:sp>
      <p:sp>
        <p:nvSpPr>
          <p:cNvPr id="547" name="Google Shape;547;p42"/>
          <p:cNvSpPr txBox="1"/>
          <p:nvPr>
            <p:ph idx="1" type="body"/>
          </p:nvPr>
        </p:nvSpPr>
        <p:spPr>
          <a:xfrm>
            <a:off x="141950" y="745575"/>
            <a:ext cx="703200" cy="4328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2899900" y="17840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9" name="Google Shape;549;p42"/>
          <p:cNvSpPr txBox="1"/>
          <p:nvPr/>
        </p:nvSpPr>
        <p:spPr>
          <a:xfrm>
            <a:off x="3157375" y="18461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Prologue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0" name="Google Shape;550;p42"/>
          <p:cNvSpPr/>
          <p:nvPr/>
        </p:nvSpPr>
        <p:spPr>
          <a:xfrm>
            <a:off x="2899900" y="42224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1" name="Google Shape;551;p42"/>
          <p:cNvSpPr txBox="1"/>
          <p:nvPr/>
        </p:nvSpPr>
        <p:spPr>
          <a:xfrm>
            <a:off x="4367950" y="759875"/>
            <a:ext cx="4531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	Why do we use the temporary register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>
            <a:off x="3157375" y="42845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Epilogue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3" name="Google Shape;553;p42"/>
          <p:cNvSpPr txBox="1"/>
          <p:nvPr/>
        </p:nvSpPr>
        <p:spPr>
          <a:xfrm>
            <a:off x="4367950" y="1369450"/>
            <a:ext cx="4531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Base case is 1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Branch instruction compares two registers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4814850" y="3558800"/>
            <a:ext cx="401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non-negative numbers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factorial(int n)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(n == 1) return 1;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a = n*factorial(n-1);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82100" y="2506900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6" name="Google Shape;556;p42"/>
          <p:cNvSpPr/>
          <p:nvPr/>
        </p:nvSpPr>
        <p:spPr>
          <a:xfrm>
            <a:off x="82100" y="2722621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/>
          <p:nvPr/>
        </p:nvSpPr>
        <p:spPr>
          <a:xfrm>
            <a:off x="0" y="4765175"/>
            <a:ext cx="1185000" cy="378300"/>
          </a:xfrm>
          <a:prstGeom prst="rect">
            <a:avLst/>
          </a:prstGeom>
          <a:solidFill>
            <a:srgbClr val="002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2" name="Google Shape;562;p43"/>
          <p:cNvSpPr txBox="1"/>
          <p:nvPr>
            <p:ph idx="1" type="body"/>
          </p:nvPr>
        </p:nvSpPr>
        <p:spPr>
          <a:xfrm>
            <a:off x="845100" y="745575"/>
            <a:ext cx="27876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mv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 s0 t0 recurse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epilogue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a0 s0 -1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 a0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epilogue: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4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(6/7) </a:t>
            </a:r>
            <a:r>
              <a:rPr lang="en"/>
              <a:t>Recursive Factorial: Question 4</a:t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899900" y="17840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5" name="Google Shape;565;p43"/>
          <p:cNvSpPr txBox="1"/>
          <p:nvPr>
            <p:ph idx="1" type="body"/>
          </p:nvPr>
        </p:nvSpPr>
        <p:spPr>
          <a:xfrm>
            <a:off x="141950" y="745575"/>
            <a:ext cx="703200" cy="4328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7c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Google Shape;566;p43"/>
          <p:cNvSpPr txBox="1"/>
          <p:nvPr/>
        </p:nvSpPr>
        <p:spPr>
          <a:xfrm>
            <a:off x="3157375" y="18461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Prologue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2899900" y="42224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8" name="Google Shape;568;p43"/>
          <p:cNvSpPr txBox="1"/>
          <p:nvPr/>
        </p:nvSpPr>
        <p:spPr>
          <a:xfrm>
            <a:off x="4367950" y="759875"/>
            <a:ext cx="4531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	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Epilogue: Do we restore registers first or pop stack frame?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9" name="Google Shape;569;p43"/>
          <p:cNvSpPr txBox="1"/>
          <p:nvPr/>
        </p:nvSpPr>
        <p:spPr>
          <a:xfrm>
            <a:off x="3157375" y="42845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Epilogue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0" name="Google Shape;570;p43"/>
          <p:cNvSpPr txBox="1"/>
          <p:nvPr/>
        </p:nvSpPr>
        <p:spPr>
          <a:xfrm>
            <a:off x="4367950" y="1369450"/>
            <a:ext cx="4531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Pop stack frame at the very end, right before returning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1" name="Google Shape;571;p43"/>
          <p:cNvSpPr txBox="1"/>
          <p:nvPr/>
        </p:nvSpPr>
        <p:spPr>
          <a:xfrm>
            <a:off x="4814850" y="3558800"/>
            <a:ext cx="401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non-negative numbers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factorial(int n)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(n == 1) return 1;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a = n*factorial(n-1);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/>
          <p:nvPr/>
        </p:nvSpPr>
        <p:spPr>
          <a:xfrm>
            <a:off x="0" y="4765175"/>
            <a:ext cx="1185000" cy="378300"/>
          </a:xfrm>
          <a:prstGeom prst="rect">
            <a:avLst/>
          </a:prstGeom>
          <a:solidFill>
            <a:srgbClr val="0025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7" name="Google Shape;577;p44"/>
          <p:cNvSpPr txBox="1"/>
          <p:nvPr>
            <p:ph idx="1" type="body"/>
          </p:nvPr>
        </p:nvSpPr>
        <p:spPr>
          <a:xfrm>
            <a:off x="845100" y="745575"/>
            <a:ext cx="27876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-8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mv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bne s0 t0 recurse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 a0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 epilogue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a0 s0 -1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 a0 s0 a0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epilogue: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ra 0(sp)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lw s0 4(sp)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addi sp sp 8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8" name="Google Shape;578;p4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(7/7) </a:t>
            </a:r>
            <a:r>
              <a:rPr lang="en"/>
              <a:t>Recursive Factorial: Question 5</a:t>
            </a:r>
            <a:endParaRPr/>
          </a:p>
        </p:txBody>
      </p:sp>
      <p:sp>
        <p:nvSpPr>
          <p:cNvPr id="579" name="Google Shape;579;p44"/>
          <p:cNvSpPr txBox="1"/>
          <p:nvPr>
            <p:ph idx="1" type="body"/>
          </p:nvPr>
        </p:nvSpPr>
        <p:spPr>
          <a:xfrm>
            <a:off x="141950" y="745575"/>
            <a:ext cx="703200" cy="4328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0" name="Google Shape;580;p44"/>
          <p:cNvSpPr/>
          <p:nvPr/>
        </p:nvSpPr>
        <p:spPr>
          <a:xfrm>
            <a:off x="2899900" y="17840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1" name="Google Shape;581;p44"/>
          <p:cNvSpPr txBox="1"/>
          <p:nvPr/>
        </p:nvSpPr>
        <p:spPr>
          <a:xfrm>
            <a:off x="3157375" y="18461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Prologue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2" name="Google Shape;582;p44"/>
          <p:cNvSpPr/>
          <p:nvPr/>
        </p:nvSpPr>
        <p:spPr>
          <a:xfrm>
            <a:off x="2899900" y="4222400"/>
            <a:ext cx="193200" cy="572700"/>
          </a:xfrm>
          <a:prstGeom prst="rightBrace">
            <a:avLst>
              <a:gd fmla="val 50000" name="adj1"/>
              <a:gd fmla="val 5055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3" name="Google Shape;583;p44"/>
          <p:cNvSpPr txBox="1"/>
          <p:nvPr/>
        </p:nvSpPr>
        <p:spPr>
          <a:xfrm>
            <a:off x="4367950" y="759875"/>
            <a:ext cx="4531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0x64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Why </a:t>
            </a:r>
            <a:r>
              <a:rPr b="1"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epilogue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b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not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ra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4" name="Google Shape;584;p44"/>
          <p:cNvSpPr txBox="1"/>
          <p:nvPr/>
        </p:nvSpPr>
        <p:spPr>
          <a:xfrm>
            <a:off x="3157375" y="4284500"/>
            <a:ext cx="1146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Epilogue</a:t>
            </a:r>
            <a:endParaRPr sz="16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4367950" y="1369450"/>
            <a:ext cx="45312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When returning,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we are always responsible for deallocating our own stack frame!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We must also restore registers: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1371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Restore 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our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, since it may have changed if we made a recursive fn call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13716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Restore 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our caller’s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, so they can use it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4814850" y="3558800"/>
            <a:ext cx="4017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assume non-negative numbers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factorial(int n)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(n ==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a = n*factorial(n-1);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82100" y="3103621"/>
            <a:ext cx="3912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[Reference] Summary, Other Registers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/>
          <p:nvPr>
            <p:ph idx="1" type="body"/>
          </p:nvPr>
        </p:nvSpPr>
        <p:spPr>
          <a:xfrm>
            <a:off x="4452600" y="745575"/>
            <a:ext cx="24480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Loads/Stores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8" name="Google Shape;598;p4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[Summary] RISC-V So Far</a:t>
            </a:r>
            <a:endParaRPr/>
          </a:p>
        </p:txBody>
      </p:sp>
      <p:sp>
        <p:nvSpPr>
          <p:cNvPr id="599" name="Google Shape;599;p46"/>
          <p:cNvSpPr txBox="1"/>
          <p:nvPr>
            <p:ph idx="1" type="body"/>
          </p:nvPr>
        </p:nvSpPr>
        <p:spPr>
          <a:xfrm>
            <a:off x="311700" y="745575"/>
            <a:ext cx="20829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Arithmetic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endParaRPr/>
          </a:p>
        </p:txBody>
      </p:sp>
      <p:sp>
        <p:nvSpPr>
          <p:cNvPr id="600" name="Google Shape;600;p46"/>
          <p:cNvSpPr txBox="1"/>
          <p:nvPr>
            <p:ph idx="1" type="body"/>
          </p:nvPr>
        </p:nvSpPr>
        <p:spPr>
          <a:xfrm>
            <a:off x="6705600" y="745575"/>
            <a:ext cx="24480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Branches/</a:t>
            </a:r>
            <a:br>
              <a:rPr lang="en"/>
            </a:br>
            <a:r>
              <a:rPr lang="en"/>
              <a:t>Jumps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bgeu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bltu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/>
              <a:t> (pseudo)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/>
              <a:t> (pseudo)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1" name="Google Shape;601;p46"/>
          <p:cNvSpPr txBox="1"/>
          <p:nvPr>
            <p:ph idx="1" type="body"/>
          </p:nvPr>
        </p:nvSpPr>
        <p:spPr>
          <a:xfrm>
            <a:off x="2199600" y="745575"/>
            <a:ext cx="24480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Immediate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xori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srai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/>
              <a:t> (pseudo)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>
            <p:ph idx="1" type="body"/>
          </p:nvPr>
        </p:nvSpPr>
        <p:spPr>
          <a:xfrm>
            <a:off x="311700" y="3030828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800">
                <a:solidFill>
                  <a:schemeClr val="accent3"/>
                </a:solidFill>
              </a:rPr>
              <a:t> </a:t>
            </a:r>
            <a:r>
              <a:rPr lang="en" sz="1800"/>
              <a:t>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r>
              <a:rPr lang="en" sz="1800"/>
              <a:t>)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 pointer has address of bottom of stack (current stack frame)</a:t>
            </a:r>
            <a:endParaRPr/>
          </a:p>
        </p:txBody>
      </p:sp>
      <p:sp>
        <p:nvSpPr>
          <p:cNvPr id="607" name="Google Shape;607;p47"/>
          <p:cNvSpPr txBox="1"/>
          <p:nvPr>
            <p:ph idx="1" type="body"/>
          </p:nvPr>
        </p:nvSpPr>
        <p:spPr>
          <a:xfrm>
            <a:off x="311700" y="1598052"/>
            <a:ext cx="85206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a0–a7</a:t>
            </a:r>
            <a:r>
              <a:rPr lang="en"/>
              <a:t>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x10-x17</a:t>
            </a:r>
            <a:r>
              <a:rPr lang="en"/>
              <a:t>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eight argument registers to pass 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return values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a0-a1</a:t>
            </a:r>
            <a:r>
              <a:rPr lang="en"/>
              <a:t>), though we usually use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800"/>
              <a:t> 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x1</a:t>
            </a:r>
            <a:r>
              <a:rPr lang="en" sz="1800"/>
              <a:t>)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return address register to return to the point of origin</a:t>
            </a:r>
            <a:endParaRPr/>
          </a:p>
        </p:txBody>
      </p:sp>
      <p:sp>
        <p:nvSpPr>
          <p:cNvPr id="608" name="Google Shape;608;p47"/>
          <p:cNvSpPr txBox="1"/>
          <p:nvPr>
            <p:ph idx="1" type="body"/>
          </p:nvPr>
        </p:nvSpPr>
        <p:spPr>
          <a:xfrm>
            <a:off x="311700" y="745576"/>
            <a:ext cx="42603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Registers faster than memory,</a:t>
            </a:r>
            <a:br>
              <a:rPr lang="en"/>
            </a:br>
            <a:r>
              <a:rPr lang="en"/>
              <a:t>so use them!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stack frames sparingly!</a:t>
            </a:r>
            <a:endParaRPr/>
          </a:p>
        </p:txBody>
      </p:sp>
      <p:sp>
        <p:nvSpPr>
          <p:cNvPr id="609" name="Google Shape;609;p4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RISC-V Calling Convention</a:t>
            </a:r>
            <a:endParaRPr/>
          </a:p>
        </p:txBody>
      </p:sp>
      <p:sp>
        <p:nvSpPr>
          <p:cNvPr id="610" name="Google Shape;610;p47"/>
          <p:cNvSpPr/>
          <p:nvPr/>
        </p:nvSpPr>
        <p:spPr>
          <a:xfrm>
            <a:off x="4648350" y="853450"/>
            <a:ext cx="4260300" cy="8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Different functions share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set of registers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and use them with 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same calling conventions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1" name="Google Shape;611;p47"/>
          <p:cNvSpPr txBox="1"/>
          <p:nvPr>
            <p:ph idx="1" type="body"/>
          </p:nvPr>
        </p:nvSpPr>
        <p:spPr>
          <a:xfrm>
            <a:off x="311700" y="3618960"/>
            <a:ext cx="85206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s0–s11</a:t>
            </a:r>
            <a:r>
              <a:rPr lang="en"/>
              <a:t>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x8,x9,x18-x27</a:t>
            </a:r>
            <a:r>
              <a:rPr lang="en"/>
              <a:t>): Saved registers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t0–t6</a:t>
            </a:r>
            <a:r>
              <a:rPr lang="en"/>
              <a:t>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x5-x7,x28-x31</a:t>
            </a:r>
            <a:r>
              <a:rPr lang="en"/>
              <a:t>): Temporary registers</a:t>
            </a:r>
            <a:endParaRPr/>
          </a:p>
        </p:txBody>
      </p:sp>
      <p:sp>
        <p:nvSpPr>
          <p:cNvPr id="612" name="Google Shape;612;p47"/>
          <p:cNvSpPr txBox="1"/>
          <p:nvPr/>
        </p:nvSpPr>
        <p:spPr>
          <a:xfrm>
            <a:off x="7083375" y="2537150"/>
            <a:ext cx="174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Caller-saved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3" name="Google Shape;613;p47"/>
          <p:cNvSpPr txBox="1"/>
          <p:nvPr/>
        </p:nvSpPr>
        <p:spPr>
          <a:xfrm>
            <a:off x="7083375" y="3991900"/>
            <a:ext cx="174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Caller-saved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4" name="Google Shape;614;p47"/>
          <p:cNvSpPr txBox="1"/>
          <p:nvPr/>
        </p:nvSpPr>
        <p:spPr>
          <a:xfrm>
            <a:off x="7083375" y="1698950"/>
            <a:ext cx="174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Caller-saved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5" name="Google Shape;615;p47"/>
          <p:cNvSpPr txBox="1"/>
          <p:nvPr/>
        </p:nvSpPr>
        <p:spPr>
          <a:xfrm>
            <a:off x="7083375" y="3070550"/>
            <a:ext cx="174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Callee-saved</a:t>
            </a:r>
            <a:endParaRPr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6" name="Google Shape;616;p47"/>
          <p:cNvSpPr txBox="1"/>
          <p:nvPr/>
        </p:nvSpPr>
        <p:spPr>
          <a:xfrm>
            <a:off x="7083375" y="3680150"/>
            <a:ext cx="1749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Callee-saved</a:t>
            </a:r>
            <a:endParaRPr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845100" y="745575"/>
            <a:ext cx="2787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4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t1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bgt t0 a0 done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mul t1 t1 t0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loop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 a0 t1 x0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[warmup] From Lab 03: Review + New Concepts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3802325" y="733050"/>
            <a:ext cx="50301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— review —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do instruction addresses increment by 4 bytes?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the analogous C function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— new —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the instruction that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Calls (“invokes”)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Returns from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Which register holds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argument to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return value of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41950" y="745575"/>
            <a:ext cx="703200" cy="409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Registers</a:t>
            </a:r>
            <a:endParaRPr/>
          </a:p>
        </p:txBody>
      </p:sp>
      <p:sp>
        <p:nvSpPr>
          <p:cNvPr id="622" name="Google Shape;622;p48"/>
          <p:cNvSpPr txBox="1"/>
          <p:nvPr>
            <p:ph idx="1" type="body"/>
          </p:nvPr>
        </p:nvSpPr>
        <p:spPr>
          <a:xfrm>
            <a:off x="311700" y="745569"/>
            <a:ext cx="8520600" cy="20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</a:t>
            </a:r>
            <a:r>
              <a:rPr lang="en"/>
              <a:t>egisters that are out of scope for this class (don't use them!)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gp</a:t>
            </a:r>
            <a:r>
              <a:rPr lang="en"/>
              <a:t>: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x3</a:t>
            </a:r>
            <a:r>
              <a:rPr lang="en"/>
              <a:t> register, used to store a reference to the heap. Also called the "global pointer"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tp</a:t>
            </a:r>
            <a:r>
              <a:rPr lang="en"/>
              <a:t>: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x4</a:t>
            </a:r>
            <a:r>
              <a:rPr lang="en"/>
              <a:t> register, used to store separate stacks for threads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(multithreading covered way later)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9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[Extra] Recursive Example 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code</a:t>
            </a:r>
            <a:endParaRPr/>
          </a:p>
        </p:txBody>
      </p:sp>
      <p:sp>
        <p:nvSpPr>
          <p:cNvPr id="633" name="Google Shape;633;p50"/>
          <p:cNvSpPr txBox="1"/>
          <p:nvPr>
            <p:ph idx="1" type="body"/>
          </p:nvPr>
        </p:nvSpPr>
        <p:spPr>
          <a:xfrm>
            <a:off x="311700" y="745567"/>
            <a:ext cx="33975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foo(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i)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(i ==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0;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 = i + foo(i-1);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a;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j = foo(3);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k = foo(100);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m = j+k;</a:t>
            </a:r>
            <a:endParaRPr sz="1600">
              <a:solidFill>
                <a:srgbClr val="00BEE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idx="1" type="body"/>
          </p:nvPr>
        </p:nvSpPr>
        <p:spPr>
          <a:xfrm>
            <a:off x="311700" y="745575"/>
            <a:ext cx="3912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j main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foo:          # int foo(int i)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addi sp sp -8 # Prologue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sw ra 0(sp)   # Prologue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sw s0 4(sp)   # Prologue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mv s0 a0      # Move i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bne s0 x0 Next# if i != 0, skip this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li a0 0       # int a = 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j Epilogue    # Go to Epilogue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             # (to restore stack)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9" name="Google Shape;639;p5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code</a:t>
            </a:r>
            <a:endParaRPr/>
          </a:p>
        </p:txBody>
      </p:sp>
      <p:sp>
        <p:nvSpPr>
          <p:cNvPr id="640" name="Google Shape;640;p51"/>
          <p:cNvSpPr txBox="1"/>
          <p:nvPr>
            <p:ph idx="1" type="body"/>
          </p:nvPr>
        </p:nvSpPr>
        <p:spPr>
          <a:xfrm>
            <a:off x="4376675" y="669375"/>
            <a:ext cx="47604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Next: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addi a0 s0 -1 # int j = i - 1;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jal ra foo    # j = foo(j);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add a0 s0 a0  # int a = i + j;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Epilogue: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lw ra 0(sp)   # Epilogue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lw s0 4(sp)   # Epilogue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addi sp sp 8  # Epilogue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jr ra         # return a;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li a0 3       # int j = foo(3);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jal ra foo    # call foo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mv s0 a0      # mv rd rs1 sets rd = rs1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li a0 100     # int k = foo(100);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jal ra foo    # call foo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mv s1 a0      # Saves return value in s1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add a0 s0 s1  # int m = j+k;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845100" y="745575"/>
            <a:ext cx="27876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4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t1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bgt t0 a0 done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mul t1 t1 t0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loop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 a0 t1 x0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[Review] From Lab 03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802325" y="733050"/>
            <a:ext cx="50301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do instruction addresses increment by 4 bytes?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the analogous C function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030925" y="1329400"/>
            <a:ext cx="5030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RV32I instructions are 32b wide, stored in the text segment.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register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the program counter holds the address of the current instruction.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902100" y="3047575"/>
            <a:ext cx="51486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factorial(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prod 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i &lt;= n; i++)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rod *= i;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retval = prod;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retval;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6723150" y="3801850"/>
            <a:ext cx="2170949" cy="322100"/>
            <a:chOff x="5720711" y="1800966"/>
            <a:chExt cx="2170949" cy="367988"/>
          </a:xfrm>
        </p:grpSpPr>
        <p:sp>
          <p:nvSpPr>
            <p:cNvPr id="105" name="Google Shape;105;p13"/>
            <p:cNvSpPr/>
            <p:nvPr/>
          </p:nvSpPr>
          <p:spPr>
            <a:xfrm>
              <a:off x="6304960" y="1800966"/>
              <a:ext cx="1586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&lt;n, retval&gt;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5720711" y="1809254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6723150" y="4135359"/>
            <a:ext cx="2170949" cy="322089"/>
            <a:chOff x="5720711" y="1800985"/>
            <a:chExt cx="2170949" cy="367975"/>
          </a:xfrm>
        </p:grpSpPr>
        <p:sp>
          <p:nvSpPr>
            <p:cNvPr id="108" name="Google Shape;108;p13"/>
            <p:cNvSpPr/>
            <p:nvPr/>
          </p:nvSpPr>
          <p:spPr>
            <a:xfrm>
              <a:off x="6304960" y="1800985"/>
              <a:ext cx="1586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&lt;i&gt;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5720711" y="1809260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6723150" y="4468868"/>
            <a:ext cx="2170949" cy="322078"/>
            <a:chOff x="5720711" y="1801003"/>
            <a:chExt cx="2170949" cy="367962"/>
          </a:xfrm>
        </p:grpSpPr>
        <p:sp>
          <p:nvSpPr>
            <p:cNvPr id="111" name="Google Shape;111;p13"/>
            <p:cNvSpPr/>
            <p:nvPr/>
          </p:nvSpPr>
          <p:spPr>
            <a:xfrm>
              <a:off x="6304960" y="1801003"/>
              <a:ext cx="15867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&lt;prod&gt;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t1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141950" y="745575"/>
            <a:ext cx="703200" cy="409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845100" y="745575"/>
            <a:ext cx="2787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4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3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t1 x0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bgt t0 a0 done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mul t1 t1 t0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t0 1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loop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done: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 a0 t1 x0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[New] </a:t>
            </a:r>
            <a:r>
              <a:rPr lang="en"/>
              <a:t>From Lab 03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3802325" y="733050"/>
            <a:ext cx="50301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	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the instruction that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Calls (“invokes”)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Returns from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factorial()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41950" y="745575"/>
            <a:ext cx="703200" cy="409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724400" y="1329400"/>
            <a:ext cx="2787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 ra factorial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5429975" y="4002325"/>
            <a:ext cx="3369300" cy="8610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(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return address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) is a register name for register x1. 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724400" y="2243800"/>
            <a:ext cx="2787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jr ra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311700" y="745575"/>
            <a:ext cx="49188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C, run code one line at a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Usually</a:t>
            </a:r>
            <a:r>
              <a:rPr lang="en"/>
              <a:t> the line immediately afterwards…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</a:t>
            </a:r>
            <a:r>
              <a:rPr b="1" lang="en">
                <a:solidFill>
                  <a:schemeClr val="dk2"/>
                </a:solidFill>
              </a:rPr>
              <a:t>control flow</a:t>
            </a:r>
            <a:r>
              <a:rPr lang="en"/>
              <a:t> syntax creates structures that “</a:t>
            </a:r>
            <a:r>
              <a:rPr b="1" lang="en">
                <a:solidFill>
                  <a:schemeClr val="dk2"/>
                </a:solidFill>
              </a:rPr>
              <a:t>jump</a:t>
            </a:r>
            <a:r>
              <a:rPr lang="en"/>
              <a:t>” to other lines of code.</a:t>
            </a:r>
            <a:endParaRPr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[review] Jumps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007825" y="862275"/>
            <a:ext cx="476400" cy="350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523125" y="862275"/>
            <a:ext cx="24447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foo(n) 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a = 5;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(n &gt; 5) 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 += 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a+n;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foo(5);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foo(7);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7437600" y="1326200"/>
            <a:ext cx="1630200" cy="1520875"/>
            <a:chOff x="7437600" y="1326200"/>
            <a:chExt cx="1630200" cy="1520875"/>
          </a:xfrm>
        </p:grpSpPr>
        <p:sp>
          <p:nvSpPr>
            <p:cNvPr id="134" name="Google Shape;134;p15"/>
            <p:cNvSpPr/>
            <p:nvPr/>
          </p:nvSpPr>
          <p:spPr>
            <a:xfrm>
              <a:off x="7437600" y="1601375"/>
              <a:ext cx="269625" cy="369225"/>
            </a:xfrm>
            <a:custGeom>
              <a:rect b="b" l="l" r="r" t="t"/>
              <a:pathLst>
                <a:path extrusionOk="0" h="14769" w="10785">
                  <a:moveTo>
                    <a:pt x="4548" y="0"/>
                  </a:moveTo>
                  <a:cubicBezTo>
                    <a:pt x="8088" y="0"/>
                    <a:pt x="11306" y="5247"/>
                    <a:pt x="10612" y="8718"/>
                  </a:cubicBezTo>
                  <a:cubicBezTo>
                    <a:pt x="9825" y="12653"/>
                    <a:pt x="3807" y="15672"/>
                    <a:pt x="0" y="14403"/>
                  </a:cubicBez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35" name="Google Shape;135;p15"/>
            <p:cNvSpPr/>
            <p:nvPr/>
          </p:nvSpPr>
          <p:spPr>
            <a:xfrm>
              <a:off x="7590000" y="1753775"/>
              <a:ext cx="269625" cy="719361"/>
            </a:xfrm>
            <a:custGeom>
              <a:rect b="b" l="l" r="r" t="t"/>
              <a:pathLst>
                <a:path extrusionOk="0" h="14769" w="10785">
                  <a:moveTo>
                    <a:pt x="4548" y="0"/>
                  </a:moveTo>
                  <a:cubicBezTo>
                    <a:pt x="8088" y="0"/>
                    <a:pt x="11306" y="5247"/>
                    <a:pt x="10612" y="8718"/>
                  </a:cubicBezTo>
                  <a:cubicBezTo>
                    <a:pt x="9825" y="12653"/>
                    <a:pt x="3807" y="15672"/>
                    <a:pt x="0" y="14403"/>
                  </a:cubicBez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36" name="Google Shape;136;p15"/>
            <p:cNvSpPr txBox="1"/>
            <p:nvPr/>
          </p:nvSpPr>
          <p:spPr>
            <a:xfrm>
              <a:off x="7603500" y="2127675"/>
              <a:ext cx="1464300" cy="7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(otherwise)</a:t>
              </a:r>
              <a:endParaRPr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603500" y="1326200"/>
              <a:ext cx="1464300" cy="7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conditional</a:t>
              </a:r>
              <a:r>
                <a:rPr lang="en" sz="16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 jump</a:t>
              </a:r>
              <a:endParaRPr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38" name="Google Shape;138;p15"/>
          <p:cNvSpPr/>
          <p:nvPr/>
        </p:nvSpPr>
        <p:spPr>
          <a:xfrm>
            <a:off x="4863727" y="1411875"/>
            <a:ext cx="347850" cy="2179400"/>
          </a:xfrm>
          <a:custGeom>
            <a:rect b="b" l="l" r="r" t="t"/>
            <a:pathLst>
              <a:path extrusionOk="0" h="87176" w="13914">
                <a:moveTo>
                  <a:pt x="9367" y="87176"/>
                </a:moveTo>
                <a:cubicBezTo>
                  <a:pt x="417" y="87176"/>
                  <a:pt x="1759" y="70662"/>
                  <a:pt x="649" y="61781"/>
                </a:cubicBezTo>
                <a:cubicBezTo>
                  <a:pt x="-1271" y="46424"/>
                  <a:pt x="1784" y="30716"/>
                  <a:pt x="4819" y="15540"/>
                </a:cubicBezTo>
                <a:cubicBezTo>
                  <a:pt x="5996" y="9654"/>
                  <a:pt x="8547" y="2684"/>
                  <a:pt x="1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9" name="Google Shape;139;p15"/>
          <p:cNvSpPr/>
          <p:nvPr/>
        </p:nvSpPr>
        <p:spPr>
          <a:xfrm>
            <a:off x="6642425" y="2596325"/>
            <a:ext cx="790175" cy="1269750"/>
          </a:xfrm>
          <a:custGeom>
            <a:rect b="b" l="l" r="r" t="t"/>
            <a:pathLst>
              <a:path extrusionOk="0" h="50790" w="31607">
                <a:moveTo>
                  <a:pt x="30322" y="0"/>
                </a:moveTo>
                <a:cubicBezTo>
                  <a:pt x="30322" y="9981"/>
                  <a:pt x="33064" y="20346"/>
                  <a:pt x="30322" y="29943"/>
                </a:cubicBezTo>
                <a:cubicBezTo>
                  <a:pt x="26952" y="41737"/>
                  <a:pt x="12266" y="50790"/>
                  <a:pt x="0" y="5079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0" name="Google Shape;140;p15"/>
          <p:cNvSpPr txBox="1"/>
          <p:nvPr/>
        </p:nvSpPr>
        <p:spPr>
          <a:xfrm>
            <a:off x="7437600" y="3383600"/>
            <a:ext cx="1706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unconditional</a:t>
            </a: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jump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07050" y="2574425"/>
            <a:ext cx="4700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Function calls: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Unconditional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jumps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register updates to something other than current + 4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Line to return to depends on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where 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function call occurred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/>
              <a:t>: Call a Function,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/>
              <a:t>: Return from a Function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7455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J</a:t>
            </a:r>
            <a:r>
              <a:rPr lang="en"/>
              <a:t>ump </a:t>
            </a:r>
            <a:r>
              <a:rPr b="1" lang="en" u="sng">
                <a:solidFill>
                  <a:schemeClr val="dk2"/>
                </a:solidFill>
              </a:rPr>
              <a:t>a</a:t>
            </a:r>
            <a:r>
              <a:rPr lang="en"/>
              <a:t>nd </a:t>
            </a:r>
            <a:r>
              <a:rPr b="1" lang="en" u="sng">
                <a:solidFill>
                  <a:schemeClr val="dk2"/>
                </a:solidFill>
              </a:rPr>
              <a:t>l</a:t>
            </a:r>
            <a:r>
              <a:rPr lang="en"/>
              <a:t>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jal rd Label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13450" y="1354475"/>
            <a:ext cx="440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PC + 4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&lt;address of Label&gt;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Set register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rd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to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 + 4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Unconditional jump: go to statement labeled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Label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712676" y="1385375"/>
            <a:ext cx="4405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PC = R[rs1]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Unconditional jump: goto statement at address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Pseudoinstruction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712676" y="745575"/>
            <a:ext cx="39585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u="sng">
                <a:solidFill>
                  <a:schemeClr val="dk2"/>
                </a:solidFill>
              </a:rPr>
              <a:t>J</a:t>
            </a:r>
            <a:r>
              <a:rPr lang="en"/>
              <a:t>ump</a:t>
            </a:r>
            <a:r>
              <a:rPr lang="en"/>
              <a:t> </a:t>
            </a:r>
            <a:r>
              <a:rPr b="1" lang="en" u="sng">
                <a:solidFill>
                  <a:schemeClr val="dk2"/>
                </a:solidFill>
              </a:rPr>
              <a:t>r</a:t>
            </a:r>
            <a:r>
              <a:rPr lang="en"/>
              <a:t>egister (pseudo)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jr rs1</a:t>
            </a:r>
            <a:endParaRPr/>
          </a:p>
        </p:txBody>
      </p:sp>
      <p:cxnSp>
        <p:nvCxnSpPr>
          <p:cNvPr id="151" name="Google Shape;151;p16"/>
          <p:cNvCxnSpPr/>
          <p:nvPr/>
        </p:nvCxnSpPr>
        <p:spPr>
          <a:xfrm>
            <a:off x="4633200" y="952800"/>
            <a:ext cx="0" cy="2366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6"/>
          <p:cNvSpPr/>
          <p:nvPr/>
        </p:nvSpPr>
        <p:spPr>
          <a:xfrm>
            <a:off x="4840775" y="3504425"/>
            <a:ext cx="3958500" cy="13590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Common instruction pair: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jal ra FunctionName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jr ra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ra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(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return address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) is a register name for register x1. 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/>
              <a:t> in action</a:t>
            </a:r>
            <a:endParaRPr/>
          </a:p>
        </p:txBody>
      </p:sp>
      <p:sp>
        <p:nvSpPr>
          <p:cNvPr id="158" name="Google Shape;158;p17"/>
          <p:cNvSpPr txBox="1"/>
          <p:nvPr>
            <p:ph idx="4294967295" type="body"/>
          </p:nvPr>
        </p:nvSpPr>
        <p:spPr>
          <a:xfrm>
            <a:off x="845100" y="745575"/>
            <a:ext cx="2787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main: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4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li a0 3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jal ra factorial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a1 a0 0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factorial: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t0 x0 1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t1 x0 1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loop: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bgt t0 a0 done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mul t1 t1 t0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addi t0 t0 1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loop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done: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add a0 t1 x0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jr ra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17"/>
          <p:cNvSpPr txBox="1"/>
          <p:nvPr>
            <p:ph idx="4294967295" type="body"/>
          </p:nvPr>
        </p:nvSpPr>
        <p:spPr>
          <a:xfrm>
            <a:off x="141950" y="745575"/>
            <a:ext cx="703200" cy="409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 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58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5c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3632700" y="709700"/>
            <a:ext cx="20856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call: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/>
              <a:t> 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5637175" y="801400"/>
            <a:ext cx="2336850" cy="322070"/>
            <a:chOff x="5720711" y="1801011"/>
            <a:chExt cx="2336850" cy="367954"/>
          </a:xfrm>
        </p:grpSpPr>
        <p:sp>
          <p:nvSpPr>
            <p:cNvPr id="162" name="Google Shape;162;p17"/>
            <p:cNvSpPr/>
            <p:nvPr/>
          </p:nvSpPr>
          <p:spPr>
            <a:xfrm>
              <a:off x="6304961" y="1801011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pc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37175" y="1190585"/>
            <a:ext cx="2336850" cy="322086"/>
            <a:chOff x="5720711" y="1800994"/>
            <a:chExt cx="2336850" cy="367972"/>
          </a:xfrm>
        </p:grpSpPr>
        <p:sp>
          <p:nvSpPr>
            <p:cNvPr id="165" name="Google Shape;165;p17"/>
            <p:cNvSpPr/>
            <p:nvPr/>
          </p:nvSpPr>
          <p:spPr>
            <a:xfrm>
              <a:off x="6304961" y="1800994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0xABCD ABCD</a:t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ra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6221419" y="733742"/>
            <a:ext cx="2612703" cy="812108"/>
            <a:chOff x="4926019" y="1190942"/>
            <a:chExt cx="2612703" cy="812108"/>
          </a:xfrm>
        </p:grpSpPr>
        <p:sp>
          <p:nvSpPr>
            <p:cNvPr id="168" name="Google Shape;168;p17"/>
            <p:cNvSpPr txBox="1"/>
            <p:nvPr/>
          </p:nvSpPr>
          <p:spPr>
            <a:xfrm>
              <a:off x="4926019" y="1566961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0xABCD ABCD</a:t>
              </a:r>
              <a:endParaRPr strike="sngStrike">
                <a:solidFill>
                  <a:schemeClr val="accent6"/>
                </a:solidFill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4926019" y="1190942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</a:t>
              </a:r>
              <a:endParaRPr strike="sngStrike"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6678622" y="1190950"/>
              <a:ext cx="86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0x48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6678622" y="1571950"/>
              <a:ext cx="86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0x8</a:t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72" name="Google Shape;172;p17"/>
          <p:cNvSpPr txBox="1"/>
          <p:nvPr>
            <p:ph idx="4294967295" type="body"/>
          </p:nvPr>
        </p:nvSpPr>
        <p:spPr>
          <a:xfrm>
            <a:off x="3632700" y="1669650"/>
            <a:ext cx="2085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/>
              <a:t> 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0x64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3" name="Google Shape;173;p17"/>
          <p:cNvGrpSpPr/>
          <p:nvPr/>
        </p:nvGrpSpPr>
        <p:grpSpPr>
          <a:xfrm>
            <a:off x="5637175" y="1792000"/>
            <a:ext cx="2336850" cy="322070"/>
            <a:chOff x="5720711" y="1801011"/>
            <a:chExt cx="2336850" cy="367954"/>
          </a:xfrm>
        </p:grpSpPr>
        <p:sp>
          <p:nvSpPr>
            <p:cNvPr id="174" name="Google Shape;174;p17"/>
            <p:cNvSpPr/>
            <p:nvPr/>
          </p:nvSpPr>
          <p:spPr>
            <a:xfrm>
              <a:off x="6304961" y="1801011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0x64</a:t>
              </a:r>
              <a:endParaRPr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pc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5637175" y="2181185"/>
            <a:ext cx="2336850" cy="322086"/>
            <a:chOff x="5720711" y="1800994"/>
            <a:chExt cx="2336850" cy="367972"/>
          </a:xfrm>
        </p:grpSpPr>
        <p:sp>
          <p:nvSpPr>
            <p:cNvPr id="177" name="Google Shape;177;p17"/>
            <p:cNvSpPr/>
            <p:nvPr/>
          </p:nvSpPr>
          <p:spPr>
            <a:xfrm>
              <a:off x="6304961" y="1800994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0x8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ra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6221419" y="1724342"/>
            <a:ext cx="2612703" cy="431108"/>
            <a:chOff x="4926019" y="1190942"/>
            <a:chExt cx="2612703" cy="431108"/>
          </a:xfrm>
        </p:grpSpPr>
        <p:sp>
          <p:nvSpPr>
            <p:cNvPr id="180" name="Google Shape;180;p17"/>
            <p:cNvSpPr txBox="1"/>
            <p:nvPr/>
          </p:nvSpPr>
          <p:spPr>
            <a:xfrm>
              <a:off x="4926019" y="1190942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0x64</a:t>
              </a:r>
              <a:endParaRPr strike="sngStrike"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6678622" y="1190950"/>
              <a:ext cx="86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0x8</a:t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82" name="Google Shape;182;p17"/>
          <p:cNvSpPr txBox="1"/>
          <p:nvPr>
            <p:ph idx="4294967295" type="body"/>
          </p:nvPr>
        </p:nvSpPr>
        <p:spPr>
          <a:xfrm>
            <a:off x="3632700" y="2995700"/>
            <a:ext cx="20856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call: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/>
              <a:t> 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0x24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5637175" y="3087400"/>
            <a:ext cx="2336850" cy="322070"/>
            <a:chOff x="5720711" y="1801011"/>
            <a:chExt cx="2336850" cy="367954"/>
          </a:xfrm>
        </p:grpSpPr>
        <p:sp>
          <p:nvSpPr>
            <p:cNvPr id="184" name="Google Shape;184;p17"/>
            <p:cNvSpPr/>
            <p:nvPr/>
          </p:nvSpPr>
          <p:spPr>
            <a:xfrm>
              <a:off x="6304961" y="1801011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0x24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pc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5637175" y="3476585"/>
            <a:ext cx="2336850" cy="322086"/>
            <a:chOff x="5720711" y="1800994"/>
            <a:chExt cx="2336850" cy="367972"/>
          </a:xfrm>
        </p:grpSpPr>
        <p:sp>
          <p:nvSpPr>
            <p:cNvPr id="187" name="Google Shape;187;p17"/>
            <p:cNvSpPr/>
            <p:nvPr/>
          </p:nvSpPr>
          <p:spPr>
            <a:xfrm>
              <a:off x="6304961" y="1800994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0xA</a:t>
              </a:r>
              <a:endParaRPr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8" name="Google Shape;188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ra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6221419" y="3019742"/>
            <a:ext cx="2612703" cy="812108"/>
            <a:chOff x="4926019" y="1190942"/>
            <a:chExt cx="2612703" cy="812108"/>
          </a:xfrm>
        </p:grpSpPr>
        <p:sp>
          <p:nvSpPr>
            <p:cNvPr id="190" name="Google Shape;190;p17"/>
            <p:cNvSpPr txBox="1"/>
            <p:nvPr/>
          </p:nvSpPr>
          <p:spPr>
            <a:xfrm>
              <a:off x="4926019" y="1566961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0xA</a:t>
              </a:r>
              <a:endParaRPr strike="sngStrike">
                <a:solidFill>
                  <a:schemeClr val="accent6"/>
                </a:solidFill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4926019" y="1190942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0x24</a:t>
              </a:r>
              <a:endParaRPr strike="sngStrike"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678622" y="1190950"/>
              <a:ext cx="86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0x48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6678622" y="1571950"/>
              <a:ext cx="86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0x28</a:t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94" name="Google Shape;194;p17"/>
          <p:cNvSpPr txBox="1"/>
          <p:nvPr>
            <p:ph idx="4294967295" type="body"/>
          </p:nvPr>
        </p:nvSpPr>
        <p:spPr>
          <a:xfrm>
            <a:off x="3632700" y="3955650"/>
            <a:ext cx="2085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/>
              <a:t> 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0x64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5637175" y="4078000"/>
            <a:ext cx="2336850" cy="322070"/>
            <a:chOff x="5720711" y="1801011"/>
            <a:chExt cx="2336850" cy="367954"/>
          </a:xfrm>
        </p:grpSpPr>
        <p:sp>
          <p:nvSpPr>
            <p:cNvPr id="196" name="Google Shape;196;p17"/>
            <p:cNvSpPr/>
            <p:nvPr/>
          </p:nvSpPr>
          <p:spPr>
            <a:xfrm>
              <a:off x="6304961" y="1801011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0x64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pc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5637175" y="4467185"/>
            <a:ext cx="2336850" cy="322086"/>
            <a:chOff x="5720711" y="1800994"/>
            <a:chExt cx="2336850" cy="367972"/>
          </a:xfrm>
        </p:grpSpPr>
        <p:sp>
          <p:nvSpPr>
            <p:cNvPr id="199" name="Google Shape;199;p17"/>
            <p:cNvSpPr/>
            <p:nvPr/>
          </p:nvSpPr>
          <p:spPr>
            <a:xfrm>
              <a:off x="6304961" y="1800994"/>
              <a:ext cx="1752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0x28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5720711" y="1809265"/>
              <a:ext cx="531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ra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6221419" y="4010342"/>
            <a:ext cx="2612703" cy="431108"/>
            <a:chOff x="4926019" y="1190942"/>
            <a:chExt cx="2612703" cy="431108"/>
          </a:xfrm>
        </p:grpSpPr>
        <p:sp>
          <p:nvSpPr>
            <p:cNvPr id="202" name="Google Shape;202;p17"/>
            <p:cNvSpPr txBox="1"/>
            <p:nvPr/>
          </p:nvSpPr>
          <p:spPr>
            <a:xfrm>
              <a:off x="4926019" y="1190942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0x64</a:t>
              </a:r>
              <a:endParaRPr strike="sngStrike"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6678622" y="1190950"/>
              <a:ext cx="86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0x28</a:t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