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Inter SemiBold"/>
      <p:regular r:id="rId50"/>
      <p:bold r:id="rId51"/>
      <p:italic r:id="rId52"/>
      <p:boldItalic r:id="rId53"/>
    </p:embeddedFont>
    <p:embeddedFont>
      <p:font typeface="Inter"/>
      <p:regular r:id="rId54"/>
      <p:bold r:id="rId55"/>
      <p:italic r:id="rId56"/>
      <p:boldItalic r:id="rId57"/>
    </p:embeddedFont>
    <p:embeddedFont>
      <p:font typeface="Source Code Pro"/>
      <p:regular r:id="rId58"/>
      <p:bold r:id="rId59"/>
      <p:italic r:id="rId60"/>
      <p:boldItalic r:id="rId61"/>
    </p:embeddedFont>
    <p:embeddedFont>
      <p:font typeface="IBM Plex Mono SemiBold"/>
      <p:regular r:id="rId62"/>
      <p:bold r:id="rId63"/>
      <p:italic r:id="rId64"/>
      <p:boldItalic r:id="rId65"/>
    </p:embeddedFont>
    <p:embeddedFont>
      <p:font typeface="Inter Medium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BF988C-10C6-4EF2-B13B-92A94B3A8E30}">
  <a:tblStyle styleId="{19BF988C-10C6-4EF2-B13B-92A94B3A8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MonoSemiBold-regular.fntdata"/><Relationship Id="rId61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MonoSemiBold-italic.fntdata"/><Relationship Id="rId63" Type="http://schemas.openxmlformats.org/officeDocument/2006/relationships/font" Target="fonts/IBMPlexMonoSemiBold-bold.fntdata"/><Relationship Id="rId22" Type="http://schemas.openxmlformats.org/officeDocument/2006/relationships/slide" Target="slides/slide16.xml"/><Relationship Id="rId66" Type="http://schemas.openxmlformats.org/officeDocument/2006/relationships/font" Target="fonts/InterMedium-regular.fntdata"/><Relationship Id="rId21" Type="http://schemas.openxmlformats.org/officeDocument/2006/relationships/slide" Target="slides/slide15.xml"/><Relationship Id="rId65" Type="http://schemas.openxmlformats.org/officeDocument/2006/relationships/font" Target="fonts/IBMPlexMonoSemiBold-boldItalic.fntdata"/><Relationship Id="rId24" Type="http://schemas.openxmlformats.org/officeDocument/2006/relationships/slide" Target="slides/slide18.xml"/><Relationship Id="rId68" Type="http://schemas.openxmlformats.org/officeDocument/2006/relationships/font" Target="fonts/InterMedium-italic.fntdata"/><Relationship Id="rId23" Type="http://schemas.openxmlformats.org/officeDocument/2006/relationships/slide" Target="slides/slide17.xml"/><Relationship Id="rId67" Type="http://schemas.openxmlformats.org/officeDocument/2006/relationships/font" Target="fonts/InterMedium-bold.fntdata"/><Relationship Id="rId60" Type="http://schemas.openxmlformats.org/officeDocument/2006/relationships/font" Target="fonts/SourceCodePr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nterMedium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SemiBold-bold.fntdata"/><Relationship Id="rId50" Type="http://schemas.openxmlformats.org/officeDocument/2006/relationships/font" Target="fonts/InterSemiBold-regular.fntdata"/><Relationship Id="rId53" Type="http://schemas.openxmlformats.org/officeDocument/2006/relationships/font" Target="fonts/InterSemiBold-boldItalic.fntdata"/><Relationship Id="rId52" Type="http://schemas.openxmlformats.org/officeDocument/2006/relationships/font" Target="fonts/InterSemiBold-italic.fntdata"/><Relationship Id="rId11" Type="http://schemas.openxmlformats.org/officeDocument/2006/relationships/slide" Target="slides/slide5.xml"/><Relationship Id="rId55" Type="http://schemas.openxmlformats.org/officeDocument/2006/relationships/font" Target="fonts/Inter-bold.fntdata"/><Relationship Id="rId10" Type="http://schemas.openxmlformats.org/officeDocument/2006/relationships/slide" Target="slides/slide4.xml"/><Relationship Id="rId54" Type="http://schemas.openxmlformats.org/officeDocument/2006/relationships/font" Target="fonts/Inter-regular.fntdata"/><Relationship Id="rId13" Type="http://schemas.openxmlformats.org/officeDocument/2006/relationships/slide" Target="slides/slide7.xml"/><Relationship Id="rId57" Type="http://schemas.openxmlformats.org/officeDocument/2006/relationships/font" Target="fonts/Inter-boldItalic.fntdata"/><Relationship Id="rId12" Type="http://schemas.openxmlformats.org/officeDocument/2006/relationships/slide" Target="slides/slide6.xml"/><Relationship Id="rId56" Type="http://schemas.openxmlformats.org/officeDocument/2006/relationships/font" Target="fonts/Inter-italic.fntdata"/><Relationship Id="rId15" Type="http://schemas.openxmlformats.org/officeDocument/2006/relationships/slide" Target="slides/slide9.xml"/><Relationship Id="rId59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58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75aa1be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75aa1be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a7f79a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4a7f79a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4a7f79a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4a7f79a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75aa1be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75aa1be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75aa1be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75aa1be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75aa1be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75aa1be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75aa1be7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75aa1be7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7ca4cb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7ca4cb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75aa1be7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75aa1be7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75aa1be7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75aa1be7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4a7f79abd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34a7f79abd_1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34a7f79abd_1_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75aa1be7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75aa1be7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7829d10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7829d10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4a7f79a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4a7f79a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75aa1be7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75aa1be7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7829d109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7829d109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75aa1be7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75aa1be7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7829d109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7829d109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7829d109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7829d109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7829d109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7829d109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7829d109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7829d109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4a7f79a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4a7f79a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7829d109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7829d109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7829d1094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7829d1094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7829d1094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7829d1094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7829d1094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7829d1094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37829d1094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37829d1094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4a7f79a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34a7f79a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7829d109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7829d109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7829d1094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37829d1094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7829d1094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7829d1094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37829d1094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37829d1094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5aa1be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5aa1be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TODO: adjust to shapes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7829d1094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7829d1094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375aa1be7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375aa1be7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375aa1be7d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3375aa1be7d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375aa1be7d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375aa1be7d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3375aa1be7d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3375aa1be7d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4a7f79abd_1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34a7f79abd_1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Herman Goldstine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Turing, Konrad Zuse</a:t>
            </a:r>
            <a:endParaRPr/>
          </a:p>
        </p:txBody>
      </p:sp>
      <p:sp>
        <p:nvSpPr>
          <p:cNvPr id="96" name="Google Shape;96;g334a7f79abd_1_2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4a7f79abd_1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34a7f79abd_1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EDVAC: Electronic Discrete Variable Automatic Computer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EDSAC: Electronic Delay Storage Automatic Calculator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4a7f79abd_1_1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4a7f79abd_1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4a7f79abd_1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34a7f79abd_1_2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829d109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7829d109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4a7f79abd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4a7f79abd_1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34a7f79abd_1_2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8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Language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R-Type Instructions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I-Type Instructions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I*-Type Instructions,</a:t>
            </a:r>
            <a:b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Load Instructions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S-Type Instructions (Store)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12</a:t>
            </a: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-RISC-V Instruction Formats I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te_m4dIAnJCzP6P6k5ODqZTfsP3zTUVv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s61c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stem.org/us/courses/73598/discussion/6197293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s61c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s61c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s61c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hyperlink" Target="https://www.ibm.com/ibm/history/exhibits/701/701_intro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xkcd.com/927/" TargetMode="External"/><Relationship Id="rId5" Type="http://schemas.openxmlformats.org/officeDocument/2006/relationships/hyperlink" Target="https://www.explainxkcd.com/wiki/index.php/927:_Standar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Instruction Formats I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572475" y="2338350"/>
            <a:ext cx="1550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Slides: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PDF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616500" y="2686225"/>
            <a:ext cx="22812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(example typos fixed post-lecture)</a:t>
            </a:r>
            <a:endParaRPr sz="15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Instructions: 32 bits wide, 6 Formats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11700" y="745574"/>
            <a:ext cx="85206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simplicity: Split everything into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 (32-bit chunks)</a:t>
            </a:r>
            <a:r>
              <a:rPr b="1" lang="en"/>
              <a:t>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Recall 32b registers;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lw</a:t>
            </a:r>
            <a:r>
              <a:rPr lang="en"/>
              <a:t>,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sw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</a:rPr>
              <a:t>access memory one word</a:t>
            </a:r>
            <a:r>
              <a:rPr lang="en"/>
              <a:t> at a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Similarly, RISC-V </a:t>
            </a:r>
            <a:r>
              <a:rPr b="1" lang="en">
                <a:solidFill>
                  <a:schemeClr val="dk2"/>
                </a:solidFill>
              </a:rPr>
              <a:t>instructions are also 32-bit words</a:t>
            </a:r>
            <a:r>
              <a:rPr lang="en"/>
              <a:t>, fixed size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We cover RV32I (32-bit integer instructions).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Same 32-bit instructions used for RV32, RV64, RV128</a:t>
            </a:r>
            <a:endParaRPr sz="1600"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11700" y="2117175"/>
            <a:ext cx="8520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simplicity: The ISA defines six basic 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r>
              <a:rPr lang="en"/>
              <a:t>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32b instruction word divided into </a:t>
            </a:r>
            <a:r>
              <a:rPr b="1" lang="en">
                <a:solidFill>
                  <a:schemeClr val="dk2"/>
                </a:solidFill>
              </a:rPr>
              <a:t>fields</a:t>
            </a:r>
            <a:r>
              <a:rPr lang="en"/>
              <a:t>. Each field tells processor something about the instruction.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similar instructions, use same format, same field definitions.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Today; R-, I-, S-Type Instruction Formats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Next time: B-, U-, J-Type Instruction Formats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R-Type Instructions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R-Type Instruction Format (</a:t>
            </a:r>
            <a:r>
              <a:rPr lang="en"/>
              <a:t>1/3</a:t>
            </a:r>
            <a:r>
              <a:rPr lang="en"/>
              <a:t>)</a:t>
            </a:r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552175" y="13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67" name="Google Shape;167;p20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rs2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6795925" y="830775"/>
            <a:ext cx="2176925" cy="554000"/>
            <a:chOff x="6795925" y="1287975"/>
            <a:chExt cx="2176925" cy="554000"/>
          </a:xfrm>
        </p:grpSpPr>
        <p:sp>
          <p:nvSpPr>
            <p:cNvPr id="169" name="Google Shape;169;p20"/>
            <p:cNvSpPr/>
            <p:nvPr/>
          </p:nvSpPr>
          <p:spPr>
            <a:xfrm rot="-5400000">
              <a:off x="7656025" y="750875"/>
              <a:ext cx="231000" cy="19512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6979350" y="1287975"/>
              <a:ext cx="19935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field’s bit positions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7309045" y="1990292"/>
            <a:ext cx="957094" cy="657371"/>
            <a:chOff x="7309045" y="2561045"/>
            <a:chExt cx="957094" cy="657371"/>
          </a:xfrm>
        </p:grpSpPr>
        <p:sp>
          <p:nvSpPr>
            <p:cNvPr id="172" name="Google Shape;172;p20"/>
            <p:cNvSpPr txBox="1"/>
            <p:nvPr/>
          </p:nvSpPr>
          <p:spPr>
            <a:xfrm>
              <a:off x="7317540" y="2829915"/>
              <a:ext cx="9486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1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#bits in field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7309045" y="2561045"/>
              <a:ext cx="369975" cy="355325"/>
            </a:xfrm>
            <a:custGeom>
              <a:rect b="b" l="l" r="r" t="t"/>
              <a:pathLst>
                <a:path extrusionOk="0" h="14213" w="14799">
                  <a:moveTo>
                    <a:pt x="14800" y="223"/>
                  </a:moveTo>
                  <a:cubicBezTo>
                    <a:pt x="10150" y="-51"/>
                    <a:pt x="3842" y="-682"/>
                    <a:pt x="1125" y="3102"/>
                  </a:cubicBezTo>
                  <a:cubicBezTo>
                    <a:pt x="-1094" y="6192"/>
                    <a:pt x="85" y="13138"/>
                    <a:pt x="3734" y="14213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sp>
      </p:grpSp>
      <p:grpSp>
        <p:nvGrpSpPr>
          <p:cNvPr id="174" name="Google Shape;174;p20"/>
          <p:cNvGrpSpPr/>
          <p:nvPr/>
        </p:nvGrpSpPr>
        <p:grpSpPr>
          <a:xfrm>
            <a:off x="8053313" y="1764983"/>
            <a:ext cx="937426" cy="882604"/>
            <a:chOff x="8053299" y="2284494"/>
            <a:chExt cx="937426" cy="683236"/>
          </a:xfrm>
        </p:grpSpPr>
        <p:sp>
          <p:nvSpPr>
            <p:cNvPr id="175" name="Google Shape;175;p20"/>
            <p:cNvSpPr txBox="1"/>
            <p:nvPr/>
          </p:nvSpPr>
          <p:spPr>
            <a:xfrm>
              <a:off x="8053299" y="2579230"/>
              <a:ext cx="782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1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name of field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207900" y="2284494"/>
              <a:ext cx="782825" cy="386150"/>
            </a:xfrm>
            <a:custGeom>
              <a:rect b="b" l="l" r="r" t="t"/>
              <a:pathLst>
                <a:path extrusionOk="0" h="15446" w="31313">
                  <a:moveTo>
                    <a:pt x="24246" y="15446"/>
                  </a:moveTo>
                  <a:cubicBezTo>
                    <a:pt x="28354" y="15446"/>
                    <a:pt x="33504" y="7213"/>
                    <a:pt x="30262" y="4690"/>
                  </a:cubicBezTo>
                  <a:cubicBezTo>
                    <a:pt x="22218" y="-1569"/>
                    <a:pt x="10192" y="315"/>
                    <a:pt x="0" y="315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11700" y="2896949"/>
            <a:ext cx="85206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Register-Register Arithmetic Instructions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arithmetic functions that operate on registers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/>
              <a:t>, etc.) assume these bit fields.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R-Type Instruction Format (2/3)</a:t>
            </a:r>
            <a:endParaRPr/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552175" y="13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b="1"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84" name="Google Shape;184;p21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rs2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2973150"/>
            <a:ext cx="59091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 fields: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rs1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rs2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</a:t>
            </a:r>
            <a:r>
              <a:rPr lang="en"/>
              <a:t> 5-bit unsigned integer [0-31] corresponds to a register number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x0-x31</a:t>
            </a:r>
            <a:r>
              <a:rPr lang="en"/>
              <a:t>).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/>
              <a:t> →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r>
              <a:rPr lang="en"/>
              <a:t> →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0b01010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1420125" y="2114550"/>
            <a:ext cx="2185107" cy="731525"/>
            <a:chOff x="1420125" y="2571750"/>
            <a:chExt cx="2185107" cy="731525"/>
          </a:xfrm>
        </p:grpSpPr>
        <p:sp>
          <p:nvSpPr>
            <p:cNvPr id="187" name="Google Shape;187;p21"/>
            <p:cNvSpPr/>
            <p:nvPr/>
          </p:nvSpPr>
          <p:spPr>
            <a:xfrm rot="5400000">
              <a:off x="2961582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14201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“Source” Register 2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second operand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5649325" y="2114550"/>
            <a:ext cx="2912300" cy="977525"/>
            <a:chOff x="5649325" y="2571750"/>
            <a:chExt cx="2912300" cy="977525"/>
          </a:xfrm>
        </p:grpSpPr>
        <p:sp>
          <p:nvSpPr>
            <p:cNvPr id="190" name="Google Shape;190;p21"/>
            <p:cNvSpPr/>
            <p:nvPr/>
          </p:nvSpPr>
          <p:spPr>
            <a:xfrm rot="5400000">
              <a:off x="6152275" y="2068800"/>
              <a:ext cx="140700" cy="1146600"/>
            </a:xfrm>
            <a:prstGeom prst="rightBrace">
              <a:avLst>
                <a:gd fmla="val 50000" name="adj1"/>
                <a:gd fmla="val 22100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6220725" y="2730575"/>
              <a:ext cx="23409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“Destination” Register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gets result of computation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3619590" y="2114550"/>
            <a:ext cx="2298435" cy="731525"/>
            <a:chOff x="3619590" y="2571750"/>
            <a:chExt cx="2298435" cy="731525"/>
          </a:xfrm>
        </p:grpSpPr>
        <p:sp>
          <p:nvSpPr>
            <p:cNvPr id="193" name="Google Shape;193;p21"/>
            <p:cNvSpPr/>
            <p:nvPr/>
          </p:nvSpPr>
          <p:spPr>
            <a:xfrm rot="5400000">
              <a:off x="4122540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37823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“Source” Register 1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second operand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R-Type Instruction Format (3/3)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2973150"/>
            <a:ext cx="68892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Fields: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</a:t>
            </a:r>
            <a:r>
              <a:rPr lang="en"/>
              <a:t>hat </a:t>
            </a:r>
            <a:r>
              <a:rPr b="1" lang="en">
                <a:solidFill>
                  <a:schemeClr val="dk2"/>
                </a:solidFill>
              </a:rPr>
              <a:t>instruction format</a:t>
            </a:r>
            <a:r>
              <a:rPr lang="en"/>
              <a:t> to use (opcode)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R-format: What</a:t>
            </a:r>
            <a:r>
              <a:rPr b="1" lang="en">
                <a:solidFill>
                  <a:schemeClr val="dk2"/>
                </a:solidFill>
              </a:rPr>
              <a:t> operation</a:t>
            </a:r>
            <a:r>
              <a:rPr lang="en"/>
              <a:t> to perform (funct3, funct7)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not just a 17-bit field for simplicity? </a:t>
            </a:r>
            <a:r>
              <a:rPr lang="en" sz="1600">
                <a:solidFill>
                  <a:schemeClr val="accent1"/>
                </a:solidFill>
              </a:rPr>
              <a:t>(more later)</a:t>
            </a:r>
            <a:endParaRPr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01" name="Google Shape;201;p22"/>
          <p:cNvGraphicFramePr/>
          <p:nvPr/>
        </p:nvGraphicFramePr>
        <p:xfrm>
          <a:off x="552175" y="13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rs2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000750" y="2334975"/>
            <a:ext cx="3037800" cy="87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All R-type instructions have the same 7-bit opcode.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R-Type: opcode </a:t>
            </a: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0110011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2"/>
          <p:cNvSpPr/>
          <p:nvPr/>
        </p:nvSpPr>
        <p:spPr>
          <a:xfrm rot="5400000">
            <a:off x="5083125" y="1758825"/>
            <a:ext cx="140700" cy="837300"/>
          </a:xfrm>
          <a:prstGeom prst="rightBrace">
            <a:avLst>
              <a:gd fmla="val 50000" name="adj1"/>
              <a:gd fmla="val 494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2"/>
          <p:cNvSpPr/>
          <p:nvPr/>
        </p:nvSpPr>
        <p:spPr>
          <a:xfrm rot="5400000">
            <a:off x="7676025" y="1227525"/>
            <a:ext cx="140700" cy="1899900"/>
          </a:xfrm>
          <a:prstGeom prst="rightBrace">
            <a:avLst>
              <a:gd fmla="val 50000" name="adj1"/>
              <a:gd fmla="val 494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22"/>
          <p:cNvSpPr/>
          <p:nvPr/>
        </p:nvSpPr>
        <p:spPr>
          <a:xfrm rot="5400000">
            <a:off x="1431775" y="1227525"/>
            <a:ext cx="140700" cy="1899900"/>
          </a:xfrm>
          <a:prstGeom prst="rightBrace">
            <a:avLst>
              <a:gd fmla="val 50000" name="adj1"/>
              <a:gd fmla="val 4941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R-Type Example</a:t>
            </a:r>
            <a:endParaRPr/>
          </a:p>
        </p:txBody>
      </p:sp>
      <p:graphicFrame>
        <p:nvGraphicFramePr>
          <p:cNvPr id="212" name="Google Shape;212;p23"/>
          <p:cNvGraphicFramePr/>
          <p:nvPr/>
        </p:nvGraphicFramePr>
        <p:xfrm>
          <a:off x="552175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13" name="Google Shape;213;p23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 x18 x19 x10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2458632" y="2800350"/>
            <a:ext cx="1146600" cy="442625"/>
            <a:chOff x="2458632" y="2571750"/>
            <a:chExt cx="1146600" cy="442625"/>
          </a:xfrm>
        </p:grpSpPr>
        <p:sp>
          <p:nvSpPr>
            <p:cNvPr id="215" name="Google Shape;215;p23"/>
            <p:cNvSpPr/>
            <p:nvPr/>
          </p:nvSpPr>
          <p:spPr>
            <a:xfrm rot="5400000">
              <a:off x="2961582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2657475" y="26543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3619590" y="2800350"/>
            <a:ext cx="1146600" cy="442625"/>
            <a:chOff x="3619590" y="2876550"/>
            <a:chExt cx="1146600" cy="442625"/>
          </a:xfrm>
        </p:grpSpPr>
        <p:sp>
          <p:nvSpPr>
            <p:cNvPr id="218" name="Google Shape;218;p23"/>
            <p:cNvSpPr/>
            <p:nvPr/>
          </p:nvSpPr>
          <p:spPr>
            <a:xfrm rot="5400000">
              <a:off x="4122540" y="23736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3800475" y="29591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x19</a:t>
              </a:r>
              <a:endParaRPr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0" name="Google Shape;220;p23"/>
          <p:cNvGrpSpPr/>
          <p:nvPr/>
        </p:nvGrpSpPr>
        <p:grpSpPr>
          <a:xfrm>
            <a:off x="5649325" y="2800350"/>
            <a:ext cx="1146600" cy="442625"/>
            <a:chOff x="5649325" y="2876550"/>
            <a:chExt cx="1146600" cy="442625"/>
          </a:xfrm>
        </p:grpSpPr>
        <p:sp>
          <p:nvSpPr>
            <p:cNvPr id="221" name="Google Shape;221;p23"/>
            <p:cNvSpPr/>
            <p:nvPr/>
          </p:nvSpPr>
          <p:spPr>
            <a:xfrm rot="5400000">
              <a:off x="6152275" y="2373600"/>
              <a:ext cx="140700" cy="1146600"/>
            </a:xfrm>
            <a:prstGeom prst="rightBrace">
              <a:avLst>
                <a:gd fmla="val 50000" name="adj1"/>
                <a:gd fmla="val 48583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5857875" y="29591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x18</a:t>
              </a:r>
              <a:endParaRPr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311700" y="3410079"/>
            <a:ext cx="45462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Determine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r>
              <a:rPr lang="en" sz="1800"/>
              <a:t>,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,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/>
              <a:t> from reference card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Translate registers,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(optional) Convert to hex</a:t>
            </a:r>
            <a:endParaRPr sz="1800"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6796425" y="2792925"/>
            <a:ext cx="1899900" cy="649725"/>
            <a:chOff x="6796425" y="2792925"/>
            <a:chExt cx="1899900" cy="649725"/>
          </a:xfrm>
        </p:grpSpPr>
        <p:sp>
          <p:nvSpPr>
            <p:cNvPr id="225" name="Google Shape;225;p23"/>
            <p:cNvSpPr/>
            <p:nvPr/>
          </p:nvSpPr>
          <p:spPr>
            <a:xfrm rot="5400000">
              <a:off x="7676025" y="1913325"/>
              <a:ext cx="140700" cy="1899900"/>
            </a:xfrm>
            <a:prstGeom prst="rightBrace">
              <a:avLst>
                <a:gd fmla="val 50000" name="adj1"/>
                <a:gd fmla="val 49413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6991350" y="2838450"/>
              <a:ext cx="15621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R-Type opcode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1943100" y="2552700"/>
            <a:ext cx="4162375" cy="1486175"/>
            <a:chOff x="1943100" y="2628900"/>
            <a:chExt cx="4162375" cy="1486175"/>
          </a:xfrm>
        </p:grpSpPr>
        <p:sp>
          <p:nvSpPr>
            <p:cNvPr id="228" name="Google Shape;228;p23"/>
            <p:cNvSpPr txBox="1"/>
            <p:nvPr/>
          </p:nvSpPr>
          <p:spPr>
            <a:xfrm>
              <a:off x="5182975" y="3600575"/>
              <a:ext cx="9225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“</a:t>
              </a: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”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295900" y="2628900"/>
              <a:ext cx="276225" cy="1019175"/>
            </a:xfrm>
            <a:custGeom>
              <a:rect b="b" l="l" r="r" t="t"/>
              <a:pathLst>
                <a:path extrusionOk="0" h="40767" w="11049">
                  <a:moveTo>
                    <a:pt x="11049" y="40767"/>
                  </a:moveTo>
                  <a:cubicBezTo>
                    <a:pt x="8839" y="34136"/>
                    <a:pt x="4496" y="28348"/>
                    <a:pt x="2286" y="21717"/>
                  </a:cubicBezTo>
                  <a:cubicBezTo>
                    <a:pt x="-16" y="14812"/>
                    <a:pt x="3255" y="651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30" name="Google Shape;230;p23"/>
            <p:cNvSpPr/>
            <p:nvPr/>
          </p:nvSpPr>
          <p:spPr>
            <a:xfrm>
              <a:off x="1943100" y="2657475"/>
              <a:ext cx="3543376" cy="981075"/>
            </a:xfrm>
            <a:custGeom>
              <a:rect b="b" l="l" r="r" t="t"/>
              <a:pathLst>
                <a:path extrusionOk="0" h="39243" w="138684">
                  <a:moveTo>
                    <a:pt x="138684" y="39243"/>
                  </a:moveTo>
                  <a:cubicBezTo>
                    <a:pt x="125421" y="30401"/>
                    <a:pt x="107726" y="30778"/>
                    <a:pt x="91821" y="29718"/>
                  </a:cubicBezTo>
                  <a:cubicBezTo>
                    <a:pt x="79270" y="28881"/>
                    <a:pt x="66554" y="26796"/>
                    <a:pt x="54102" y="28575"/>
                  </a:cubicBezTo>
                  <a:cubicBezTo>
                    <a:pt x="38827" y="30757"/>
                    <a:pt x="20345" y="33642"/>
                    <a:pt x="8001" y="24384"/>
                  </a:cubicBezTo>
                  <a:cubicBezTo>
                    <a:pt x="1158" y="19251"/>
                    <a:pt x="3826" y="76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31" name="Google Shape;231;p23"/>
          <p:cNvSpPr/>
          <p:nvPr/>
        </p:nvSpPr>
        <p:spPr>
          <a:xfrm>
            <a:off x="3431550" y="1381775"/>
            <a:ext cx="2280900" cy="2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3656350" y="4145675"/>
            <a:ext cx="1073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🏡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Hex → Instruction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311700" y="745582"/>
            <a:ext cx="8520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</a:t>
            </a:r>
            <a:r>
              <a:rPr lang="en"/>
              <a:t> these 32 bits into a RISC-V instruction: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0x01B3 42B3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04850" y="1847850"/>
            <a:ext cx="7820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0b0000 0001 1011 0011 0100 0010 1011 0011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11700" y="1507564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	</a:t>
            </a:r>
            <a:r>
              <a:rPr lang="en" sz="1800"/>
              <a:t>Convert to binary → find opcode → find instruction format type</a:t>
            </a:r>
            <a:endParaRPr sz="1800"/>
          </a:p>
        </p:txBody>
      </p:sp>
      <p:sp>
        <p:nvSpPr>
          <p:cNvPr id="241" name="Google Shape;241;p24"/>
          <p:cNvSpPr txBox="1"/>
          <p:nvPr/>
        </p:nvSpPr>
        <p:spPr>
          <a:xfrm>
            <a:off x="561974" y="2733025"/>
            <a:ext cx="308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slt  x5  x6 x27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slt x27  x5  x6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slt  x5 x27  x6</a:t>
            </a:r>
            <a:endParaRPr b="1"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xor s11  t0  t1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xor  t0  t1 s11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xor  t0 s11  t1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Something else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Hex → Instruction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11700" y="745582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Translate these 32 bits into a RISC-V instruction: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0x01B3 42B3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704850" y="1847850"/>
            <a:ext cx="7820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0b0000 0001 1011 0011 0100 0010 1011 0011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311700" y="1507564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1. 	Convert to binary → find opcode → find instruction format type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311700" y="2193364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	Split into fields according to instruction format (here, R-Type).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3. 	Determine opname with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,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	Determine registers / register names.</a:t>
            </a:r>
            <a:endParaRPr sz="1800"/>
          </a:p>
        </p:txBody>
      </p:sp>
      <p:graphicFrame>
        <p:nvGraphicFramePr>
          <p:cNvPr id="258" name="Google Shape;258;p26"/>
          <p:cNvGraphicFramePr/>
          <p:nvPr/>
        </p:nvGraphicFramePr>
        <p:xfrm>
          <a:off x="552175" y="32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259" name="Google Shape;259;p26"/>
          <p:cNvGrpSpPr/>
          <p:nvPr/>
        </p:nvGrpSpPr>
        <p:grpSpPr>
          <a:xfrm>
            <a:off x="771525" y="3980250"/>
            <a:ext cx="4476750" cy="1087175"/>
            <a:chOff x="771525" y="2837250"/>
            <a:chExt cx="4476750" cy="1087175"/>
          </a:xfrm>
        </p:grpSpPr>
        <p:sp>
          <p:nvSpPr>
            <p:cNvPr id="260" name="Google Shape;260;p26"/>
            <p:cNvSpPr txBox="1"/>
            <p:nvPr/>
          </p:nvSpPr>
          <p:spPr>
            <a:xfrm>
              <a:off x="771525" y="3409925"/>
              <a:ext cx="9225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“</a:t>
              </a: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xor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”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 flipH="1">
              <a:off x="1304197" y="2837250"/>
              <a:ext cx="248354" cy="572674"/>
            </a:xfrm>
            <a:custGeom>
              <a:rect b="b" l="l" r="r" t="t"/>
              <a:pathLst>
                <a:path extrusionOk="0" h="40767" w="11049">
                  <a:moveTo>
                    <a:pt x="11049" y="40767"/>
                  </a:moveTo>
                  <a:cubicBezTo>
                    <a:pt x="8839" y="34136"/>
                    <a:pt x="4496" y="28348"/>
                    <a:pt x="2286" y="21717"/>
                  </a:cubicBezTo>
                  <a:cubicBezTo>
                    <a:pt x="-16" y="14812"/>
                    <a:pt x="3255" y="651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62" name="Google Shape;262;p26"/>
            <p:cNvSpPr/>
            <p:nvPr/>
          </p:nvSpPr>
          <p:spPr>
            <a:xfrm flipH="1">
              <a:off x="1627236" y="2837275"/>
              <a:ext cx="3621039" cy="934670"/>
            </a:xfrm>
            <a:custGeom>
              <a:rect b="b" l="l" r="r" t="t"/>
              <a:pathLst>
                <a:path extrusionOk="0" h="39243" w="138684">
                  <a:moveTo>
                    <a:pt x="138684" y="39243"/>
                  </a:moveTo>
                  <a:cubicBezTo>
                    <a:pt x="125421" y="30401"/>
                    <a:pt x="107726" y="30778"/>
                    <a:pt x="91821" y="29718"/>
                  </a:cubicBezTo>
                  <a:cubicBezTo>
                    <a:pt x="79270" y="28881"/>
                    <a:pt x="66554" y="26796"/>
                    <a:pt x="54102" y="28575"/>
                  </a:cubicBezTo>
                  <a:cubicBezTo>
                    <a:pt x="38827" y="30757"/>
                    <a:pt x="20345" y="33642"/>
                    <a:pt x="8001" y="24384"/>
                  </a:cubicBezTo>
                  <a:cubicBezTo>
                    <a:pt x="1158" y="19251"/>
                    <a:pt x="3826" y="76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63" name="Google Shape;263;p26"/>
          <p:cNvSpPr txBox="1"/>
          <p:nvPr/>
        </p:nvSpPr>
        <p:spPr>
          <a:xfrm>
            <a:off x="2657475" y="4025975"/>
            <a:ext cx="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27</a:t>
            </a:r>
            <a:endParaRPr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s11</a:t>
            </a:r>
            <a:endParaRPr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745299" y="206525"/>
            <a:ext cx="3087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xor  t0  t1 s11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3800475" y="4025975"/>
            <a:ext cx="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x6</a:t>
            </a:r>
            <a:endParaRPr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endParaRPr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857875" y="4025975"/>
            <a:ext cx="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213575" y="4056000"/>
            <a:ext cx="12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R-format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R-Type (1/3): All 10 instructions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11700" y="745575"/>
            <a:ext cx="59256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See reference card</a:t>
            </a:r>
            <a:r>
              <a:rPr lang="en" sz="1800"/>
              <a:t>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course website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r>
              <a:rPr lang="en" sz="1800"/>
              <a:t>’s?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’s?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/>
              <a:t>’s?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Which instructions share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 fields?</a:t>
            </a:r>
            <a:endParaRPr i="1"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are their corresponding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/>
              <a:t> fields?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 might it be </a:t>
            </a:r>
            <a:r>
              <a:rPr i="1" lang="en" sz="1800">
                <a:solidFill>
                  <a:schemeClr val="accent1"/>
                </a:solidFill>
              </a:rPr>
              <a:t>useful</a:t>
            </a:r>
            <a:r>
              <a:rPr lang="en" sz="1800"/>
              <a:t> to use “similar” field patterns?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Career Talk</a:t>
            </a:r>
            <a:endParaRPr/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745575"/>
            <a:ext cx="4377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New Silicon Initiative</a:t>
            </a:r>
            <a:r>
              <a:rPr lang="en"/>
              <a:t>: Women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Technologies Speaker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Wednesday, February 26,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1:00 p.m. PT, via WebEx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Registration: (flyer, </a:t>
            </a:r>
            <a:r>
              <a:rPr lang="en" u="sng">
                <a:solidFill>
                  <a:schemeClr val="hlink"/>
                </a:solidFill>
                <a:hlinkClick r:id="rId3"/>
              </a:rPr>
              <a:t>Ed thread</a:t>
            </a:r>
            <a:r>
              <a:rPr lang="en"/>
              <a:t>)</a:t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075"/>
            <a:ext cx="4260450" cy="459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R-Type (2/3)</a:t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6881825" y="1009650"/>
            <a:ext cx="1950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0110011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6648450" y="1419225"/>
            <a:ext cx="21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8 unique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2 unique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6881825" y="2085975"/>
            <a:ext cx="195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82" name="Google Shape;282;p28"/>
          <p:cNvGraphicFramePr/>
          <p:nvPr/>
        </p:nvGraphicFramePr>
        <p:xfrm>
          <a:off x="1452563" y="32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222375"/>
                <a:gridCol w="746125"/>
                <a:gridCol w="746125"/>
                <a:gridCol w="904875"/>
                <a:gridCol w="730750"/>
                <a:gridCol w="1079000"/>
                <a:gridCol w="904875"/>
              </a:tblGrid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28"/>
          <p:cNvSpPr/>
          <p:nvPr/>
        </p:nvSpPr>
        <p:spPr>
          <a:xfrm>
            <a:off x="1758025" y="3829100"/>
            <a:ext cx="123000" cy="279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1758025" y="4374400"/>
            <a:ext cx="123000" cy="315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172200" y="2768650"/>
            <a:ext cx="2800200" cy="47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Easier to define CPU architecture! (Hint: bitmasks!)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133350" y="3502150"/>
            <a:ext cx="1319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2’s comp  negate rs2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133350" y="4359400"/>
            <a:ext cx="13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sign extend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311700" y="745575"/>
            <a:ext cx="59256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See reference card</a:t>
            </a:r>
            <a:r>
              <a:rPr lang="en" sz="1800"/>
              <a:t>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course website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r>
              <a:rPr lang="en" sz="1800"/>
              <a:t>’s?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’s?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/>
              <a:t>’s?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Which instructions share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 fields?</a:t>
            </a:r>
            <a:endParaRPr i="1"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are their corresponding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/>
              <a:t> fields?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 might it be </a:t>
            </a:r>
            <a:r>
              <a:rPr i="1" lang="en" sz="1800">
                <a:solidFill>
                  <a:schemeClr val="accent1"/>
                </a:solidFill>
              </a:rPr>
              <a:t>useful</a:t>
            </a:r>
            <a:r>
              <a:rPr lang="en" sz="1800"/>
              <a:t> to use “similar” field patterns?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9"/>
          <p:cNvGraphicFramePr/>
          <p:nvPr/>
        </p:nvGraphicFramePr>
        <p:xfrm>
          <a:off x="1404938" y="10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222375"/>
                <a:gridCol w="746125"/>
                <a:gridCol w="746125"/>
                <a:gridCol w="904875"/>
                <a:gridCol w="730750"/>
                <a:gridCol w="1079000"/>
                <a:gridCol w="904875"/>
              </a:tblGrid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sltu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R-Type (3/3): Reference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1710400" y="1706950"/>
            <a:ext cx="123000" cy="33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1710400" y="3720250"/>
            <a:ext cx="123000" cy="33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175850" y="1463800"/>
            <a:ext cx="1229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2’s comp  negation of rs2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175850" y="3477100"/>
            <a:ext cx="1229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sign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extend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2955150" y="754425"/>
            <a:ext cx="4211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Eight funct3 fields for ten instructions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29"/>
          <p:cNvSpPr/>
          <p:nvPr/>
        </p:nvSpPr>
        <p:spPr>
          <a:xfrm rot="-5400000">
            <a:off x="4495725" y="657248"/>
            <a:ext cx="150900" cy="90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804775" y="2378000"/>
            <a:ext cx="100200" cy="671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7895759" y="2302700"/>
            <a:ext cx="1229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set less than (see refcard)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I-Type Instructions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I-Type Instruction Format</a:t>
            </a:r>
            <a:endParaRPr/>
          </a:p>
        </p:txBody>
      </p:sp>
      <p:sp>
        <p:nvSpPr>
          <p:cNvPr id="313" name="Google Shape;313;p31"/>
          <p:cNvSpPr txBox="1"/>
          <p:nvPr/>
        </p:nvSpPr>
        <p:spPr>
          <a:xfrm>
            <a:off x="1982250" y="1539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imm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311700" y="687150"/>
            <a:ext cx="85206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Register-Immediate Arithmetic Instructions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xori</a:t>
            </a:r>
            <a:r>
              <a:rPr lang="en"/>
              <a:t>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i="1" lang="en">
                <a:solidFill>
                  <a:schemeClr val="accent1"/>
                </a:solidFill>
              </a:rPr>
              <a:t>…and </a:t>
            </a:r>
            <a:r>
              <a:rPr i="1" lang="en">
                <a:solidFill>
                  <a:schemeClr val="accent1"/>
                </a:solidFill>
              </a:rPr>
              <a:t>more</a:t>
            </a:r>
            <a:endParaRPr i="1" sz="1400">
              <a:solidFill>
                <a:schemeClr val="accent1"/>
              </a:solidFill>
            </a:endParaRPr>
          </a:p>
        </p:txBody>
      </p:sp>
      <p:graphicFrame>
        <p:nvGraphicFramePr>
          <p:cNvPr id="315" name="Google Shape;315;p31"/>
          <p:cNvGraphicFramePr/>
          <p:nvPr/>
        </p:nvGraphicFramePr>
        <p:xfrm>
          <a:off x="552175" y="21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316" name="Google Shape;316;p31"/>
          <p:cNvGrpSpPr/>
          <p:nvPr/>
        </p:nvGrpSpPr>
        <p:grpSpPr>
          <a:xfrm>
            <a:off x="5649325" y="2876550"/>
            <a:ext cx="2912300" cy="977525"/>
            <a:chOff x="5649325" y="2571750"/>
            <a:chExt cx="2912300" cy="977525"/>
          </a:xfrm>
        </p:grpSpPr>
        <p:sp>
          <p:nvSpPr>
            <p:cNvPr id="317" name="Google Shape;317;p31"/>
            <p:cNvSpPr/>
            <p:nvPr/>
          </p:nvSpPr>
          <p:spPr>
            <a:xfrm rot="5400000">
              <a:off x="6152275" y="2068800"/>
              <a:ext cx="140700" cy="1146600"/>
            </a:xfrm>
            <a:prstGeom prst="rightBrace">
              <a:avLst>
                <a:gd fmla="val 50000" name="adj1"/>
                <a:gd fmla="val 22100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8" name="Google Shape;318;p31"/>
            <p:cNvSpPr txBox="1"/>
            <p:nvPr/>
          </p:nvSpPr>
          <p:spPr>
            <a:xfrm>
              <a:off x="6220725" y="2730575"/>
              <a:ext cx="23409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“Destination” Register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gets result of computation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3619590" y="2876550"/>
            <a:ext cx="2374635" cy="731525"/>
            <a:chOff x="3619590" y="2571750"/>
            <a:chExt cx="2374635" cy="731525"/>
          </a:xfrm>
        </p:grpSpPr>
        <p:sp>
          <p:nvSpPr>
            <p:cNvPr id="320" name="Google Shape;320;p31"/>
            <p:cNvSpPr/>
            <p:nvPr/>
          </p:nvSpPr>
          <p:spPr>
            <a:xfrm rot="5400000">
              <a:off x="4122540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38585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“Source” Register 1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second operand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05649" y="2876550"/>
            <a:ext cx="5437767" cy="1796525"/>
            <a:chOff x="3553725" y="2571750"/>
            <a:chExt cx="5066400" cy="1796525"/>
          </a:xfrm>
        </p:grpSpPr>
        <p:sp>
          <p:nvSpPr>
            <p:cNvPr id="323" name="Google Shape;323;p31"/>
            <p:cNvSpPr/>
            <p:nvPr/>
          </p:nvSpPr>
          <p:spPr>
            <a:xfrm rot="5400000">
              <a:off x="4949119" y="1242150"/>
              <a:ext cx="140700" cy="2799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24" name="Google Shape;324;p31"/>
            <p:cNvSpPr txBox="1"/>
            <p:nvPr/>
          </p:nvSpPr>
          <p:spPr>
            <a:xfrm>
              <a:off x="3553725" y="2730575"/>
              <a:ext cx="5066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Imm[11:0]</a:t>
              </a: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holds 12-bit</a:t>
              </a:r>
              <a:b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wide immediate values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330200" lvl="1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Inter"/>
                <a:buChar char="○"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Range:</a:t>
              </a: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 [-2048, +2047]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330200" lvl="1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Inter"/>
                <a:buChar char="○"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CPU </a:t>
              </a:r>
              <a:r>
                <a:rPr b="1"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sign-extends</a:t>
              </a: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 to 32 bits before using in an arithmetic operation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330200" lvl="1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Inter"/>
                <a:buChar char="○"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(more later</a:t>
              </a: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) How to handle immediates &gt; 12 bits?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25" name="Google Shape;325;p31"/>
          <p:cNvSpPr/>
          <p:nvPr/>
        </p:nvSpPr>
        <p:spPr>
          <a:xfrm>
            <a:off x="6205325" y="760950"/>
            <a:ext cx="2800200" cy="86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Immediates are integers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immediately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defined in the instruction itself.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I-Type Example</a:t>
            </a:r>
            <a:endParaRPr/>
          </a:p>
        </p:txBody>
      </p:sp>
      <p:graphicFrame>
        <p:nvGraphicFramePr>
          <p:cNvPr id="331" name="Google Shape;331;p32"/>
          <p:cNvGraphicFramePr/>
          <p:nvPr/>
        </p:nvGraphicFramePr>
        <p:xfrm>
          <a:off x="552175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111111001110 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32" name="Google Shape;332;p32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x15 x1 -50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3" name="Google Shape;333;p32"/>
          <p:cNvGrpSpPr/>
          <p:nvPr/>
        </p:nvGrpSpPr>
        <p:grpSpPr>
          <a:xfrm>
            <a:off x="3619590" y="2800350"/>
            <a:ext cx="1146600" cy="442625"/>
            <a:chOff x="3619590" y="2876550"/>
            <a:chExt cx="1146600" cy="442625"/>
          </a:xfrm>
        </p:grpSpPr>
        <p:sp>
          <p:nvSpPr>
            <p:cNvPr id="334" name="Google Shape;334;p32"/>
            <p:cNvSpPr/>
            <p:nvPr/>
          </p:nvSpPr>
          <p:spPr>
            <a:xfrm rot="5400000">
              <a:off x="4122540" y="23736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5" name="Google Shape;335;p32"/>
            <p:cNvSpPr txBox="1"/>
            <p:nvPr/>
          </p:nvSpPr>
          <p:spPr>
            <a:xfrm>
              <a:off x="3800475" y="29591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</a:t>
              </a:r>
              <a:endParaRPr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6" name="Google Shape;336;p32"/>
          <p:cNvGrpSpPr/>
          <p:nvPr/>
        </p:nvGrpSpPr>
        <p:grpSpPr>
          <a:xfrm>
            <a:off x="5649325" y="2800350"/>
            <a:ext cx="1146600" cy="442625"/>
            <a:chOff x="5649325" y="2876550"/>
            <a:chExt cx="1146600" cy="442625"/>
          </a:xfrm>
        </p:grpSpPr>
        <p:sp>
          <p:nvSpPr>
            <p:cNvPr id="337" name="Google Shape;337;p32"/>
            <p:cNvSpPr/>
            <p:nvPr/>
          </p:nvSpPr>
          <p:spPr>
            <a:xfrm rot="5400000">
              <a:off x="6152275" y="2373600"/>
              <a:ext cx="140700" cy="1146600"/>
            </a:xfrm>
            <a:prstGeom prst="rightBrace">
              <a:avLst>
                <a:gd fmla="val 50000" name="adj1"/>
                <a:gd fmla="val 48583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8" name="Google Shape;338;p32"/>
            <p:cNvSpPr txBox="1"/>
            <p:nvPr/>
          </p:nvSpPr>
          <p:spPr>
            <a:xfrm>
              <a:off x="5857875" y="29591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x15</a:t>
              </a:r>
              <a:endParaRPr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9" name="Google Shape;339;p32"/>
          <p:cNvGrpSpPr/>
          <p:nvPr/>
        </p:nvGrpSpPr>
        <p:grpSpPr>
          <a:xfrm>
            <a:off x="6796425" y="2792925"/>
            <a:ext cx="1899900" cy="649725"/>
            <a:chOff x="6796425" y="2792925"/>
            <a:chExt cx="1899900" cy="649725"/>
          </a:xfrm>
        </p:grpSpPr>
        <p:sp>
          <p:nvSpPr>
            <p:cNvPr id="340" name="Google Shape;340;p32"/>
            <p:cNvSpPr/>
            <p:nvPr/>
          </p:nvSpPr>
          <p:spPr>
            <a:xfrm rot="5400000">
              <a:off x="7676025" y="1913325"/>
              <a:ext cx="140700" cy="1899900"/>
            </a:xfrm>
            <a:prstGeom prst="rightBrace">
              <a:avLst>
                <a:gd fmla="val 50000" name="adj1"/>
                <a:gd fmla="val 49413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1" name="Google Shape;341;p32"/>
            <p:cNvSpPr txBox="1"/>
            <p:nvPr/>
          </p:nvSpPr>
          <p:spPr>
            <a:xfrm>
              <a:off x="6991350" y="2838450"/>
              <a:ext cx="15621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-Type opcode, arithmetic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2" name="Google Shape;342;p32"/>
          <p:cNvGrpSpPr/>
          <p:nvPr/>
        </p:nvGrpSpPr>
        <p:grpSpPr>
          <a:xfrm>
            <a:off x="5182975" y="2552700"/>
            <a:ext cx="922500" cy="1486175"/>
            <a:chOff x="5182975" y="2628900"/>
            <a:chExt cx="922500" cy="1486175"/>
          </a:xfrm>
        </p:grpSpPr>
        <p:sp>
          <p:nvSpPr>
            <p:cNvPr id="343" name="Google Shape;343;p32"/>
            <p:cNvSpPr txBox="1"/>
            <p:nvPr/>
          </p:nvSpPr>
          <p:spPr>
            <a:xfrm>
              <a:off x="5182975" y="3600575"/>
              <a:ext cx="9225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“</a:t>
              </a: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”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295900" y="2628900"/>
              <a:ext cx="276225" cy="1019175"/>
            </a:xfrm>
            <a:custGeom>
              <a:rect b="b" l="l" r="r" t="t"/>
              <a:pathLst>
                <a:path extrusionOk="0" h="40767" w="11049">
                  <a:moveTo>
                    <a:pt x="11049" y="40767"/>
                  </a:moveTo>
                  <a:cubicBezTo>
                    <a:pt x="8839" y="34136"/>
                    <a:pt x="4496" y="28348"/>
                    <a:pt x="2286" y="21717"/>
                  </a:cubicBezTo>
                  <a:cubicBezTo>
                    <a:pt x="-16" y="14812"/>
                    <a:pt x="3255" y="651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345" name="Google Shape;345;p32"/>
          <p:cNvSpPr/>
          <p:nvPr/>
        </p:nvSpPr>
        <p:spPr>
          <a:xfrm>
            <a:off x="3431550" y="1381775"/>
            <a:ext cx="2280900" cy="2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6" name="Google Shape;346;p32"/>
          <p:cNvGrpSpPr/>
          <p:nvPr/>
        </p:nvGrpSpPr>
        <p:grpSpPr>
          <a:xfrm>
            <a:off x="495675" y="2800350"/>
            <a:ext cx="3085724" cy="1636900"/>
            <a:chOff x="495675" y="2800350"/>
            <a:chExt cx="3085724" cy="1636900"/>
          </a:xfrm>
        </p:grpSpPr>
        <p:sp>
          <p:nvSpPr>
            <p:cNvPr id="347" name="Google Shape;347;p32"/>
            <p:cNvSpPr/>
            <p:nvPr/>
          </p:nvSpPr>
          <p:spPr>
            <a:xfrm rot="5400000">
              <a:off x="2008499" y="1368150"/>
              <a:ext cx="140700" cy="30051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8" name="Google Shape;348;p32"/>
            <p:cNvSpPr txBox="1"/>
            <p:nvPr/>
          </p:nvSpPr>
          <p:spPr>
            <a:xfrm>
              <a:off x="1705800" y="2882500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-50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49" name="Google Shape;349;p32"/>
            <p:cNvSpPr txBox="1"/>
            <p:nvPr/>
          </p:nvSpPr>
          <p:spPr>
            <a:xfrm>
              <a:off x="495675" y="3315550"/>
              <a:ext cx="23916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Two’s complement:</a:t>
              </a:r>
              <a:endParaRPr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0…0110010   +50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1…1001101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1…1001110   -50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311700" y="3333751"/>
            <a:ext cx="85206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used R-Type for immediates by replacing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rs2</a:t>
            </a:r>
            <a:r>
              <a:rPr lang="en" sz="1800"/>
              <a:t> with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 sz="1800"/>
              <a:t>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We’d only be able to represent 32 immediate values in a 5-bit field.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Immediates are often much bigger!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Regardless, I-Type is mostly consistent with R-Type. Simplify how the CPU processes instructions!</a:t>
            </a:r>
            <a:endParaRPr sz="1800"/>
          </a:p>
        </p:txBody>
      </p:sp>
      <p:sp>
        <p:nvSpPr>
          <p:cNvPr id="355" name="Google Shape;355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 Fields Need to be Wider</a:t>
            </a:r>
            <a:endParaRPr/>
          </a:p>
        </p:txBody>
      </p:sp>
      <p:graphicFrame>
        <p:nvGraphicFramePr>
          <p:cNvPr id="356" name="Google Shape;356;p33"/>
          <p:cNvGraphicFramePr/>
          <p:nvPr/>
        </p:nvGraphicFramePr>
        <p:xfrm>
          <a:off x="552175" y="13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57" name="Google Shape;357;p33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rs2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371475" y="895350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R-Type: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371475" y="2114550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-Type: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60" name="Google Shape;360;p33"/>
          <p:cNvGraphicFramePr/>
          <p:nvPr/>
        </p:nvGraphicFramePr>
        <p:xfrm>
          <a:off x="552175" y="25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61" name="Google Shape;361;p33"/>
          <p:cNvSpPr txBox="1"/>
          <p:nvPr/>
        </p:nvSpPr>
        <p:spPr>
          <a:xfrm>
            <a:off x="1982250" y="1987258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 rd rs1 imm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I*-Type Instructions,</a:t>
            </a:r>
            <a:br>
              <a:rPr lang="en"/>
            </a:br>
            <a:r>
              <a:rPr lang="en"/>
              <a:t>Load Instructions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</a:t>
            </a:r>
            <a:r>
              <a:rPr lang="en"/>
              <a:t>I-Type (</a:t>
            </a:r>
            <a:r>
              <a:rPr lang="en"/>
              <a:t>1/6</a:t>
            </a:r>
            <a:r>
              <a:rPr lang="en"/>
              <a:t>): All 17 Instructions</a:t>
            </a:r>
            <a:endParaRPr/>
          </a:p>
        </p:txBody>
      </p:sp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311700" y="745575"/>
            <a:ext cx="85902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See reference card</a:t>
            </a:r>
            <a:r>
              <a:rPr lang="en" sz="1800"/>
              <a:t>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course website</a:t>
            </a:r>
            <a:r>
              <a:rPr lang="en" sz="1800"/>
              <a:t>. </a:t>
            </a:r>
            <a:r>
              <a:rPr b="1" lang="en" sz="1800">
                <a:solidFill>
                  <a:schemeClr val="dk2"/>
                </a:solidFill>
              </a:rPr>
              <a:t>Consider both I-Type and I*-Type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r>
              <a:rPr lang="en" sz="1800"/>
              <a:t>’s?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: What similarities are there to R-type?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are “I*-Type” instructions?</a:t>
            </a:r>
            <a:br>
              <a:rPr lang="en" sz="1800"/>
            </a:br>
            <a:r>
              <a:rPr lang="en" sz="1800"/>
              <a:t>(What kind of arithmetic operation?)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→ Why do we only need 5 bits for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/>
              <a:t>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are the upper 7 bits used for?</a:t>
            </a:r>
            <a:br>
              <a:rPr lang="en"/>
            </a:br>
            <a:r>
              <a:rPr lang="en"/>
              <a:t>What similarities are there to R-type?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 does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load</a:t>
            </a:r>
            <a:r>
              <a:rPr lang="en" sz="1800"/>
              <a:t> also use I-Type instruction format?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about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jalr</a:t>
            </a:r>
            <a:r>
              <a:rPr lang="en"/>
              <a:t>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(challenge) Why does store </a:t>
            </a:r>
            <a:r>
              <a:rPr i="1" lang="en"/>
              <a:t>not</a:t>
            </a:r>
            <a:r>
              <a:rPr lang="en"/>
              <a:t> use I-Type?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I-Type (2/6)</a:t>
            </a:r>
            <a:endParaRPr/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311700" y="745575"/>
            <a:ext cx="85902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See reference card</a:t>
            </a:r>
            <a:r>
              <a:rPr lang="en" sz="1800"/>
              <a:t>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course website</a:t>
            </a:r>
            <a:r>
              <a:rPr lang="en" sz="1800"/>
              <a:t>. </a:t>
            </a:r>
            <a:r>
              <a:rPr b="1" lang="en" sz="1800"/>
              <a:t>Consider both I-Type and I*-Type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I-Type: How many unique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opcode</a:t>
            </a:r>
            <a:r>
              <a:rPr lang="en" sz="1800"/>
              <a:t>’s?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 sz="1800"/>
              <a:t>: What similarities</a:t>
            </a:r>
            <a:br>
              <a:rPr lang="en" sz="1800"/>
            </a:br>
            <a:r>
              <a:rPr lang="en" sz="1800"/>
              <a:t>are there to R-type?</a:t>
            </a:r>
            <a:endParaRPr sz="1800"/>
          </a:p>
        </p:txBody>
      </p:sp>
      <p:sp>
        <p:nvSpPr>
          <p:cNvPr id="379" name="Google Shape;379;p36"/>
          <p:cNvSpPr txBox="1"/>
          <p:nvPr/>
        </p:nvSpPr>
        <p:spPr>
          <a:xfrm>
            <a:off x="6247400" y="1162050"/>
            <a:ext cx="2585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Arithmetic</a:t>
            </a: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0010011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Load</a:t>
            </a: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0000011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jalr</a:t>
            </a: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1100111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Other: </a:t>
            </a: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1110011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80" name="Google Shape;380;p36"/>
          <p:cNvGraphicFramePr/>
          <p:nvPr/>
        </p:nvGraphicFramePr>
        <p:xfrm>
          <a:off x="3864013" y="21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04875"/>
                <a:gridCol w="904875"/>
              </a:tblGrid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sltu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6"/>
          <p:cNvSpPr txBox="1"/>
          <p:nvPr/>
        </p:nvSpPr>
        <p:spPr>
          <a:xfrm>
            <a:off x="395175" y="2676100"/>
            <a:ext cx="339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Same funct3 fields as corresponding R-format operation (remember, no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subi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82" name="Google Shape;382;p36"/>
          <p:cNvGraphicFramePr/>
          <p:nvPr/>
        </p:nvGraphicFramePr>
        <p:xfrm>
          <a:off x="5821988" y="21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04875"/>
                <a:gridCol w="904875"/>
              </a:tblGrid>
              <a:tr h="24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slti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sltiu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I-Type (3/6):“I*-Type”</a:t>
            </a:r>
            <a:endParaRPr/>
          </a:p>
        </p:txBody>
      </p: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311700" y="745575"/>
            <a:ext cx="54327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	</a:t>
            </a:r>
            <a:r>
              <a:rPr lang="en" sz="1800"/>
              <a:t>What are “I*-Type” instructions?</a:t>
            </a:r>
            <a:br>
              <a:rPr lang="en" sz="1800"/>
            </a:br>
            <a:r>
              <a:rPr lang="en" sz="1800"/>
              <a:t>	(What kind of arithmetic operation?)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→ Why do we only need 5 bits for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are the upper 7 bits used for? What similarities are there to R-type?</a:t>
            </a:r>
            <a:endParaRPr sz="1800"/>
          </a:p>
        </p:txBody>
      </p:sp>
      <p:graphicFrame>
        <p:nvGraphicFramePr>
          <p:cNvPr id="389" name="Google Shape;389;p37"/>
          <p:cNvGraphicFramePr/>
          <p:nvPr/>
        </p:nvGraphicFramePr>
        <p:xfrm>
          <a:off x="311688" y="31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393500"/>
                <a:gridCol w="937800"/>
                <a:gridCol w="980800"/>
                <a:gridCol w="842075"/>
                <a:gridCol w="986725"/>
                <a:gridCol w="1335150"/>
                <a:gridCol w="875450"/>
              </a:tblGrid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addi</a:t>
                      </a:r>
                      <a:endParaRPr b="1"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slli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srli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srai</a:t>
                      </a:r>
                      <a:endParaRPr b="1"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37"/>
          <p:cNvSpPr txBox="1"/>
          <p:nvPr/>
        </p:nvSpPr>
        <p:spPr>
          <a:xfrm>
            <a:off x="7895759" y="3979100"/>
            <a:ext cx="1229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“I*-Type”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(see 12-bit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field)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7745225" y="3902000"/>
            <a:ext cx="159900" cy="93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7895759" y="3486150"/>
            <a:ext cx="1155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I-Type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5768500" y="745575"/>
            <a:ext cx="3179700" cy="63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“I*-Type”: “shift by immediate” instructions!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5641300" y="1434025"/>
            <a:ext cx="330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imm[4:0]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max shift of 32 bits (anything larger will shift all data off register)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5352300" y="2502575"/>
            <a:ext cx="359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imm[11:5]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sign extend, similar to R-Type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funct7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field.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idx="1" type="body"/>
          </p:nvPr>
        </p:nvSpPr>
        <p:spPr>
          <a:xfrm>
            <a:off x="311700" y="745575"/>
            <a:ext cx="44883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r>
              <a:rPr lang="en" sz="1800"/>
              <a:t>. 	</a:t>
            </a:r>
            <a:r>
              <a:rPr lang="en" sz="1800"/>
              <a:t>Why does load also use I-Type instruction format?</a:t>
            </a:r>
            <a:endParaRPr sz="1800"/>
          </a:p>
        </p:txBody>
      </p:sp>
      <p:sp>
        <p:nvSpPr>
          <p:cNvPr id="401" name="Google Shape;401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I-Type (4/6): Load Instructions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5229375" y="745575"/>
            <a:ext cx="37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Need arithmetic immediate op:</a:t>
            </a:r>
            <a:b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compute memory address!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1982250" y="1539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loadop</a:t>
            </a: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rd imm(rs1)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04" name="Google Shape;404;p38"/>
          <p:cNvGraphicFramePr/>
          <p:nvPr/>
        </p:nvGraphicFramePr>
        <p:xfrm>
          <a:off x="552175" y="21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405" name="Google Shape;405;p38"/>
          <p:cNvGrpSpPr/>
          <p:nvPr/>
        </p:nvGrpSpPr>
        <p:grpSpPr>
          <a:xfrm>
            <a:off x="5649325" y="2876550"/>
            <a:ext cx="2912300" cy="977525"/>
            <a:chOff x="5649325" y="2571750"/>
            <a:chExt cx="2912300" cy="977525"/>
          </a:xfrm>
        </p:grpSpPr>
        <p:sp>
          <p:nvSpPr>
            <p:cNvPr id="406" name="Google Shape;406;p38"/>
            <p:cNvSpPr/>
            <p:nvPr/>
          </p:nvSpPr>
          <p:spPr>
            <a:xfrm rot="5400000">
              <a:off x="6152275" y="2068800"/>
              <a:ext cx="140700" cy="1146600"/>
            </a:xfrm>
            <a:prstGeom prst="rightBrace">
              <a:avLst>
                <a:gd fmla="val 50000" name="adj1"/>
                <a:gd fmla="val 22100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38"/>
            <p:cNvSpPr txBox="1"/>
            <p:nvPr/>
          </p:nvSpPr>
          <p:spPr>
            <a:xfrm>
              <a:off x="6220725" y="2730575"/>
              <a:ext cx="23409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“Destination” Register</a:t>
              </a:r>
              <a:endPara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receives value loaded from memory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38"/>
          <p:cNvGrpSpPr/>
          <p:nvPr/>
        </p:nvGrpSpPr>
        <p:grpSpPr>
          <a:xfrm>
            <a:off x="3619590" y="2876550"/>
            <a:ext cx="2374635" cy="731525"/>
            <a:chOff x="3619590" y="2571750"/>
            <a:chExt cx="2374635" cy="731525"/>
          </a:xfrm>
        </p:grpSpPr>
        <p:sp>
          <p:nvSpPr>
            <p:cNvPr id="409" name="Google Shape;409;p38"/>
            <p:cNvSpPr/>
            <p:nvPr/>
          </p:nvSpPr>
          <p:spPr>
            <a:xfrm rot="5400000">
              <a:off x="4122540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38"/>
            <p:cNvSpPr txBox="1"/>
            <p:nvPr/>
          </p:nvSpPr>
          <p:spPr>
            <a:xfrm>
              <a:off x="38585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“Base” Register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Base address of load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38"/>
          <p:cNvGrpSpPr/>
          <p:nvPr/>
        </p:nvGrpSpPr>
        <p:grpSpPr>
          <a:xfrm>
            <a:off x="505649" y="2876446"/>
            <a:ext cx="3075750" cy="1133428"/>
            <a:chOff x="3553725" y="2571750"/>
            <a:chExt cx="2865694" cy="1796525"/>
          </a:xfrm>
        </p:grpSpPr>
        <p:sp>
          <p:nvSpPr>
            <p:cNvPr id="412" name="Google Shape;412;p38"/>
            <p:cNvSpPr/>
            <p:nvPr/>
          </p:nvSpPr>
          <p:spPr>
            <a:xfrm rot="5400000">
              <a:off x="4949119" y="1242150"/>
              <a:ext cx="140700" cy="2799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3" name="Google Shape;413;p38"/>
            <p:cNvSpPr txBox="1"/>
            <p:nvPr/>
          </p:nvSpPr>
          <p:spPr>
            <a:xfrm>
              <a:off x="3553725" y="2730575"/>
              <a:ext cx="25689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Imm[11:0]</a:t>
              </a: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“offset”</a:t>
              </a:r>
              <a:endParaRPr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Add to base register to form memory address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4" name="Google Shape;414;p38"/>
          <p:cNvSpPr txBox="1"/>
          <p:nvPr/>
        </p:nvSpPr>
        <p:spPr>
          <a:xfrm>
            <a:off x="552175" y="4175825"/>
            <a:ext cx="704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Load address = (Base Register) + (Immediate Offset)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Example</a:t>
            </a:r>
            <a:endParaRPr/>
          </a:p>
        </p:txBody>
      </p:sp>
      <p:graphicFrame>
        <p:nvGraphicFramePr>
          <p:cNvPr id="420" name="Google Shape;420;p39"/>
          <p:cNvGraphicFramePr/>
          <p:nvPr/>
        </p:nvGraphicFramePr>
        <p:xfrm>
          <a:off x="552175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000000001000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21" name="Google Shape;421;p39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x14 8(x2)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3619590" y="2800350"/>
            <a:ext cx="1146600" cy="442625"/>
            <a:chOff x="3619590" y="2876550"/>
            <a:chExt cx="1146600" cy="442625"/>
          </a:xfrm>
        </p:grpSpPr>
        <p:sp>
          <p:nvSpPr>
            <p:cNvPr id="423" name="Google Shape;423;p39"/>
            <p:cNvSpPr/>
            <p:nvPr/>
          </p:nvSpPr>
          <p:spPr>
            <a:xfrm rot="5400000">
              <a:off x="4122540" y="23736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24" name="Google Shape;424;p39"/>
            <p:cNvSpPr txBox="1"/>
            <p:nvPr/>
          </p:nvSpPr>
          <p:spPr>
            <a:xfrm>
              <a:off x="3619600" y="2959175"/>
              <a:ext cx="11034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"b</a:t>
              </a: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ase</a:t>
              </a: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"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x2</a:t>
              </a:r>
              <a:endParaRPr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5649325" y="2800350"/>
            <a:ext cx="1146600" cy="442625"/>
            <a:chOff x="5649325" y="2876550"/>
            <a:chExt cx="1146600" cy="442625"/>
          </a:xfrm>
        </p:grpSpPr>
        <p:sp>
          <p:nvSpPr>
            <p:cNvPr id="426" name="Google Shape;426;p39"/>
            <p:cNvSpPr/>
            <p:nvPr/>
          </p:nvSpPr>
          <p:spPr>
            <a:xfrm rot="5400000">
              <a:off x="6152275" y="2373600"/>
              <a:ext cx="140700" cy="1146600"/>
            </a:xfrm>
            <a:prstGeom prst="rightBrace">
              <a:avLst>
                <a:gd fmla="val 50000" name="adj1"/>
                <a:gd fmla="val 48583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27" name="Google Shape;427;p39"/>
            <p:cNvSpPr txBox="1"/>
            <p:nvPr/>
          </p:nvSpPr>
          <p:spPr>
            <a:xfrm>
              <a:off x="5857875" y="2959175"/>
              <a:ext cx="746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x14</a:t>
              </a:r>
              <a:endParaRPr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6796425" y="2792925"/>
            <a:ext cx="1899900" cy="649725"/>
            <a:chOff x="6796425" y="2792925"/>
            <a:chExt cx="1899900" cy="649725"/>
          </a:xfrm>
        </p:grpSpPr>
        <p:sp>
          <p:nvSpPr>
            <p:cNvPr id="429" name="Google Shape;429;p39"/>
            <p:cNvSpPr/>
            <p:nvPr/>
          </p:nvSpPr>
          <p:spPr>
            <a:xfrm rot="5400000">
              <a:off x="7676025" y="1913325"/>
              <a:ext cx="140700" cy="1899900"/>
            </a:xfrm>
            <a:prstGeom prst="rightBrace">
              <a:avLst>
                <a:gd fmla="val 50000" name="adj1"/>
                <a:gd fmla="val 49413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0" name="Google Shape;430;p39"/>
            <p:cNvSpPr txBox="1"/>
            <p:nvPr/>
          </p:nvSpPr>
          <p:spPr>
            <a:xfrm>
              <a:off x="6991350" y="2838450"/>
              <a:ext cx="15621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I-Type opcode, 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load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5182975" y="2552700"/>
            <a:ext cx="922500" cy="1486175"/>
            <a:chOff x="5182975" y="2628900"/>
            <a:chExt cx="922500" cy="1486175"/>
          </a:xfrm>
        </p:grpSpPr>
        <p:sp>
          <p:nvSpPr>
            <p:cNvPr id="432" name="Google Shape;432;p39"/>
            <p:cNvSpPr txBox="1"/>
            <p:nvPr/>
          </p:nvSpPr>
          <p:spPr>
            <a:xfrm>
              <a:off x="5182975" y="3600575"/>
              <a:ext cx="9225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“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Load word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”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95900" y="2628900"/>
              <a:ext cx="276225" cy="1019175"/>
            </a:xfrm>
            <a:custGeom>
              <a:rect b="b" l="l" r="r" t="t"/>
              <a:pathLst>
                <a:path extrusionOk="0" h="40767" w="11049">
                  <a:moveTo>
                    <a:pt x="11049" y="40767"/>
                  </a:moveTo>
                  <a:cubicBezTo>
                    <a:pt x="8839" y="34136"/>
                    <a:pt x="4496" y="28348"/>
                    <a:pt x="2286" y="21717"/>
                  </a:cubicBezTo>
                  <a:cubicBezTo>
                    <a:pt x="-16" y="14812"/>
                    <a:pt x="3255" y="651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434" name="Google Shape;434;p39"/>
          <p:cNvSpPr/>
          <p:nvPr/>
        </p:nvSpPr>
        <p:spPr>
          <a:xfrm>
            <a:off x="3431550" y="1381775"/>
            <a:ext cx="2280900" cy="2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5" name="Google Shape;435;p39"/>
          <p:cNvGrpSpPr/>
          <p:nvPr/>
        </p:nvGrpSpPr>
        <p:grpSpPr>
          <a:xfrm>
            <a:off x="576299" y="2800350"/>
            <a:ext cx="3005100" cy="442150"/>
            <a:chOff x="576299" y="2800350"/>
            <a:chExt cx="3005100" cy="442150"/>
          </a:xfrm>
        </p:grpSpPr>
        <p:sp>
          <p:nvSpPr>
            <p:cNvPr id="436" name="Google Shape;436;p39"/>
            <p:cNvSpPr/>
            <p:nvPr/>
          </p:nvSpPr>
          <p:spPr>
            <a:xfrm rot="5400000">
              <a:off x="2008499" y="1368150"/>
              <a:ext cx="140700" cy="30051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7" name="Google Shape;437;p39"/>
            <p:cNvSpPr txBox="1"/>
            <p:nvPr/>
          </p:nvSpPr>
          <p:spPr>
            <a:xfrm>
              <a:off x="1394174" y="2882500"/>
              <a:ext cx="1357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"offset"</a:t>
              </a:r>
              <a:endParaRPr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+8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552175" y="4175825"/>
            <a:ext cx="704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Load address = (Base Register) + (Immediate Offset)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Instructions</a:t>
            </a:r>
            <a:endParaRPr/>
          </a:p>
        </p:txBody>
      </p:sp>
      <p:graphicFrame>
        <p:nvGraphicFramePr>
          <p:cNvPr id="444" name="Google Shape;444;p40"/>
          <p:cNvGraphicFramePr/>
          <p:nvPr/>
        </p:nvGraphicFramePr>
        <p:xfrm>
          <a:off x="653763" y="3026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472375"/>
                <a:gridCol w="990875"/>
                <a:gridCol w="1036325"/>
                <a:gridCol w="889750"/>
                <a:gridCol w="1042575"/>
                <a:gridCol w="1410725"/>
                <a:gridCol w="925000"/>
              </a:tblGrid>
              <a:tr h="30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lb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lbu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lh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lhu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lw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40"/>
          <p:cNvSpPr txBox="1"/>
          <p:nvPr>
            <p:ph idx="1" type="body"/>
          </p:nvPr>
        </p:nvSpPr>
        <p:spPr>
          <a:xfrm>
            <a:off x="311700" y="745574"/>
            <a:ext cx="8520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/>
              <a:t>: “load byte,”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/>
              <a:t>: “load halfword” (16 bits)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Sign extend</a:t>
            </a:r>
            <a:r>
              <a:rPr lang="en"/>
              <a:t> to fill upper bits of destination 32-bit register.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lbu</a:t>
            </a:r>
            <a:r>
              <a:rPr lang="en"/>
              <a:t>: “load unsigned byte,”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lhu</a:t>
            </a:r>
            <a:r>
              <a:rPr lang="en"/>
              <a:t>: “load unsigned halfword”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Zero extend</a:t>
            </a:r>
            <a:r>
              <a:rPr lang="en"/>
              <a:t> to fill upper bits of destination 32-bit register.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 no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lwu</a:t>
            </a:r>
            <a:r>
              <a:rPr lang="en"/>
              <a:t> instruction in RISC-V.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Simplicity: Nothing to extend when loading 32 bits to 32-bit register.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(new) How is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/>
              <a:t> designed? (Hint: data size, signedness)</a:t>
            </a:r>
            <a:endParaRPr/>
          </a:p>
        </p:txBody>
      </p:sp>
      <p:sp>
        <p:nvSpPr>
          <p:cNvPr id="446" name="Google Shape;446;p40"/>
          <p:cNvSpPr txBox="1"/>
          <p:nvPr/>
        </p:nvSpPr>
        <p:spPr>
          <a:xfrm>
            <a:off x="7278125" y="123575"/>
            <a:ext cx="1554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[review]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I-Type (5/6): Reference (Arithmetic)</a:t>
            </a:r>
            <a:endParaRPr/>
          </a:p>
        </p:txBody>
      </p:sp>
      <p:graphicFrame>
        <p:nvGraphicFramePr>
          <p:cNvPr id="452" name="Google Shape;452;p41"/>
          <p:cNvGraphicFramePr/>
          <p:nvPr/>
        </p:nvGraphicFramePr>
        <p:xfrm>
          <a:off x="653763" y="9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472375"/>
                <a:gridCol w="990875"/>
                <a:gridCol w="1036325"/>
                <a:gridCol w="889750"/>
                <a:gridCol w="1042575"/>
                <a:gridCol w="1410725"/>
                <a:gridCol w="925000"/>
              </a:tblGrid>
              <a:tr h="30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slli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srli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srai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slti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0010011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sltiu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I-Type (5/6): Reference (Load, Jump)</a:t>
            </a: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4779975" y="4183100"/>
            <a:ext cx="3179700" cy="63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ecall</a:t>
            </a: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ebreak</a:t>
            </a: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out of scope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459" name="Google Shape;459;p42"/>
          <p:cNvGraphicFramePr/>
          <p:nvPr/>
        </p:nvGraphicFramePr>
        <p:xfrm>
          <a:off x="653763" y="968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472375"/>
                <a:gridCol w="990875"/>
                <a:gridCol w="1036325"/>
                <a:gridCol w="889750"/>
                <a:gridCol w="1042575"/>
                <a:gridCol w="1410725"/>
                <a:gridCol w="925000"/>
              </a:tblGrid>
              <a:tr h="30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lb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lbu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lh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lhu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lw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1100111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jalr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S-Format Layout (Store)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S-Type Instruction Format</a:t>
            </a:r>
            <a:endParaRPr/>
          </a:p>
        </p:txBody>
      </p:sp>
      <p:sp>
        <p:nvSpPr>
          <p:cNvPr id="470" name="Google Shape;470;p44"/>
          <p:cNvSpPr txBox="1"/>
          <p:nvPr/>
        </p:nvSpPr>
        <p:spPr>
          <a:xfrm>
            <a:off x="1982250" y="1539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storeop</a:t>
            </a: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rs2 imm(rs1)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1" name="Google Shape;471;p44"/>
          <p:cNvSpPr txBox="1"/>
          <p:nvPr>
            <p:ph idx="1" type="body"/>
          </p:nvPr>
        </p:nvSpPr>
        <p:spPr>
          <a:xfrm>
            <a:off x="311700" y="687150"/>
            <a:ext cx="85206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Store Instructions have their own format.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sw, sh, sw</a:t>
            </a:r>
            <a:endParaRPr i="1" sz="1400">
              <a:solidFill>
                <a:schemeClr val="accent1"/>
              </a:solidFill>
            </a:endParaRPr>
          </a:p>
        </p:txBody>
      </p:sp>
      <p:graphicFrame>
        <p:nvGraphicFramePr>
          <p:cNvPr id="472" name="Google Shape;472;p44"/>
          <p:cNvGraphicFramePr/>
          <p:nvPr/>
        </p:nvGraphicFramePr>
        <p:xfrm>
          <a:off x="552175" y="23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6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473" name="Google Shape;473;p44"/>
          <p:cNvGrpSpPr/>
          <p:nvPr/>
        </p:nvGrpSpPr>
        <p:grpSpPr>
          <a:xfrm>
            <a:off x="1496325" y="3105150"/>
            <a:ext cx="2135700" cy="731525"/>
            <a:chOff x="1496325" y="2571750"/>
            <a:chExt cx="2135700" cy="731525"/>
          </a:xfrm>
        </p:grpSpPr>
        <p:sp>
          <p:nvSpPr>
            <p:cNvPr id="474" name="Google Shape;474;p44"/>
            <p:cNvSpPr/>
            <p:nvPr/>
          </p:nvSpPr>
          <p:spPr>
            <a:xfrm rot="5400000">
              <a:off x="2961582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5" name="Google Shape;475;p44"/>
            <p:cNvSpPr txBox="1"/>
            <p:nvPr/>
          </p:nvSpPr>
          <p:spPr>
            <a:xfrm>
              <a:off x="14963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“Source” Register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 to be 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stored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in memory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76" name="Google Shape;476;p44"/>
          <p:cNvGrpSpPr/>
          <p:nvPr/>
        </p:nvGrpSpPr>
        <p:grpSpPr>
          <a:xfrm>
            <a:off x="3619590" y="3105150"/>
            <a:ext cx="2298435" cy="731525"/>
            <a:chOff x="3619590" y="2571750"/>
            <a:chExt cx="2298435" cy="731525"/>
          </a:xfrm>
        </p:grpSpPr>
        <p:sp>
          <p:nvSpPr>
            <p:cNvPr id="477" name="Google Shape;477;p44"/>
            <p:cNvSpPr/>
            <p:nvPr/>
          </p:nvSpPr>
          <p:spPr>
            <a:xfrm rot="5400000">
              <a:off x="4122540" y="20688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8" name="Google Shape;478;p44"/>
            <p:cNvSpPr txBox="1"/>
            <p:nvPr/>
          </p:nvSpPr>
          <p:spPr>
            <a:xfrm>
              <a:off x="3782325" y="2730575"/>
              <a:ext cx="213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“Base” Register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Base address of store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79" name="Google Shape;479;p44"/>
          <p:cNvSpPr txBox="1"/>
          <p:nvPr/>
        </p:nvSpPr>
        <p:spPr>
          <a:xfrm>
            <a:off x="5918024" y="3491399"/>
            <a:ext cx="27573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Imm[11:0] “offset”</a:t>
            </a:r>
            <a:endParaRPr sz="16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 to base register to form memory address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311700" y="4404425"/>
            <a:ext cx="7041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address = (Base Register) + (Immediate Offset)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81" name="Google Shape;481;p44"/>
          <p:cNvGrpSpPr/>
          <p:nvPr/>
        </p:nvGrpSpPr>
        <p:grpSpPr>
          <a:xfrm>
            <a:off x="552050" y="3059425"/>
            <a:ext cx="5297500" cy="1208437"/>
            <a:chOff x="552050" y="3059425"/>
            <a:chExt cx="5297500" cy="1208437"/>
          </a:xfrm>
        </p:grpSpPr>
        <p:sp>
          <p:nvSpPr>
            <p:cNvPr id="482" name="Google Shape;482;p44"/>
            <p:cNvSpPr/>
            <p:nvPr/>
          </p:nvSpPr>
          <p:spPr>
            <a:xfrm rot="5400000">
              <a:off x="1417700" y="2193775"/>
              <a:ext cx="140700" cy="1872000"/>
            </a:xfrm>
            <a:prstGeom prst="rightBrace">
              <a:avLst>
                <a:gd fmla="val 50000" name="adj1"/>
                <a:gd fmla="val 61496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1263500" y="3163425"/>
              <a:ext cx="4586050" cy="1104437"/>
            </a:xfrm>
            <a:custGeom>
              <a:rect b="b" l="l" r="r" t="t"/>
              <a:pathLst>
                <a:path extrusionOk="0" h="48019" w="183442">
                  <a:moveTo>
                    <a:pt x="0" y="0"/>
                  </a:moveTo>
                  <a:cubicBezTo>
                    <a:pt x="2623" y="10490"/>
                    <a:pt x="1832" y="24210"/>
                    <a:pt x="10482" y="30699"/>
                  </a:cubicBezTo>
                  <a:cubicBezTo>
                    <a:pt x="18248" y="36525"/>
                    <a:pt x="28768" y="37329"/>
                    <a:pt x="38186" y="39684"/>
                  </a:cubicBezTo>
                  <a:cubicBezTo>
                    <a:pt x="56402" y="44240"/>
                    <a:pt x="75267" y="45842"/>
                    <a:pt x="93967" y="47545"/>
                  </a:cubicBezTo>
                  <a:cubicBezTo>
                    <a:pt x="111153" y="49110"/>
                    <a:pt x="128443" y="45739"/>
                    <a:pt x="145630" y="44176"/>
                  </a:cubicBezTo>
                  <a:cubicBezTo>
                    <a:pt x="158380" y="43016"/>
                    <a:pt x="171994" y="43169"/>
                    <a:pt x="183442" y="37437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84" name="Google Shape;484;p44"/>
          <p:cNvGrpSpPr/>
          <p:nvPr/>
        </p:nvGrpSpPr>
        <p:grpSpPr>
          <a:xfrm>
            <a:off x="5649325" y="3105150"/>
            <a:ext cx="1146600" cy="442000"/>
            <a:chOff x="5649325" y="3105150"/>
            <a:chExt cx="1146600" cy="442000"/>
          </a:xfrm>
        </p:grpSpPr>
        <p:sp>
          <p:nvSpPr>
            <p:cNvPr id="485" name="Google Shape;485;p44"/>
            <p:cNvSpPr/>
            <p:nvPr/>
          </p:nvSpPr>
          <p:spPr>
            <a:xfrm rot="5400000">
              <a:off x="6152275" y="2602200"/>
              <a:ext cx="140700" cy="1146600"/>
            </a:xfrm>
            <a:prstGeom prst="rightBrace">
              <a:avLst>
                <a:gd fmla="val 50000" name="adj1"/>
                <a:gd fmla="val 221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6542125" y="3219575"/>
              <a:ext cx="140398" cy="327575"/>
            </a:xfrm>
            <a:custGeom>
              <a:rect b="b" l="l" r="r" t="t"/>
              <a:pathLst>
                <a:path extrusionOk="0" h="10108" w="2995">
                  <a:moveTo>
                    <a:pt x="0" y="0"/>
                  </a:moveTo>
                  <a:cubicBezTo>
                    <a:pt x="1111" y="3334"/>
                    <a:pt x="2995" y="6594"/>
                    <a:pt x="2995" y="1010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87" name="Google Shape;487;p44"/>
          <p:cNvSpPr/>
          <p:nvPr/>
        </p:nvSpPr>
        <p:spPr>
          <a:xfrm>
            <a:off x="6542125" y="777000"/>
            <a:ext cx="2487000" cy="82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Immediate’s higher 7 bits and lower 5 bits are in separate fields!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Example</a:t>
            </a:r>
            <a:endParaRPr/>
          </a:p>
        </p:txBody>
      </p:sp>
      <p:graphicFrame>
        <p:nvGraphicFramePr>
          <p:cNvPr id="493" name="Google Shape;493;p45"/>
          <p:cNvGraphicFramePr/>
          <p:nvPr/>
        </p:nvGraphicFramePr>
        <p:xfrm>
          <a:off x="552175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0000001 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0100011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94" name="Google Shape;494;p45"/>
          <p:cNvSpPr txBox="1"/>
          <p:nvPr/>
        </p:nvSpPr>
        <p:spPr>
          <a:xfrm>
            <a:off x="1982250" y="777583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x14 36(x2)</a:t>
            </a:r>
            <a:endParaRPr sz="2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95" name="Google Shape;495;p45"/>
          <p:cNvGrpSpPr/>
          <p:nvPr/>
        </p:nvGrpSpPr>
        <p:grpSpPr>
          <a:xfrm>
            <a:off x="3619590" y="2800350"/>
            <a:ext cx="1146600" cy="442625"/>
            <a:chOff x="3619590" y="2876550"/>
            <a:chExt cx="1146600" cy="442625"/>
          </a:xfrm>
        </p:grpSpPr>
        <p:sp>
          <p:nvSpPr>
            <p:cNvPr id="496" name="Google Shape;496;p45"/>
            <p:cNvSpPr/>
            <p:nvPr/>
          </p:nvSpPr>
          <p:spPr>
            <a:xfrm rot="5400000">
              <a:off x="4122540" y="23736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7" name="Google Shape;497;p45"/>
            <p:cNvSpPr txBox="1"/>
            <p:nvPr/>
          </p:nvSpPr>
          <p:spPr>
            <a:xfrm>
              <a:off x="3619600" y="2959175"/>
              <a:ext cx="11034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rPr>
                <a:t>"base"</a:t>
              </a:r>
              <a:endParaRPr sz="1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x2</a:t>
              </a:r>
              <a:endParaRPr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98" name="Google Shape;498;p45"/>
          <p:cNvGrpSpPr/>
          <p:nvPr/>
        </p:nvGrpSpPr>
        <p:grpSpPr>
          <a:xfrm>
            <a:off x="6796425" y="2792925"/>
            <a:ext cx="1899900" cy="649725"/>
            <a:chOff x="6796425" y="2792925"/>
            <a:chExt cx="1899900" cy="649725"/>
          </a:xfrm>
        </p:grpSpPr>
        <p:sp>
          <p:nvSpPr>
            <p:cNvPr id="499" name="Google Shape;499;p45"/>
            <p:cNvSpPr/>
            <p:nvPr/>
          </p:nvSpPr>
          <p:spPr>
            <a:xfrm rot="5400000">
              <a:off x="7676025" y="1913325"/>
              <a:ext cx="140700" cy="1899900"/>
            </a:xfrm>
            <a:prstGeom prst="rightBrace">
              <a:avLst>
                <a:gd fmla="val 50000" name="adj1"/>
                <a:gd fmla="val 49413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0" name="Google Shape;500;p45"/>
            <p:cNvSpPr txBox="1"/>
            <p:nvPr/>
          </p:nvSpPr>
          <p:spPr>
            <a:xfrm>
              <a:off x="6991350" y="2838450"/>
              <a:ext cx="15621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</a:t>
              </a: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-Type opcode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5106775" y="2552700"/>
            <a:ext cx="922500" cy="1105175"/>
            <a:chOff x="5106775" y="2628900"/>
            <a:chExt cx="922500" cy="1105175"/>
          </a:xfrm>
        </p:grpSpPr>
        <p:sp>
          <p:nvSpPr>
            <p:cNvPr id="502" name="Google Shape;502;p45"/>
            <p:cNvSpPr txBox="1"/>
            <p:nvPr/>
          </p:nvSpPr>
          <p:spPr>
            <a:xfrm>
              <a:off x="5106775" y="3219575"/>
              <a:ext cx="9225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“Store word”</a:t>
              </a:r>
              <a:endPara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5295900" y="2628900"/>
              <a:ext cx="276225" cy="604167"/>
            </a:xfrm>
            <a:custGeom>
              <a:rect b="b" l="l" r="r" t="t"/>
              <a:pathLst>
                <a:path extrusionOk="0" h="40767" w="11049">
                  <a:moveTo>
                    <a:pt x="11049" y="40767"/>
                  </a:moveTo>
                  <a:cubicBezTo>
                    <a:pt x="8839" y="34136"/>
                    <a:pt x="4496" y="28348"/>
                    <a:pt x="2286" y="21717"/>
                  </a:cubicBezTo>
                  <a:cubicBezTo>
                    <a:pt x="-16" y="14812"/>
                    <a:pt x="3255" y="651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504" name="Google Shape;504;p45"/>
          <p:cNvSpPr/>
          <p:nvPr/>
        </p:nvSpPr>
        <p:spPr>
          <a:xfrm>
            <a:off x="3431550" y="1381775"/>
            <a:ext cx="2280900" cy="2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05" name="Google Shape;505;p45"/>
          <p:cNvGrpSpPr/>
          <p:nvPr/>
        </p:nvGrpSpPr>
        <p:grpSpPr>
          <a:xfrm>
            <a:off x="2476590" y="2800350"/>
            <a:ext cx="1146600" cy="442625"/>
            <a:chOff x="3619590" y="2876550"/>
            <a:chExt cx="1146600" cy="442625"/>
          </a:xfrm>
        </p:grpSpPr>
        <p:sp>
          <p:nvSpPr>
            <p:cNvPr id="506" name="Google Shape;506;p45"/>
            <p:cNvSpPr/>
            <p:nvPr/>
          </p:nvSpPr>
          <p:spPr>
            <a:xfrm rot="5400000">
              <a:off x="4122540" y="2373600"/>
              <a:ext cx="140700" cy="114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7" name="Google Shape;507;p45"/>
            <p:cNvSpPr txBox="1"/>
            <p:nvPr/>
          </p:nvSpPr>
          <p:spPr>
            <a:xfrm>
              <a:off x="3619600" y="2959175"/>
              <a:ext cx="11034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"source"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x14</a:t>
              </a:r>
              <a:endPara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08" name="Google Shape;508;p45"/>
          <p:cNvGrpSpPr/>
          <p:nvPr/>
        </p:nvGrpSpPr>
        <p:grpSpPr>
          <a:xfrm>
            <a:off x="576275" y="2794375"/>
            <a:ext cx="6219650" cy="2162225"/>
            <a:chOff x="576275" y="2794375"/>
            <a:chExt cx="6219650" cy="2162225"/>
          </a:xfrm>
        </p:grpSpPr>
        <p:grpSp>
          <p:nvGrpSpPr>
            <p:cNvPr id="509" name="Google Shape;509;p45"/>
            <p:cNvGrpSpPr/>
            <p:nvPr/>
          </p:nvGrpSpPr>
          <p:grpSpPr>
            <a:xfrm>
              <a:off x="576275" y="2794375"/>
              <a:ext cx="4306975" cy="1231200"/>
              <a:chOff x="576275" y="2794375"/>
              <a:chExt cx="4306975" cy="1231200"/>
            </a:xfrm>
          </p:grpSpPr>
          <p:sp>
            <p:nvSpPr>
              <p:cNvPr id="510" name="Google Shape;510;p45"/>
              <p:cNvSpPr/>
              <p:nvPr/>
            </p:nvSpPr>
            <p:spPr>
              <a:xfrm rot="5400000">
                <a:off x="1445975" y="1924675"/>
                <a:ext cx="146700" cy="18861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1" name="Google Shape;511;p45"/>
              <p:cNvSpPr/>
              <p:nvPr/>
            </p:nvSpPr>
            <p:spPr>
              <a:xfrm>
                <a:off x="1507850" y="2891225"/>
                <a:ext cx="3375400" cy="1134350"/>
              </a:xfrm>
              <a:custGeom>
                <a:rect b="b" l="l" r="r" t="t"/>
                <a:pathLst>
                  <a:path extrusionOk="0" h="45374" w="135016">
                    <a:moveTo>
                      <a:pt x="0" y="0"/>
                    </a:moveTo>
                    <a:cubicBezTo>
                      <a:pt x="5460" y="27259"/>
                      <a:pt x="46562" y="34734"/>
                      <a:pt x="74148" y="38180"/>
                    </a:cubicBezTo>
                    <a:cubicBezTo>
                      <a:pt x="94421" y="40712"/>
                      <a:pt x="116742" y="36237"/>
                      <a:pt x="135016" y="45374"/>
                    </a:cubicBez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</p:grpSp>
        <p:grpSp>
          <p:nvGrpSpPr>
            <p:cNvPr id="512" name="Google Shape;512;p45"/>
            <p:cNvGrpSpPr/>
            <p:nvPr/>
          </p:nvGrpSpPr>
          <p:grpSpPr>
            <a:xfrm>
              <a:off x="5649325" y="2800350"/>
              <a:ext cx="1146600" cy="1183738"/>
              <a:chOff x="5649325" y="2800350"/>
              <a:chExt cx="1146600" cy="1183738"/>
            </a:xfrm>
          </p:grpSpPr>
          <p:sp>
            <p:nvSpPr>
              <p:cNvPr id="513" name="Google Shape;513;p45"/>
              <p:cNvSpPr/>
              <p:nvPr/>
            </p:nvSpPr>
            <p:spPr>
              <a:xfrm rot="5400000">
                <a:off x="6152275" y="2297400"/>
                <a:ext cx="140700" cy="1146600"/>
              </a:xfrm>
              <a:prstGeom prst="rightBrace">
                <a:avLst>
                  <a:gd fmla="val 50000" name="adj1"/>
                  <a:gd fmla="val 48583" name="adj2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45"/>
              <p:cNvSpPr/>
              <p:nvPr/>
            </p:nvSpPr>
            <p:spPr>
              <a:xfrm>
                <a:off x="6246851" y="2932713"/>
                <a:ext cx="415000" cy="1051375"/>
              </a:xfrm>
              <a:custGeom>
                <a:rect b="b" l="l" r="r" t="t"/>
                <a:pathLst>
                  <a:path extrusionOk="0" h="42055" w="16600">
                    <a:moveTo>
                      <a:pt x="0" y="0"/>
                    </a:moveTo>
                    <a:cubicBezTo>
                      <a:pt x="3267" y="14713"/>
                      <a:pt x="5953" y="31389"/>
                      <a:pt x="16600" y="42055"/>
                    </a:cubicBez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</p:grpSp>
        <p:sp>
          <p:nvSpPr>
            <p:cNvPr id="515" name="Google Shape;515;p45"/>
            <p:cNvSpPr txBox="1"/>
            <p:nvPr/>
          </p:nvSpPr>
          <p:spPr>
            <a:xfrm>
              <a:off x="5670925" y="4596600"/>
              <a:ext cx="11034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"offset"</a:t>
              </a:r>
              <a:endParaRPr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aphicFrame>
        <p:nvGraphicFramePr>
          <p:cNvPr id="516" name="Google Shape;516;p45"/>
          <p:cNvGraphicFramePr/>
          <p:nvPr/>
        </p:nvGraphicFramePr>
        <p:xfrm>
          <a:off x="4701900" y="39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0000001 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00100</a:t>
                      </a:r>
                      <a:endParaRPr sz="24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1700" y="3466904"/>
            <a:ext cx="85206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RISC-V ISA design prioritizes keeping </a:t>
            </a:r>
            <a:r>
              <a:rPr b="1" lang="en" sz="1800">
                <a:solidFill>
                  <a:schemeClr val="dk2"/>
                </a:solidFill>
              </a:rPr>
              <a:t>register fields</a:t>
            </a:r>
            <a:r>
              <a:rPr lang="en" sz="1800"/>
              <a:t> in the same places: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“Read” registers in same bitrange across format 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“Write” registers, too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Immediates less critical</a:t>
            </a:r>
            <a:endParaRPr sz="1600"/>
          </a:p>
        </p:txBody>
      </p:sp>
      <p:sp>
        <p:nvSpPr>
          <p:cNvPr id="522" name="Google Shape;522;p46"/>
          <p:cNvSpPr txBox="1"/>
          <p:nvPr>
            <p:ph idx="1" type="body"/>
          </p:nvPr>
        </p:nvSpPr>
        <p:spPr>
          <a:xfrm>
            <a:off x="311700" y="3200870"/>
            <a:ext cx="85206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split up the immediate field in S-Type?</a:t>
            </a:r>
            <a:endParaRPr sz="1600"/>
          </a:p>
        </p:txBody>
      </p:sp>
      <p:sp>
        <p:nvSpPr>
          <p:cNvPr id="523" name="Google Shape;523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S-Type Simplifies Hardware Design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365000" y="9452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25" name="Google Shape;525;p46"/>
          <p:cNvGraphicFramePr/>
          <p:nvPr/>
        </p:nvGraphicFramePr>
        <p:xfrm>
          <a:off x="1675400" y="9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26" name="Google Shape;526;p46"/>
          <p:cNvGraphicFramePr/>
          <p:nvPr/>
        </p:nvGraphicFramePr>
        <p:xfrm>
          <a:off x="1675400" y="171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27" name="Google Shape;527;p46"/>
          <p:cNvSpPr txBox="1"/>
          <p:nvPr/>
        </p:nvSpPr>
        <p:spPr>
          <a:xfrm>
            <a:off x="365000" y="17834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28" name="Google Shape;528;p46"/>
          <p:cNvGraphicFramePr/>
          <p:nvPr/>
        </p:nvGraphicFramePr>
        <p:xfrm>
          <a:off x="1675400" y="24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29" name="Google Shape;529;p46"/>
          <p:cNvSpPr txBox="1"/>
          <p:nvPr/>
        </p:nvSpPr>
        <p:spPr>
          <a:xfrm>
            <a:off x="365000" y="25454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4988475" y="4183775"/>
            <a:ext cx="3160500" cy="63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Critical for simple hardware design! (more later)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S-Type Instructions: Reference</a:t>
            </a:r>
            <a:endParaRPr/>
          </a:p>
        </p:txBody>
      </p:sp>
      <p:graphicFrame>
        <p:nvGraphicFramePr>
          <p:cNvPr id="536" name="Google Shape;536;p47"/>
          <p:cNvGraphicFramePr/>
          <p:nvPr/>
        </p:nvGraphicFramePr>
        <p:xfrm>
          <a:off x="653763" y="3026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472375"/>
                <a:gridCol w="990875"/>
                <a:gridCol w="1036325"/>
                <a:gridCol w="889750"/>
                <a:gridCol w="1042575"/>
                <a:gridCol w="1410725"/>
                <a:gridCol w="925000"/>
              </a:tblGrid>
              <a:tr h="30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7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8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0100011</a:t>
                      </a:r>
                      <a:endParaRPr sz="18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</a:t>
                      </a:r>
                      <a:endParaRPr b="1"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47"/>
          <p:cNvSpPr txBox="1"/>
          <p:nvPr>
            <p:ph idx="1" type="body"/>
          </p:nvPr>
        </p:nvSpPr>
        <p:spPr>
          <a:xfrm>
            <a:off x="311700" y="745574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Recall store writes to memory only the specified bytes, so no sign/logical extension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funct3</a:t>
            </a:r>
            <a:r>
              <a:rPr lang="en"/>
              <a:t> fields as load instructions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927" y="803084"/>
            <a:ext cx="6870676" cy="42169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>
                <a:solidFill>
                  <a:schemeClr val="dk1"/>
                </a:solidFill>
              </a:rPr>
              <a:t>Great Idea </a:t>
            </a:r>
            <a:r>
              <a:rPr lang="en" sz="1860">
                <a:solidFill>
                  <a:schemeClr val="dk2"/>
                </a:solidFill>
              </a:rPr>
              <a:t>#1</a:t>
            </a:r>
            <a:r>
              <a:rPr lang="en" sz="1860">
                <a:solidFill>
                  <a:schemeClr val="dk1"/>
                </a:solidFill>
              </a:rPr>
              <a:t>: Abstraction (Levels of Representation/Interpretation)</a:t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2066875" y="2175075"/>
            <a:ext cx="6765600" cy="86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Conclusion…</a:t>
            </a:r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311700" y="745577"/>
            <a:ext cx="85206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Simplification works for RISC-V: Instructions are same size as data word (32 bits) so that they use the same memory.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Computer program stored as a series of these 32-bit numbers.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</a:t>
            </a:r>
            <a:r>
              <a:rPr b="1" lang="en">
                <a:solidFill>
                  <a:schemeClr val="dk2"/>
                </a:solidFill>
              </a:rPr>
              <a:t>machine language instruction formats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Next time: B-Type, U-Type, J-Type</a:t>
            </a:r>
            <a:endParaRPr/>
          </a:p>
        </p:txBody>
      </p:sp>
      <p:sp>
        <p:nvSpPr>
          <p:cNvPr id="544" name="Google Shape;544;p48"/>
          <p:cNvSpPr txBox="1"/>
          <p:nvPr/>
        </p:nvSpPr>
        <p:spPr>
          <a:xfrm>
            <a:off x="365000" y="21644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45" name="Google Shape;545;p48"/>
          <p:cNvGraphicFramePr/>
          <p:nvPr/>
        </p:nvGraphicFramePr>
        <p:xfrm>
          <a:off x="1675400" y="21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46" name="Google Shape;546;p48"/>
          <p:cNvGraphicFramePr/>
          <p:nvPr/>
        </p:nvGraphicFramePr>
        <p:xfrm>
          <a:off x="1675400" y="293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imm[11:0]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47" name="Google Shape;547;p48"/>
          <p:cNvSpPr txBox="1"/>
          <p:nvPr/>
        </p:nvSpPr>
        <p:spPr>
          <a:xfrm>
            <a:off x="365000" y="30026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48" name="Google Shape;548;p48"/>
          <p:cNvGraphicFramePr/>
          <p:nvPr/>
        </p:nvGraphicFramePr>
        <p:xfrm>
          <a:off x="1675400" y="36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822400"/>
                <a:gridCol w="820275"/>
                <a:gridCol w="483100"/>
                <a:gridCol w="485050"/>
                <a:gridCol w="485050"/>
                <a:gridCol w="508375"/>
                <a:gridCol w="382850"/>
                <a:gridCol w="382850"/>
                <a:gridCol w="512600"/>
                <a:gridCol w="507400"/>
                <a:gridCol w="841550"/>
                <a:gridCol w="8330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imm[11:5]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imm[4:0]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49" name="Google Shape;549;p48"/>
          <p:cNvSpPr txBox="1"/>
          <p:nvPr/>
        </p:nvSpPr>
        <p:spPr>
          <a:xfrm>
            <a:off x="365000" y="3764675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S-Type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Exercises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idx="1" type="body"/>
          </p:nvPr>
        </p:nvSpPr>
        <p:spPr>
          <a:xfrm>
            <a:off x="311700" y="7455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 sz="2400"/>
              <a:t>How do we encode		</a:t>
            </a:r>
            <a:r>
              <a:rPr lang="en" sz="2400">
                <a:solidFill>
                  <a:srgbClr val="FFC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x4 x3 x2</a:t>
            </a:r>
            <a:r>
              <a:rPr lang="en" sz="24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/>
              <a:t>?</a:t>
            </a:r>
            <a:endParaRPr sz="1100"/>
          </a:p>
        </p:txBody>
      </p:sp>
      <p:sp>
        <p:nvSpPr>
          <p:cNvPr id="561" name="Google Shape;561;p50"/>
          <p:cNvSpPr txBox="1"/>
          <p:nvPr/>
        </p:nvSpPr>
        <p:spPr>
          <a:xfrm>
            <a:off x="6848733" y="1382021"/>
            <a:ext cx="20877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4021 8233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82b3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4021 82b3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0021 8233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0021 8234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</a:t>
            </a:r>
            <a:r>
              <a:rPr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omething else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2" name="Google Shape;562;p50"/>
          <p:cNvSpPr txBox="1"/>
          <p:nvPr/>
        </p:nvSpPr>
        <p:spPr>
          <a:xfrm>
            <a:off x="357747" y="1304838"/>
            <a:ext cx="186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Lookup table:</a:t>
            </a:r>
            <a:endParaRPr sz="11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3" name="Google Shape;563;p50"/>
          <p:cNvSpPr txBox="1"/>
          <p:nvPr/>
        </p:nvSpPr>
        <p:spPr>
          <a:xfrm>
            <a:off x="3275257" y="1350974"/>
            <a:ext cx="69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funct3</a:t>
            </a:r>
            <a:endParaRPr sz="1100"/>
          </a:p>
        </p:txBody>
      </p:sp>
      <p:sp>
        <p:nvSpPr>
          <p:cNvPr id="564" name="Google Shape;564;p5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graphicFrame>
        <p:nvGraphicFramePr>
          <p:cNvPr id="565" name="Google Shape;565;p50"/>
          <p:cNvGraphicFramePr/>
          <p:nvPr/>
        </p:nvGraphicFramePr>
        <p:xfrm>
          <a:off x="399775" y="33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66" name="Google Shape;566;p50"/>
          <p:cNvGraphicFramePr/>
          <p:nvPr/>
        </p:nvGraphicFramePr>
        <p:xfrm>
          <a:off x="311688" y="16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222375"/>
                <a:gridCol w="746125"/>
                <a:gridCol w="746125"/>
                <a:gridCol w="904875"/>
                <a:gridCol w="730750"/>
                <a:gridCol w="1079000"/>
                <a:gridCol w="904875"/>
              </a:tblGrid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311700" y="7455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 sz="2400"/>
              <a:t>How do we encode		</a:t>
            </a:r>
            <a:r>
              <a:rPr lang="en" sz="2400">
                <a:solidFill>
                  <a:srgbClr val="FFC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x4 x3 x2</a:t>
            </a:r>
            <a:r>
              <a:rPr lang="en" sz="24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/>
              <a:t>?</a:t>
            </a:r>
            <a:endParaRPr sz="1100"/>
          </a:p>
        </p:txBody>
      </p:sp>
      <p:sp>
        <p:nvSpPr>
          <p:cNvPr id="573" name="Google Shape;573;p51"/>
          <p:cNvSpPr txBox="1"/>
          <p:nvPr/>
        </p:nvSpPr>
        <p:spPr>
          <a:xfrm>
            <a:off x="6848733" y="1382021"/>
            <a:ext cx="20877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4021 8233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82b3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4021 82b3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0021 8233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0021 8234</a:t>
            </a:r>
            <a:r>
              <a:rPr baseline="-2500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hex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</a:t>
            </a:r>
            <a:r>
              <a:rPr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omething else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51"/>
          <p:cNvSpPr txBox="1"/>
          <p:nvPr/>
        </p:nvSpPr>
        <p:spPr>
          <a:xfrm>
            <a:off x="357747" y="1304838"/>
            <a:ext cx="186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Lookup table:</a:t>
            </a:r>
            <a:endParaRPr sz="11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p51"/>
          <p:cNvSpPr txBox="1"/>
          <p:nvPr/>
        </p:nvSpPr>
        <p:spPr>
          <a:xfrm>
            <a:off x="3275257" y="1350974"/>
            <a:ext cx="69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funct3</a:t>
            </a:r>
            <a:endParaRPr sz="1100"/>
          </a:p>
        </p:txBody>
      </p:sp>
      <p:sp>
        <p:nvSpPr>
          <p:cNvPr id="576" name="Google Shape;576;p5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Solution</a:t>
            </a:r>
            <a:endParaRPr/>
          </a:p>
        </p:txBody>
      </p:sp>
      <p:graphicFrame>
        <p:nvGraphicFramePr>
          <p:cNvPr id="577" name="Google Shape;577;p51"/>
          <p:cNvGraphicFramePr/>
          <p:nvPr/>
        </p:nvGraphicFramePr>
        <p:xfrm>
          <a:off x="399775" y="33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958050"/>
                <a:gridCol w="955575"/>
                <a:gridCol w="562775"/>
                <a:gridCol w="565050"/>
                <a:gridCol w="565050"/>
                <a:gridCol w="592225"/>
                <a:gridCol w="432075"/>
                <a:gridCol w="425200"/>
                <a:gridCol w="597150"/>
                <a:gridCol w="591075"/>
                <a:gridCol w="980350"/>
                <a:gridCol w="970425"/>
              </a:tblGrid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45700" marL="45700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78" name="Google Shape;578;p51"/>
          <p:cNvGraphicFramePr/>
          <p:nvPr/>
        </p:nvGraphicFramePr>
        <p:xfrm>
          <a:off x="311688" y="16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{19BF988C-10C6-4EF2-B13B-92A94B3A8E30}</a:tableStyleId>
              </a:tblPr>
              <a:tblGrid>
                <a:gridCol w="1222375"/>
                <a:gridCol w="746125"/>
                <a:gridCol w="746125"/>
                <a:gridCol w="904875"/>
                <a:gridCol w="730750"/>
                <a:gridCol w="1079000"/>
                <a:gridCol w="904875"/>
              </a:tblGrid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funct7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funct3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opcode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1827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0100000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sub</a:t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xor</a:t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0000000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rs1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rd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0110011</a:t>
                      </a:r>
                      <a:endParaRPr sz="16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endParaRPr b="1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51"/>
          <p:cNvSpPr txBox="1"/>
          <p:nvPr/>
        </p:nvSpPr>
        <p:spPr>
          <a:xfrm>
            <a:off x="737163" y="3799556"/>
            <a:ext cx="1266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0000000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2433587" y="3823793"/>
            <a:ext cx="944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00010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3573934" y="3823793"/>
            <a:ext cx="944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00011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4717553" y="3823793"/>
            <a:ext cx="621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5570323" y="3823793"/>
            <a:ext cx="944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00100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6821495" y="3823793"/>
            <a:ext cx="1266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0110011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6781800" y="2162175"/>
            <a:ext cx="457200" cy="253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86" name="Google Shape;586;p51"/>
          <p:cNvGrpSpPr/>
          <p:nvPr/>
        </p:nvGrpSpPr>
        <p:grpSpPr>
          <a:xfrm>
            <a:off x="7396927" y="4240242"/>
            <a:ext cx="663300" cy="608126"/>
            <a:chOff x="7396927" y="4240242"/>
            <a:chExt cx="663300" cy="608126"/>
          </a:xfrm>
        </p:grpSpPr>
        <p:sp>
          <p:nvSpPr>
            <p:cNvPr id="587" name="Google Shape;587;p51"/>
            <p:cNvSpPr/>
            <p:nvPr/>
          </p:nvSpPr>
          <p:spPr>
            <a:xfrm rot="-5400000">
              <a:off x="7626578" y="4010592"/>
              <a:ext cx="204000" cy="663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1"/>
            <p:cNvSpPr txBox="1"/>
            <p:nvPr/>
          </p:nvSpPr>
          <p:spPr>
            <a:xfrm>
              <a:off x="7578830" y="4455968"/>
              <a:ext cx="2997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/>
            </a:p>
          </p:txBody>
        </p:sp>
      </p:grpSp>
      <p:grpSp>
        <p:nvGrpSpPr>
          <p:cNvPr id="589" name="Google Shape;589;p51"/>
          <p:cNvGrpSpPr/>
          <p:nvPr/>
        </p:nvGrpSpPr>
        <p:grpSpPr>
          <a:xfrm>
            <a:off x="777186" y="4240242"/>
            <a:ext cx="663300" cy="608126"/>
            <a:chOff x="777186" y="4240242"/>
            <a:chExt cx="663300" cy="608126"/>
          </a:xfrm>
        </p:grpSpPr>
        <p:sp>
          <p:nvSpPr>
            <p:cNvPr id="590" name="Google Shape;590;p51"/>
            <p:cNvSpPr/>
            <p:nvPr/>
          </p:nvSpPr>
          <p:spPr>
            <a:xfrm rot="-5400000">
              <a:off x="1006836" y="4010592"/>
              <a:ext cx="204000" cy="663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1"/>
            <p:cNvSpPr txBox="1"/>
            <p:nvPr/>
          </p:nvSpPr>
          <p:spPr>
            <a:xfrm>
              <a:off x="959088" y="4455968"/>
              <a:ext cx="2997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1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92" name="Google Shape;592;p51"/>
          <p:cNvGrpSpPr/>
          <p:nvPr/>
        </p:nvGrpSpPr>
        <p:grpSpPr>
          <a:xfrm>
            <a:off x="1440591" y="4240243"/>
            <a:ext cx="4821737" cy="608125"/>
            <a:chOff x="1440591" y="4240243"/>
            <a:chExt cx="4821737" cy="608125"/>
          </a:xfrm>
        </p:grpSpPr>
        <p:grpSp>
          <p:nvGrpSpPr>
            <p:cNvPr id="593" name="Google Shape;593;p51"/>
            <p:cNvGrpSpPr/>
            <p:nvPr/>
          </p:nvGrpSpPr>
          <p:grpSpPr>
            <a:xfrm>
              <a:off x="5599028" y="4240243"/>
              <a:ext cx="663300" cy="608125"/>
              <a:chOff x="5599028" y="4240243"/>
              <a:chExt cx="663300" cy="608125"/>
            </a:xfrm>
          </p:grpSpPr>
          <p:sp>
            <p:nvSpPr>
              <p:cNvPr id="594" name="Google Shape;594;p51"/>
              <p:cNvSpPr/>
              <p:nvPr/>
            </p:nvSpPr>
            <p:spPr>
              <a:xfrm rot="-5400000">
                <a:off x="5828678" y="4010593"/>
                <a:ext cx="204000" cy="6633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1"/>
              <p:cNvSpPr txBox="1"/>
              <p:nvPr/>
            </p:nvSpPr>
            <p:spPr>
              <a:xfrm>
                <a:off x="5780930" y="4455968"/>
                <a:ext cx="2997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100"/>
              </a:p>
            </p:txBody>
          </p:sp>
        </p:grpSp>
        <p:grpSp>
          <p:nvGrpSpPr>
            <p:cNvPr id="596" name="Google Shape;596;p51"/>
            <p:cNvGrpSpPr/>
            <p:nvPr/>
          </p:nvGrpSpPr>
          <p:grpSpPr>
            <a:xfrm>
              <a:off x="3640093" y="4240243"/>
              <a:ext cx="663300" cy="608125"/>
              <a:chOff x="3640093" y="4240243"/>
              <a:chExt cx="663300" cy="608125"/>
            </a:xfrm>
          </p:grpSpPr>
          <p:sp>
            <p:nvSpPr>
              <p:cNvPr id="597" name="Google Shape;597;p51"/>
              <p:cNvSpPr/>
              <p:nvPr/>
            </p:nvSpPr>
            <p:spPr>
              <a:xfrm rot="-5400000">
                <a:off x="3869744" y="4010593"/>
                <a:ext cx="204000" cy="6633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1"/>
              <p:cNvSpPr txBox="1"/>
              <p:nvPr/>
            </p:nvSpPr>
            <p:spPr>
              <a:xfrm>
                <a:off x="3821996" y="4455968"/>
                <a:ext cx="2997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100"/>
              </a:p>
            </p:txBody>
          </p:sp>
        </p:grpSp>
        <p:grpSp>
          <p:nvGrpSpPr>
            <p:cNvPr id="599" name="Google Shape;599;p51"/>
            <p:cNvGrpSpPr/>
            <p:nvPr/>
          </p:nvGrpSpPr>
          <p:grpSpPr>
            <a:xfrm>
              <a:off x="2589770" y="4240243"/>
              <a:ext cx="663300" cy="608125"/>
              <a:chOff x="2589770" y="4240243"/>
              <a:chExt cx="663300" cy="608125"/>
            </a:xfrm>
          </p:grpSpPr>
          <p:sp>
            <p:nvSpPr>
              <p:cNvPr id="600" name="Google Shape;600;p51"/>
              <p:cNvSpPr/>
              <p:nvPr/>
            </p:nvSpPr>
            <p:spPr>
              <a:xfrm rot="-5400000">
                <a:off x="2819420" y="4010593"/>
                <a:ext cx="204000" cy="6633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1"/>
              <p:cNvSpPr txBox="1"/>
              <p:nvPr/>
            </p:nvSpPr>
            <p:spPr>
              <a:xfrm>
                <a:off x="2771672" y="4455968"/>
                <a:ext cx="2997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100"/>
              </a:p>
            </p:txBody>
          </p:sp>
        </p:grpSp>
        <p:grpSp>
          <p:nvGrpSpPr>
            <p:cNvPr id="602" name="Google Shape;602;p51"/>
            <p:cNvGrpSpPr/>
            <p:nvPr/>
          </p:nvGrpSpPr>
          <p:grpSpPr>
            <a:xfrm>
              <a:off x="1440591" y="4240296"/>
              <a:ext cx="1149300" cy="608072"/>
              <a:chOff x="1440591" y="4240296"/>
              <a:chExt cx="1149300" cy="608072"/>
            </a:xfrm>
          </p:grpSpPr>
          <p:sp>
            <p:nvSpPr>
              <p:cNvPr id="603" name="Google Shape;603;p51"/>
              <p:cNvSpPr/>
              <p:nvPr/>
            </p:nvSpPr>
            <p:spPr>
              <a:xfrm rot="-5400000">
                <a:off x="1912341" y="3768546"/>
                <a:ext cx="205800" cy="11493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1"/>
              <p:cNvSpPr txBox="1"/>
              <p:nvPr/>
            </p:nvSpPr>
            <p:spPr>
              <a:xfrm>
                <a:off x="1865378" y="4455968"/>
                <a:ext cx="2997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100"/>
              </a:p>
            </p:txBody>
          </p:sp>
        </p:grpSp>
        <p:grpSp>
          <p:nvGrpSpPr>
            <p:cNvPr id="605" name="Google Shape;605;p51"/>
            <p:cNvGrpSpPr/>
            <p:nvPr/>
          </p:nvGrpSpPr>
          <p:grpSpPr>
            <a:xfrm>
              <a:off x="4303499" y="4240297"/>
              <a:ext cx="963900" cy="608071"/>
              <a:chOff x="4303499" y="4240297"/>
              <a:chExt cx="963900" cy="608071"/>
            </a:xfrm>
          </p:grpSpPr>
          <p:sp>
            <p:nvSpPr>
              <p:cNvPr id="606" name="Google Shape;606;p51"/>
              <p:cNvSpPr/>
              <p:nvPr/>
            </p:nvSpPr>
            <p:spPr>
              <a:xfrm rot="-5400000">
                <a:off x="4682549" y="3861247"/>
                <a:ext cx="205800" cy="9639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1"/>
              <p:cNvSpPr txBox="1"/>
              <p:nvPr/>
            </p:nvSpPr>
            <p:spPr>
              <a:xfrm>
                <a:off x="4635611" y="4455968"/>
                <a:ext cx="2997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100"/>
              </a:p>
            </p:txBody>
          </p:sp>
        </p:grpSp>
      </p:grpSp>
      <p:grpSp>
        <p:nvGrpSpPr>
          <p:cNvPr id="608" name="Google Shape;608;p51"/>
          <p:cNvGrpSpPr/>
          <p:nvPr/>
        </p:nvGrpSpPr>
        <p:grpSpPr>
          <a:xfrm>
            <a:off x="6259727" y="4240296"/>
            <a:ext cx="1140000" cy="608072"/>
            <a:chOff x="6259727" y="4240296"/>
            <a:chExt cx="1140000" cy="608072"/>
          </a:xfrm>
        </p:grpSpPr>
        <p:sp>
          <p:nvSpPr>
            <p:cNvPr id="609" name="Google Shape;609;p51"/>
            <p:cNvSpPr/>
            <p:nvPr/>
          </p:nvSpPr>
          <p:spPr>
            <a:xfrm rot="-5400000">
              <a:off x="6726827" y="3773196"/>
              <a:ext cx="205800" cy="1140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1"/>
            <p:cNvSpPr txBox="1"/>
            <p:nvPr/>
          </p:nvSpPr>
          <p:spPr>
            <a:xfrm>
              <a:off x="6679880" y="4455968"/>
              <a:ext cx="2997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/>
            </a:p>
          </p:txBody>
        </p:sp>
      </p:grpSp>
      <p:sp>
        <p:nvSpPr>
          <p:cNvPr id="611" name="Google Shape;611;p51"/>
          <p:cNvSpPr txBox="1"/>
          <p:nvPr/>
        </p:nvSpPr>
        <p:spPr>
          <a:xfrm>
            <a:off x="89750" y="4418775"/>
            <a:ext cx="763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hex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311700" y="745575"/>
            <a:ext cx="63867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Stored-Program Computer</a:t>
            </a:r>
            <a:r>
              <a:rPr lang="en"/>
              <a:t> AKA the “von Neumann” computer is named after the widely distributed tech report.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Based on discussions of EDVAC (1944-): Eckert, Mauchly</a:t>
            </a:r>
            <a:r>
              <a:rPr lang="en" sz="1100"/>
              <a:t>; </a:t>
            </a:r>
            <a:r>
              <a:rPr lang="en"/>
              <a:t>anticipated earlier by Turing and Zuse</a:t>
            </a:r>
            <a:endParaRPr sz="1800"/>
          </a:p>
        </p:txBody>
      </p:sp>
      <p:sp>
        <p:nvSpPr>
          <p:cNvPr id="99" name="Google Shape;99;p13"/>
          <p:cNvSpPr/>
          <p:nvPr/>
        </p:nvSpPr>
        <p:spPr>
          <a:xfrm>
            <a:off x="6657975" y="3235025"/>
            <a:ext cx="24060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First Draft of a Report on the EDVAC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John von Neumann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Contract No. W–670–ORD–4926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Between the United States Army Ordnance Department and the University of Pennsylvania Moore School of Electrical Engineering, University of Pennsylvania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June 30, 1945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7828" y="736975"/>
            <a:ext cx="1797541" cy="24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311700" y="4186250"/>
            <a:ext cx="38031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CS61C core concepts reinforce the stored-program computer model!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History’s Big Idea: Stored Program Computer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311700" y="2257425"/>
            <a:ext cx="63867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Instructions are represented as bit patterns</a:t>
            </a:r>
            <a:br>
              <a:rPr lang="en"/>
            </a:br>
            <a:r>
              <a:rPr lang="en"/>
              <a:t>(i.e., numbers).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Therefore, entire programs can be stored to memory to be read or written, just like data.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800"/>
              <a:t>This means reprogramming can happen quickly (seconds); don’t have to rewire computer (days).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572000" y="2786150"/>
            <a:ext cx="44196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IBM 701 (1952): IBM’s first commercial scientific computer</a:t>
            </a:r>
            <a:endParaRPr sz="1800"/>
          </a:p>
          <a:p>
            <a:pPr indent="-33020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36-bit sign-magnitude words</a:t>
            </a:r>
            <a:endParaRPr sz="1600"/>
          </a:p>
          <a:p>
            <a:pPr indent="-33020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Memory: 2048 words with vacuum tubes</a:t>
            </a:r>
            <a:endParaRPr sz="1600"/>
          </a:p>
          <a:p>
            <a:pPr indent="-33020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Multiplication: &lt;0.5 ms</a:t>
            </a:r>
            <a:endParaRPr sz="1600"/>
          </a:p>
          <a:p>
            <a:pPr indent="-33020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programmer-accessible registers: Accumulator, Multiplier/Quotient</a:t>
            </a:r>
            <a:endParaRPr sz="1600"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19100" y="2786150"/>
            <a:ext cx="4057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EDSAC: Cambridge, 1949:</a:t>
            </a:r>
            <a:br>
              <a:rPr lang="en" sz="1800"/>
            </a:br>
            <a:r>
              <a:rPr lang="en" sz="1800"/>
              <a:t>First General </a:t>
            </a:r>
            <a:r>
              <a:rPr b="1" lang="en" sz="1800">
                <a:solidFill>
                  <a:schemeClr val="dk2"/>
                </a:solidFill>
              </a:rPr>
              <a:t>Stored-Program</a:t>
            </a:r>
            <a:r>
              <a:rPr lang="en" sz="1800"/>
              <a:t> Electronic Computer</a:t>
            </a:r>
            <a:endParaRPr sz="1800"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17-bit words (35-bit double word), binary 2’s complement</a:t>
            </a:r>
            <a:endParaRPr sz="1600"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Memory: 512 words</a:t>
            </a:r>
            <a:endParaRPr sz="1600"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Multiplication: 6ms</a:t>
            </a:r>
            <a:endParaRPr sz="1600"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Subroutines</a:t>
            </a:r>
            <a:endParaRPr sz="16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52" y="804871"/>
            <a:ext cx="3598399" cy="1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2208276" y="6364224"/>
            <a:ext cx="15932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 some point, </a:t>
            </a:r>
            <a:endParaRPr sz="1100"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CS History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4">
            <a:alphaModFix/>
          </a:blip>
          <a:srcRect b="22893" l="0" r="0" t="0"/>
          <a:stretch/>
        </p:blipFill>
        <p:spPr>
          <a:xfrm>
            <a:off x="5438773" y="200973"/>
            <a:ext cx="2453500" cy="25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6334125" y="4781450"/>
            <a:ext cx="160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Image source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11700" y="745570"/>
            <a:ext cx="85206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Everything (instructions, data words) has a memory address.</a:t>
            </a:r>
            <a:endParaRPr sz="1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1800">
                <a:solidFill>
                  <a:schemeClr val="dk2"/>
                </a:solidFill>
              </a:rPr>
              <a:t>Both branches and jumps use instruction memory addresses</a:t>
            </a:r>
            <a:r>
              <a:rPr lang="en" sz="1800"/>
              <a:t>.</a:t>
            </a:r>
            <a:endParaRPr sz="1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800"/>
              <a:t>The </a:t>
            </a:r>
            <a:r>
              <a:rPr b="1" lang="en" sz="1800">
                <a:solidFill>
                  <a:schemeClr val="dk2"/>
                </a:solidFill>
              </a:rPr>
              <a:t>Program Counter (PC)</a:t>
            </a:r>
            <a:r>
              <a:rPr lang="en" sz="1800"/>
              <a:t> register keeps </a:t>
            </a:r>
            <a:r>
              <a:rPr b="1" lang="en" sz="1800">
                <a:solidFill>
                  <a:schemeClr val="dk2"/>
                </a:solidFill>
              </a:rPr>
              <a:t>address of instruction </a:t>
            </a:r>
            <a:r>
              <a:rPr lang="en" sz="1800"/>
              <a:t>being executed.</a:t>
            </a:r>
            <a:endParaRPr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1700"/>
              <a:t>PC is effectively a pointer to memory</a:t>
            </a:r>
            <a:endParaRPr sz="1700"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1700"/>
              <a:t>Intel calls it Instruction Pointer (PC).</a:t>
            </a:r>
            <a:endParaRPr sz="1100"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 Reinforce Stored Program Computer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2607969"/>
            <a:ext cx="85206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Programs are distributed in </a:t>
            </a:r>
            <a:r>
              <a:rPr i="1" lang="en" sz="2100"/>
              <a:t>binary form</a:t>
            </a:r>
            <a:r>
              <a:rPr lang="en" sz="2100"/>
              <a:t>, i.e., as assembled machine code.</a:t>
            </a:r>
            <a:endParaRPr sz="1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b="1" lang="en" sz="1800">
                <a:solidFill>
                  <a:schemeClr val="dk2"/>
                </a:solidFill>
              </a:rPr>
              <a:t>Programs are each bound to a specific instruction set.</a:t>
            </a:r>
            <a:endParaRPr b="1" sz="1100">
              <a:solidFill>
                <a:schemeClr val="dk2"/>
              </a:solidFill>
            </a:endParaRPr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1700"/>
              <a:t>Different instruction sets, e.g., for phone vs. PCs.</a:t>
            </a:r>
            <a:endParaRPr sz="1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800"/>
              <a:t>Many instruction sets are backwards-compatible and evolve over time</a:t>
            </a:r>
            <a:r>
              <a:rPr lang="en"/>
              <a:t>, e</a:t>
            </a:r>
            <a:r>
              <a:rPr lang="en" sz="1800"/>
              <a:t>.g., latest PCs with x86 ISA today can still run programs from Intel 8088 (1981)!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Understand the </a:t>
            </a:r>
            <a:r>
              <a:rPr lang="en" u="sng"/>
              <a:t>why</a:t>
            </a:r>
            <a:r>
              <a:rPr lang="en"/>
              <a:t> behind RISC-V ISA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75" y="830900"/>
            <a:ext cx="5442650" cy="30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5555675" y="3903050"/>
            <a:ext cx="2404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xkcd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explainxkcd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6800" y="3911450"/>
            <a:ext cx="5364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Just one standard in this class: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RV32I ISA (RISC-V 32-bit Integer Instructions)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beautifully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designed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2359050"/>
            <a:ext cx="85206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</a:t>
            </a:r>
            <a:r>
              <a:rPr lang="en"/>
              <a:t>ISA defines instructions for CPU down to the bit level: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Remember: Computer only understands 1s and 0s.</a:t>
            </a:r>
            <a:br>
              <a:rPr lang="en"/>
            </a:br>
            <a:r>
              <a:rPr lang="en"/>
              <a:t>Text like “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add x18,x19,x10</a:t>
            </a:r>
            <a:r>
              <a:rPr lang="en"/>
              <a:t>” is meaningless to hardware.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80367" y="2734529"/>
            <a:ext cx="8426925" cy="673754"/>
            <a:chOff x="580367" y="1147584"/>
            <a:chExt cx="8426925" cy="673754"/>
          </a:xfrm>
        </p:grpSpPr>
        <p:sp>
          <p:nvSpPr>
            <p:cNvPr id="139" name="Google Shape;139;p17"/>
            <p:cNvSpPr/>
            <p:nvPr/>
          </p:nvSpPr>
          <p:spPr>
            <a:xfrm>
              <a:off x="580367" y="1147584"/>
              <a:ext cx="3146443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50800" lvl="0" marL="50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  x18, x19, x10</a:t>
              </a:r>
              <a:endParaRPr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444504" y="1193750"/>
              <a:ext cx="4562788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00000000101010011000100100110011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866582" y="1170667"/>
              <a:ext cx="438150" cy="34624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1307217" y="1475138"/>
              <a:ext cx="1710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assembly code</a:t>
              </a:r>
              <a:endParaRPr sz="1100"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5791751" y="1475138"/>
              <a:ext cx="1710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</a:t>
              </a:r>
              <a:r>
                <a:rPr lang="en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code</a:t>
              </a:r>
              <a:endParaRPr sz="1100"/>
            </a:p>
          </p:txBody>
        </p:sp>
      </p:grpSp>
      <p:sp>
        <p:nvSpPr>
          <p:cNvPr id="144" name="Google Shape;144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</a:t>
            </a:r>
            <a:r>
              <a:rPr lang="en"/>
              <a:t>ISA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122925" y="4003875"/>
            <a:ext cx="4125000" cy="82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Let’s learn instruction formats. Most of this lecture is on the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CS61C reference card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. No need to memorize exact machine code/bits!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11700" y="733425"/>
            <a:ext cx="86895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An </a:t>
            </a:r>
            <a:r>
              <a:rPr b="1"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Instruction Set Architecture (ISA)</a:t>
            </a: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defines what operations a particular CPU supports, and how it implements them.</a:t>
            </a:r>
            <a:endParaRPr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3E59A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Assembly language</a:t>
            </a:r>
            <a:r>
              <a:rPr lang="en" sz="1800">
                <a:solidFill>
                  <a:srgbClr val="B3E59A"/>
                </a:solidFill>
                <a:latin typeface="Inter"/>
                <a:ea typeface="Inter"/>
                <a:cs typeface="Inter"/>
                <a:sym typeface="Inter"/>
              </a:rPr>
              <a:t>: the low-level CPU instructions</a:t>
            </a:r>
            <a:endParaRPr sz="1800">
              <a:solidFill>
                <a:srgbClr val="B3E59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3E59A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Machine language</a:t>
            </a:r>
            <a:r>
              <a:rPr lang="en" sz="1800">
                <a:solidFill>
                  <a:srgbClr val="B3E59A"/>
                </a:solidFill>
                <a:latin typeface="Inter"/>
                <a:ea typeface="Inter"/>
                <a:cs typeface="Inter"/>
                <a:sym typeface="Inter"/>
              </a:rPr>
              <a:t>: how the instructions are represented, in bits</a:t>
            </a:r>
            <a:endParaRPr sz="1800">
              <a:solidFill>
                <a:srgbClr val="B3E59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3E59A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B3E59A"/>
                </a:solidFill>
                <a:latin typeface="Inter"/>
                <a:ea typeface="Inter"/>
                <a:cs typeface="Inter"/>
                <a:sym typeface="Inter"/>
              </a:rPr>
              <a:t>Fundamental architectural features and design</a:t>
            </a:r>
            <a:endParaRPr sz="1800">
              <a:solidFill>
                <a:srgbClr val="B3E59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7166850" y="101075"/>
            <a:ext cx="166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[review]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7932025" y="3148999"/>
            <a:ext cx="530425" cy="1082083"/>
          </a:xfrm>
          <a:custGeom>
            <a:rect b="b" l="l" r="r" t="t"/>
            <a:pathLst>
              <a:path extrusionOk="0" h="45885" w="21217">
                <a:moveTo>
                  <a:pt x="6059" y="45885"/>
                </a:moveTo>
                <a:cubicBezTo>
                  <a:pt x="18603" y="40867"/>
                  <a:pt x="23795" y="20734"/>
                  <a:pt x="19911" y="7794"/>
                </a:cubicBezTo>
                <a:cubicBezTo>
                  <a:pt x="17904" y="1108"/>
                  <a:pt x="6245" y="-1818"/>
                  <a:pt x="0" y="1301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