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Inter SemiBold"/>
      <p:regular r:id="rId43"/>
      <p:bold r:id="rId44"/>
      <p:italic r:id="rId45"/>
      <p:boldItalic r:id="rId46"/>
    </p:embeddedFont>
    <p:embeddedFont>
      <p:font typeface="Inter"/>
      <p:regular r:id="rId47"/>
      <p:bold r:id="rId48"/>
      <p:italic r:id="rId49"/>
      <p:boldItalic r:id="rId50"/>
    </p:embeddedFont>
    <p:embeddedFont>
      <p:font typeface="Source Code Pro"/>
      <p:regular r:id="rId51"/>
      <p:bold r:id="rId52"/>
      <p:italic r:id="rId53"/>
      <p:boldItalic r:id="rId54"/>
    </p:embeddedFont>
    <p:embeddedFont>
      <p:font typeface="IBM Plex Mono SemiBold"/>
      <p:regular r:id="rId55"/>
      <p:bold r:id="rId56"/>
      <p:italic r:id="rId57"/>
      <p:boldItalic r:id="rId58"/>
    </p:embeddedFont>
    <p:embeddedFont>
      <p:font typeface="Inter Medium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8247A5-093B-4C58-B595-04259F511E86}">
  <a:tblStyle styleId="{5B8247A5-093B-4C58-B595-04259F511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InterSemiBold-bold.fntdata"/><Relationship Id="rId43" Type="http://schemas.openxmlformats.org/officeDocument/2006/relationships/font" Target="fonts/InterSemiBold-regular.fntdata"/><Relationship Id="rId46" Type="http://schemas.openxmlformats.org/officeDocument/2006/relationships/font" Target="fonts/InterSemiBold-boldItalic.fntdata"/><Relationship Id="rId45" Type="http://schemas.openxmlformats.org/officeDocument/2006/relationships/font" Target="fonts/Inter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nter-bold.fntdata"/><Relationship Id="rId47" Type="http://schemas.openxmlformats.org/officeDocument/2006/relationships/font" Target="fonts/Inter-regular.fntdata"/><Relationship Id="rId49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terMedium-boldItalic.fntdata"/><Relationship Id="rId61" Type="http://schemas.openxmlformats.org/officeDocument/2006/relationships/font" Target="fonts/InterMedium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ter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regular.fntdata"/><Relationship Id="rId50" Type="http://schemas.openxmlformats.org/officeDocument/2006/relationships/font" Target="fonts/Inter-boldItalic.fntdata"/><Relationship Id="rId53" Type="http://schemas.openxmlformats.org/officeDocument/2006/relationships/font" Target="fonts/SourceCodePro-italic.fntdata"/><Relationship Id="rId52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55" Type="http://schemas.openxmlformats.org/officeDocument/2006/relationships/font" Target="fonts/IBMPlexMono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57" Type="http://schemas.openxmlformats.org/officeDocument/2006/relationships/font" Target="fonts/IBMPlexMonoSemiBold-italic.fntdata"/><Relationship Id="rId12" Type="http://schemas.openxmlformats.org/officeDocument/2006/relationships/slide" Target="slides/slide6.xml"/><Relationship Id="rId56" Type="http://schemas.openxmlformats.org/officeDocument/2006/relationships/font" Target="fonts/IBMPlexMonoSemiBold-bold.fntdata"/><Relationship Id="rId15" Type="http://schemas.openxmlformats.org/officeDocument/2006/relationships/slide" Target="slides/slide9.xml"/><Relationship Id="rId59" Type="http://schemas.openxmlformats.org/officeDocument/2006/relationships/font" Target="fonts/InterMedium-regular.fntdata"/><Relationship Id="rId14" Type="http://schemas.openxmlformats.org/officeDocument/2006/relationships/slide" Target="slides/slide8.xml"/><Relationship Id="rId58" Type="http://schemas.openxmlformats.org/officeDocument/2006/relationships/font" Target="fonts/IBMPlexMono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8f7712e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8f7712e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8f7712e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8f7712e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1b7ed9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1b7ed9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1b7ed9ed9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1b7ed9ed9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1b7ed9e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1b7ed9e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1b7ed9ed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1b7ed9ed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1b7ed9ed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1b7ed9ed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b7ed9ed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1b7ed9ed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1b7ed9e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1b7ed9e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1b7ed9ed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1b7ed9ed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9fe77a8d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9fe77a8d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b6acd48c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b6acd48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1b7ed9ed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1b7ed9ed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1b7ed9ed9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1b7ed9ed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1b7ed9ed9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1b7ed9ed9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1b7ed9ed9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1b7ed9ed9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1b7ed9ed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1b7ed9ed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1b7ed9ed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1b7ed9ed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1b7ed9ed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1b7ed9ed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1b7ed9ed9_2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1b7ed9ed9_2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1b7ed9ed9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1b7ed9ed9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1b7ed9ed9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1b7ed9ed9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b6acd4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b6acd4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1b7ed9ed9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1b7ed9ed9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1b7ed9ed9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1b7ed9ed9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9fe77a8d4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9fe77a8d4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1b7ed9ed9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1b7ed9ed9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1b7ed9ed9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1b7ed9ed9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9fe77a8d4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9fe77a8d4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9fe77a8d4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9fe77a8d4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b6acd48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b6acd48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b6acd48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ab6acd48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fe77a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fe77a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9fe77a8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9fe77a8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fe77a8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fe77a8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9fe77a8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9fe77a8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Andrea Lou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45475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Chloe Wong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775" y="387175"/>
            <a:ext cx="1416300" cy="1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050" y="387186"/>
            <a:ext cx="1416300" cy="1416278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1" name="Google Shape;51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" name="Google Shape;53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left">
  <p:cSld name="TITLE_AND_BODY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65275" y="745575"/>
            <a:ext cx="42669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57" name="Google Shape;57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7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4" name="Google Shape;64;p7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9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70" name="Google Shape;70;p9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9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 Replacement Policies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Write Policies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Direct Mapped Cache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Direct Mapped Cache Analysis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Types of Misses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16</a:t>
            </a: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-Caches III: Direct Mapped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drive.google.com/file/d/1i6-XjDqe0P_Q6cIiB070il_FbDcOrA4a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 III: Direct Mapped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7165200" y="408064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 sz="900"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 sz="900"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 sz="900"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80" name="Google Shape;80;p10" title="Lisa Yan Phot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538" y="3262720"/>
            <a:ext cx="584225" cy="8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79400" y="42848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Slides: </a:t>
            </a: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PDF</a:t>
            </a:r>
            <a:endParaRPr sz="20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Design: Placement Policies</a:t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627938" y="1274300"/>
            <a:ext cx="7888125" cy="3024900"/>
            <a:chOff x="832050" y="1403025"/>
            <a:chExt cx="7888125" cy="3024900"/>
          </a:xfrm>
        </p:grpSpPr>
        <p:sp>
          <p:nvSpPr>
            <p:cNvPr id="171" name="Google Shape;171;p20"/>
            <p:cNvSpPr txBox="1"/>
            <p:nvPr/>
          </p:nvSpPr>
          <p:spPr>
            <a:xfrm>
              <a:off x="832050" y="1403025"/>
              <a:ext cx="1853400" cy="30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Fully Associative Cache</a:t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Put a new line anywhere</a:t>
              </a:r>
              <a:endParaRPr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(Caches II)</a:t>
              </a:r>
              <a:endParaRPr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866775" y="1403025"/>
              <a:ext cx="1853400" cy="28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Direct Mapped Cache</a:t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Put a new line in one specific place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(Caches III, today)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3721938" y="2726625"/>
              <a:ext cx="2220600" cy="15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Set-Associative Cache</a:t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6"/>
                  </a:solidFill>
                  <a:latin typeface="Inter"/>
                  <a:ea typeface="Inter"/>
                  <a:cs typeface="Inter"/>
                  <a:sym typeface="Inter"/>
                </a:rPr>
                <a:t>(Caches IV)</a:t>
              </a:r>
              <a:endParaRPr sz="16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74" name="Google Shape;174;p20"/>
            <p:cNvCxnSpPr/>
            <p:nvPr/>
          </p:nvCxnSpPr>
          <p:spPr>
            <a:xfrm>
              <a:off x="2754525" y="2007975"/>
              <a:ext cx="4183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75" name="Google Shape;175;p20"/>
          <p:cNvSpPr/>
          <p:nvPr/>
        </p:nvSpPr>
        <p:spPr>
          <a:xfrm>
            <a:off x="347725" y="4103225"/>
            <a:ext cx="2870400" cy="6330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Fully associative caches need expensive hardware.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Hardware: Direct Mapped Cache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94" y="1538653"/>
            <a:ext cx="4353583" cy="3115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5322175" y="3467800"/>
            <a:ext cx="2790600" cy="11862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Much simpler to implement than Fully Associative! Just check one tag/line, and not all lines.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7230450" y="154100"/>
            <a:ext cx="1656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(more later)</a:t>
            </a:r>
            <a:endParaRPr sz="2000"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</a:t>
            </a:r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</a:tr>
              <a:tr h="297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</a:tr>
              <a:tr h="297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</a:tr>
              <a:tr h="297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B3E59A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745575"/>
            <a:ext cx="48495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Placement policy</a:t>
            </a:r>
            <a:r>
              <a:rPr lang="en"/>
              <a:t>: Each memory address is associated with exactly one possible line in the cache.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check for existence in the cache, we only need to look in a single location in the cache.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5559200" y="3309050"/>
            <a:ext cx="31767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How do we 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ensure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this?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</a:t>
            </a: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311700" y="745575"/>
            <a:ext cx="4849500" cy="20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Placement policy</a:t>
            </a:r>
            <a:r>
              <a:rPr lang="en"/>
              <a:t>: Each memory address is associated with exactly one possible line in the cache.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check for existence in the cache, we only need to look in a single location in the cache.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4025" y="3891325"/>
            <a:ext cx="1992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b="1" lang="en" sz="16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ag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connect line to memory address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621413" y="2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1917575"/>
                <a:gridCol w="1547150"/>
                <a:gridCol w="985100"/>
              </a:tblGrid>
              <a:tr h="2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Full 32b address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index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offset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2510875" y="3891325"/>
            <a:ext cx="1733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index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select line in cache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572000" y="3891325"/>
            <a:ext cx="173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byte offset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within line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Caches: 4B Cache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4161525" y="745575"/>
            <a:ext cx="47508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4B Direct Mapped Cache</a:t>
            </a:r>
            <a:br>
              <a:rPr lang="en"/>
            </a:br>
            <a:r>
              <a:rPr lang="en"/>
              <a:t>(line size 1B)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</a:t>
            </a:r>
            <a:r>
              <a:rPr lang="en" sz="1600"/>
              <a:t> starting…		maps to…	has tag…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</a:t>
            </a:r>
            <a:r>
              <a:rPr lang="en"/>
              <a:t>		index 1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r>
              <a:rPr lang="en"/>
              <a:t>		index 2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0x3</a:t>
            </a:r>
            <a:r>
              <a:rPr lang="en"/>
              <a:t>		index 3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436725" y="4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</a:tblGrid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10" name="Google Shape;210;p24"/>
          <p:cNvSpPr txBox="1"/>
          <p:nvPr/>
        </p:nvSpPr>
        <p:spPr>
          <a:xfrm>
            <a:off x="90775" y="4024375"/>
            <a:ext cx="438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5559200" y="3618050"/>
            <a:ext cx="3176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(assume 8b address)</a:t>
            </a:r>
            <a:endParaRPr sz="15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4575" y="2884025"/>
            <a:ext cx="3713550" cy="1108885"/>
            <a:chOff x="14575" y="2884025"/>
            <a:chExt cx="3713550" cy="1108885"/>
          </a:xfrm>
        </p:grpSpPr>
        <p:sp>
          <p:nvSpPr>
            <p:cNvPr id="213" name="Google Shape;213;p24"/>
            <p:cNvSpPr/>
            <p:nvPr/>
          </p:nvSpPr>
          <p:spPr>
            <a:xfrm>
              <a:off x="347725" y="2884025"/>
              <a:ext cx="3380400" cy="633000"/>
            </a:xfrm>
            <a:prstGeom prst="rect">
              <a:avLst/>
            </a:prstGeom>
            <a:solidFill>
              <a:srgbClr val="FDB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Inter"/>
                  <a:ea typeface="Inter"/>
                  <a:cs typeface="Inter"/>
                  <a:sym typeface="Inter"/>
                </a:rPr>
                <a:t>Different addresses get </a:t>
              </a:r>
              <a:r>
                <a:rPr b="1" lang="en" sz="1600">
                  <a:latin typeface="Inter"/>
                  <a:ea typeface="Inter"/>
                  <a:cs typeface="Inter"/>
                  <a:sym typeface="Inter"/>
                </a:rPr>
                <a:t>same line index</a:t>
              </a:r>
              <a:r>
                <a:rPr lang="en" sz="1600">
                  <a:latin typeface="Inter"/>
                  <a:ea typeface="Inter"/>
                  <a:cs typeface="Inter"/>
                  <a:sym typeface="Inter"/>
                </a:rPr>
                <a:t> but </a:t>
              </a:r>
              <a:r>
                <a:rPr b="1" lang="en" sz="1600">
                  <a:latin typeface="Inter"/>
                  <a:ea typeface="Inter"/>
                  <a:cs typeface="Inter"/>
                  <a:sym typeface="Inter"/>
                </a:rPr>
                <a:t>different tags</a:t>
              </a:r>
              <a:r>
                <a:rPr lang="en" sz="1600">
                  <a:latin typeface="Inter"/>
                  <a:ea typeface="Inter"/>
                  <a:cs typeface="Inter"/>
                  <a:sym typeface="Inter"/>
                </a:rPr>
                <a:t>.</a:t>
              </a:r>
              <a:endParaRPr sz="160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4575" y="3517025"/>
              <a:ext cx="1464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Tag: </a:t>
              </a: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000000</a:t>
              </a:r>
              <a:endParaRPr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1516515" y="3517025"/>
              <a:ext cx="983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000001</a:t>
              </a:r>
              <a:endParaRPr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-5400000">
              <a:off x="863775" y="3400560"/>
              <a:ext cx="165300" cy="10194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 rot="-5400000">
              <a:off x="1930575" y="3400560"/>
              <a:ext cx="165300" cy="10194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aphicFrame>
        <p:nvGraphicFramePr>
          <p:cNvPr id="218" name="Google Shape;218;p24"/>
          <p:cNvGraphicFramePr/>
          <p:nvPr/>
        </p:nvGraphicFramePr>
        <p:xfrm>
          <a:off x="2843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61867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 gridSpan="2" vMerge="1"/>
                <a:tc hMerge="1"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Caches: 4B Cache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4161525" y="745575"/>
            <a:ext cx="4728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4B Direct Mapped Cache</a:t>
            </a:r>
            <a:br>
              <a:rPr lang="en"/>
            </a:br>
            <a:r>
              <a:rPr lang="en"/>
              <a:t>(line size 1B)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</a:t>
            </a:r>
            <a:r>
              <a:rPr lang="en" sz="1600"/>
              <a:t> starting…		maps to…	has tag…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/>
              <a:t>		index </a:t>
            </a:r>
            <a:r>
              <a:rPr b="1" lang="en" u="sng">
                <a:solidFill>
                  <a:schemeClr val="accent1"/>
                </a:solidFill>
              </a:rPr>
              <a:t>0</a:t>
            </a:r>
            <a:r>
              <a:rPr lang="en"/>
              <a:t>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@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</a:t>
            </a:r>
            <a:r>
              <a:rPr lang="en">
                <a:solidFill>
                  <a:schemeClr val="accent6"/>
                </a:solidFill>
              </a:rPr>
              <a:t>		index 1		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@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r>
              <a:rPr lang="en">
                <a:solidFill>
                  <a:schemeClr val="accent6"/>
                </a:solidFill>
              </a:rPr>
              <a:t>		index 2		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@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</a:t>
            </a:r>
            <a:r>
              <a:rPr lang="en">
                <a:solidFill>
                  <a:schemeClr val="accent6"/>
                </a:solidFill>
              </a:rPr>
              <a:t>		index 3		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r>
              <a:rPr lang="en"/>
              <a:t>		index </a:t>
            </a:r>
            <a:r>
              <a:rPr b="1" lang="en" u="sng">
                <a:solidFill>
                  <a:schemeClr val="accent1"/>
                </a:solidFill>
              </a:rPr>
              <a:t>0</a:t>
            </a:r>
            <a:r>
              <a:rPr lang="en"/>
              <a:t>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0x8</a:t>
            </a:r>
            <a:r>
              <a:rPr lang="en"/>
              <a:t>		index </a:t>
            </a:r>
            <a:r>
              <a:rPr b="1" lang="en" u="sng">
                <a:solidFill>
                  <a:schemeClr val="accent1"/>
                </a:solidFill>
              </a:rPr>
              <a:t>0</a:t>
            </a:r>
            <a:r>
              <a:rPr lang="en"/>
              <a:t>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0xC</a:t>
            </a:r>
            <a:r>
              <a:rPr lang="en"/>
              <a:t>		index </a:t>
            </a:r>
            <a:r>
              <a:rPr b="1" lang="en" u="sng">
                <a:solidFill>
                  <a:schemeClr val="accent1"/>
                </a:solidFill>
              </a:rPr>
              <a:t>0</a:t>
            </a:r>
            <a:r>
              <a:rPr lang="en"/>
              <a:t>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436725" y="4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</a:tblGrid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26" name="Google Shape;226;p25"/>
          <p:cNvSpPr txBox="1"/>
          <p:nvPr/>
        </p:nvSpPr>
        <p:spPr>
          <a:xfrm>
            <a:off x="90775" y="4024375"/>
            <a:ext cx="438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347725" y="2884025"/>
            <a:ext cx="3380400" cy="6330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Lines with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same line index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 evict each other.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28" name="Google Shape;228;p25"/>
          <p:cNvGraphicFramePr/>
          <p:nvPr/>
        </p:nvGraphicFramePr>
        <p:xfrm>
          <a:off x="2843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61867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 gridSpan="2" vMerge="1"/>
                <a:tc hMerge="1"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Caches: </a:t>
            </a:r>
            <a:r>
              <a:rPr lang="en" u="sng"/>
              <a:t>8B</a:t>
            </a:r>
            <a:r>
              <a:rPr lang="en"/>
              <a:t> Cache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4161525" y="745575"/>
            <a:ext cx="48060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8B Direct Mapped Cache</a:t>
            </a:r>
            <a:br>
              <a:rPr lang="en"/>
            </a:br>
            <a:r>
              <a:rPr lang="en"/>
              <a:t>(line size </a:t>
            </a:r>
            <a:r>
              <a:rPr lang="en" u="sng"/>
              <a:t>2B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</a:t>
            </a:r>
            <a:r>
              <a:rPr lang="en" sz="1600"/>
              <a:t> starting…		maps to…	has tag…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r>
              <a:rPr lang="en"/>
              <a:t>		index 1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r>
              <a:rPr lang="en"/>
              <a:t>		index 2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0x6</a:t>
            </a:r>
            <a:r>
              <a:rPr lang="en"/>
              <a:t>		index 3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0x8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0x18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011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436725" y="4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</a:tblGrid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36" name="Google Shape;236;p26"/>
          <p:cNvSpPr txBox="1"/>
          <p:nvPr/>
        </p:nvSpPr>
        <p:spPr>
          <a:xfrm>
            <a:off x="90775" y="4024375"/>
            <a:ext cx="438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852775" y="3517025"/>
            <a:ext cx="1464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Tag: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26"/>
          <p:cNvSpPr/>
          <p:nvPr/>
        </p:nvSpPr>
        <p:spPr>
          <a:xfrm rot="-5400000">
            <a:off x="1380675" y="2883650"/>
            <a:ext cx="165300" cy="205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39" name="Google Shape;239;p26"/>
          <p:cNvGraphicFramePr/>
          <p:nvPr/>
        </p:nvGraphicFramePr>
        <p:xfrm>
          <a:off x="2843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</a:tr>
              <a:tr h="2972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Caches: </a:t>
            </a:r>
            <a:r>
              <a:rPr lang="en" u="sng"/>
              <a:t>16</a:t>
            </a:r>
            <a:r>
              <a:rPr lang="en" u="sng"/>
              <a:t>B</a:t>
            </a:r>
            <a:r>
              <a:rPr lang="en"/>
              <a:t> Cache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4161525" y="745575"/>
            <a:ext cx="4821900" cy="32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16B Direct Mapped Cache</a:t>
            </a:r>
            <a:br>
              <a:rPr lang="en"/>
            </a:br>
            <a:r>
              <a:rPr lang="en"/>
              <a:t>(line size </a:t>
            </a:r>
            <a:r>
              <a:rPr lang="en" u="sng"/>
              <a:t>4</a:t>
            </a:r>
            <a:r>
              <a:rPr lang="en" u="sng"/>
              <a:t>B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Line</a:t>
            </a:r>
            <a:r>
              <a:rPr lang="en" sz="1600"/>
              <a:t> starting…		maps to…	has tag…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/>
              <a:t>	</a:t>
            </a:r>
            <a:r>
              <a:rPr lang="en"/>
              <a:t>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</a:t>
            </a:r>
            <a:r>
              <a:rPr lang="en"/>
              <a:t>		index 1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0x8</a:t>
            </a:r>
            <a:r>
              <a:rPr lang="en"/>
              <a:t>		index 2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0xC</a:t>
            </a:r>
            <a:r>
              <a:rPr lang="en"/>
              <a:t>		index 3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@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0x10</a:t>
            </a:r>
            <a:r>
              <a:rPr lang="en"/>
              <a:t>		index 0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0001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  <p:graphicFrame>
        <p:nvGraphicFramePr>
          <p:cNvPr id="246" name="Google Shape;246;p27"/>
          <p:cNvGraphicFramePr/>
          <p:nvPr/>
        </p:nvGraphicFramePr>
        <p:xfrm>
          <a:off x="436725" y="406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  <a:gridCol w="260650"/>
              </a:tblGrid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1A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1B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1C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1D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1E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1F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31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47" name="Google Shape;247;p27"/>
          <p:cNvSpPr txBox="1"/>
          <p:nvPr/>
        </p:nvSpPr>
        <p:spPr>
          <a:xfrm>
            <a:off x="90775" y="4024375"/>
            <a:ext cx="438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767175" y="3517025"/>
            <a:ext cx="1464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Tag: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000000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27"/>
          <p:cNvSpPr/>
          <p:nvPr/>
        </p:nvSpPr>
        <p:spPr>
          <a:xfrm rot="-5400000">
            <a:off x="2434575" y="1829750"/>
            <a:ext cx="165300" cy="4161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50" name="Google Shape;250;p27"/>
          <p:cNvGraphicFramePr/>
          <p:nvPr/>
        </p:nvGraphicFramePr>
        <p:xfrm>
          <a:off x="2843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</a:t>
            </a:r>
            <a:endParaRPr/>
          </a:p>
        </p:txBody>
      </p:sp>
      <p:graphicFrame>
        <p:nvGraphicFramePr>
          <p:cNvPr id="256" name="Google Shape;256;p28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311700" y="745575"/>
            <a:ext cx="4849500" cy="20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Placement policy</a:t>
            </a:r>
            <a:r>
              <a:rPr lang="en"/>
              <a:t>: Each memory address is associated with exactly one possible line in the cache.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check for existence in the cache, we only need to look in a single location in the cache.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194025" y="3891325"/>
            <a:ext cx="1992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tag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connect line to memory address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59" name="Google Shape;259;p28"/>
          <p:cNvGraphicFramePr/>
          <p:nvPr/>
        </p:nvGraphicFramePr>
        <p:xfrm>
          <a:off x="621413" y="29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1917575"/>
                <a:gridCol w="1547150"/>
                <a:gridCol w="985100"/>
              </a:tblGrid>
              <a:tr h="2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31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Full 32b address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  <a:tc hMerge="1"/>
                <a:tc h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index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offset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38100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28"/>
          <p:cNvSpPr txBox="1"/>
          <p:nvPr/>
        </p:nvSpPr>
        <p:spPr>
          <a:xfrm>
            <a:off x="2510875" y="3891325"/>
            <a:ext cx="1733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index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select line in cache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4572000" y="3891325"/>
            <a:ext cx="17334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byte offset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within line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6047275" y="3436925"/>
            <a:ext cx="2991000" cy="10803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Unlike FA caches, DM caches have an index to identify the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only 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cache line for this memory address.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Replacement Policies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745575"/>
            <a:ext cx="65244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below direct mapped cache for </a:t>
            </a:r>
            <a:r>
              <a:rPr b="1" lang="en" u="sng">
                <a:solidFill>
                  <a:schemeClr val="dk2"/>
                </a:solidFill>
              </a:rPr>
              <a:t>12b</a:t>
            </a:r>
            <a:r>
              <a:rPr lang="en"/>
              <a:t> addresses.</a:t>
            </a:r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blank: Direct Mapped, </a:t>
            </a:r>
            <a:r>
              <a:rPr lang="en" u="sng"/>
              <a:t>12b addresses</a:t>
            </a:r>
            <a:endParaRPr u="sng"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1399825"/>
            <a:ext cx="36528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What is the line size / block size, in bytes?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What is the capacity, </a:t>
            </a:r>
            <a:br>
              <a:rPr lang="en"/>
            </a:br>
            <a:r>
              <a:rPr lang="en"/>
              <a:t>in bytes?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For a 12b address, how many bits is the byte offset?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For a 12b address, how many bits is the index?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For a 12b address, how many bits is the tag?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3822875" y="745575"/>
            <a:ext cx="5187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A.		B.		C.		D.		E.		F.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	4		8		10		16	  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	4		8		10		16	  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	4		8		10		16	  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	4		8		10		16	   Other</a:t>
            </a:r>
            <a:endParaRPr/>
          </a:p>
        </p:txBody>
      </p:sp>
      <p:graphicFrame>
        <p:nvGraphicFramePr>
          <p:cNvPr id="271" name="Google Shape;271;p29"/>
          <p:cNvGraphicFramePr/>
          <p:nvPr/>
        </p:nvGraphicFramePr>
        <p:xfrm>
          <a:off x="4572000" y="3910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554325"/>
                <a:gridCol w="838025"/>
                <a:gridCol w="268625"/>
                <a:gridCol w="303475"/>
                <a:gridCol w="303475"/>
                <a:gridCol w="303475"/>
              </a:tblGrid>
              <a:tr h="993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flags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124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b="1"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1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1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1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1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1"/>
          <p:cNvGraphicFramePr/>
          <p:nvPr/>
        </p:nvGraphicFramePr>
        <p:xfrm>
          <a:off x="7301400" y="32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747000"/>
                <a:gridCol w="569125"/>
                <a:gridCol w="417325"/>
              </a:tblGrid>
              <a:tr h="2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11   4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3  2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31"/>
          <p:cNvSpPr txBox="1"/>
          <p:nvPr/>
        </p:nvSpPr>
        <p:spPr>
          <a:xfrm>
            <a:off x="8016950" y="3799450"/>
            <a:ext cx="1173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offset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for Direct Mapped, </a:t>
            </a:r>
            <a:r>
              <a:rPr lang="en" u="sng"/>
              <a:t>12b addresses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11700" y="745575"/>
            <a:ext cx="47031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Line size / block size: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# bytes per cache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Capacity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Total # data bytes that can be stored in a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	Offset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Identifies byte address of data stored at a given cache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	Index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Selects cache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	Tag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Identifies data stored at a given cache line to a given memory address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7126600" y="3799450"/>
            <a:ext cx="965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tag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7185300" y="2864625"/>
            <a:ext cx="2005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emory address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140550" y="1038750"/>
            <a:ext cx="13257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4 bytes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835750" y="1857750"/>
            <a:ext cx="1500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 x 4 bytes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=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16 bytes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4572000" y="2600175"/>
            <a:ext cx="1849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</a:t>
            </a:r>
            <a:r>
              <a:rPr baseline="-25000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(line size) =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 bits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2514450" y="4500275"/>
            <a:ext cx="59646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# address bits - # offset bits - # index bits =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bits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93" name="Google Shape;293;p31"/>
          <p:cNvGraphicFramePr/>
          <p:nvPr/>
        </p:nvGraphicFramePr>
        <p:xfrm>
          <a:off x="6042550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1312650"/>
                <a:gridCol w="420775"/>
                <a:gridCol w="420775"/>
                <a:gridCol w="420775"/>
                <a:gridCol w="42077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94" name="Google Shape;294;p31"/>
          <p:cNvSpPr txBox="1"/>
          <p:nvPr/>
        </p:nvSpPr>
        <p:spPr>
          <a:xfrm>
            <a:off x="3835750" y="3362175"/>
            <a:ext cx="2995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</a:t>
            </a:r>
            <a:r>
              <a:rPr baseline="-25000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(# lines) =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2 bits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7884575" y="3989950"/>
            <a:ext cx="84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index</a:t>
            </a:r>
            <a:endParaRPr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Direct Mapped Cache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7301400" y="29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747000"/>
                <a:gridCol w="569125"/>
                <a:gridCol w="417325"/>
              </a:tblGrid>
              <a:tr h="29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11   4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3  2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1 0</a:t>
                      </a:r>
                      <a:endParaRPr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311700" y="745578"/>
            <a:ext cx="48834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following direct mapped cache, for 12b addresses.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				L</a:t>
            </a:r>
            <a:r>
              <a:rPr lang="en"/>
              <a:t>oad byte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0xFE2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8016950" y="3494650"/>
            <a:ext cx="1173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offset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7126600" y="3494650"/>
            <a:ext cx="965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tag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7185300" y="2559825"/>
            <a:ext cx="2005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memory address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7884575" y="3685150"/>
            <a:ext cx="84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index</a:t>
            </a:r>
            <a:endParaRPr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dirty</a:t>
                      </a:r>
                      <a:endParaRPr/>
                    </a:p>
                  </a:txBody>
                  <a:tcPr marT="0" marB="0" marR="0" marL="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4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FEE5A0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pSp>
        <p:nvGrpSpPr>
          <p:cNvPr id="313" name="Google Shape;313;p33"/>
          <p:cNvGrpSpPr/>
          <p:nvPr/>
        </p:nvGrpSpPr>
        <p:grpSpPr>
          <a:xfrm>
            <a:off x="1170250" y="2582763"/>
            <a:ext cx="3741650" cy="1229351"/>
            <a:chOff x="2555050" y="2081825"/>
            <a:chExt cx="3741650" cy="1229351"/>
          </a:xfrm>
        </p:grpSpPr>
        <p:sp>
          <p:nvSpPr>
            <p:cNvPr id="314" name="Google Shape;314;p33"/>
            <p:cNvSpPr txBox="1"/>
            <p:nvPr/>
          </p:nvSpPr>
          <p:spPr>
            <a:xfrm>
              <a:off x="2555050" y="2169125"/>
              <a:ext cx="3050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2F2F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0b</a:t>
              </a:r>
              <a:r>
                <a:rPr lang="en" sz="2000">
                  <a:solidFill>
                    <a:srgbClr val="9FD1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1111</a:t>
              </a:r>
              <a:r>
                <a:rPr lang="en" sz="2000">
                  <a:solidFill>
                    <a:srgbClr val="9FD1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1110 </a:t>
              </a:r>
              <a:r>
                <a:rPr lang="en" sz="2000">
                  <a:solidFill>
                    <a:schemeClr val="accent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00</a:t>
              </a:r>
              <a:r>
                <a:rPr lang="en" sz="2000">
                  <a:solidFill>
                    <a:srgbClr val="FDB51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</a:t>
              </a:r>
              <a:endParaRPr sz="20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 rot="-5400000">
              <a:off x="3958075" y="968375"/>
              <a:ext cx="218700" cy="2445600"/>
            </a:xfrm>
            <a:prstGeom prst="rightBrace">
              <a:avLst>
                <a:gd fmla="val 50000" name="adj1"/>
                <a:gd fmla="val 81929" name="adj2"/>
              </a:avLst>
            </a:prstGeom>
            <a:noFill/>
            <a:ln cap="flat" cmpd="sng" w="1905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6" name="Google Shape;316;p33"/>
            <p:cNvSpPr txBox="1"/>
            <p:nvPr/>
          </p:nvSpPr>
          <p:spPr>
            <a:xfrm>
              <a:off x="2918250" y="2484076"/>
              <a:ext cx="1107000" cy="8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FD1FF"/>
                  </a:solidFill>
                  <a:latin typeface="Inter"/>
                  <a:ea typeface="Inter"/>
                  <a:cs typeface="Inter"/>
                  <a:sym typeface="Inter"/>
                </a:rPr>
                <a:t>t</a:t>
              </a:r>
              <a:r>
                <a:rPr b="1" lang="en" sz="2000">
                  <a:solidFill>
                    <a:srgbClr val="9FD1FF"/>
                  </a:solidFill>
                  <a:latin typeface="Inter"/>
                  <a:ea typeface="Inter"/>
                  <a:cs typeface="Inter"/>
                  <a:sym typeface="Inter"/>
                </a:rPr>
                <a:t>ag</a:t>
              </a:r>
              <a:endParaRPr b="1" sz="20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0xFE</a:t>
              </a:r>
              <a:endParaRPr b="1" sz="20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5189700" y="2484050"/>
              <a:ext cx="1107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DB515"/>
                  </a:solidFill>
                  <a:latin typeface="Inter"/>
                  <a:ea typeface="Inter"/>
                  <a:cs typeface="Inter"/>
                  <a:sym typeface="Inter"/>
                </a:rPr>
                <a:t>o</a:t>
              </a:r>
              <a:r>
                <a:rPr b="1" lang="en" sz="2000">
                  <a:solidFill>
                    <a:srgbClr val="FDB515"/>
                  </a:solidFill>
                  <a:latin typeface="Inter"/>
                  <a:ea typeface="Inter"/>
                  <a:cs typeface="Inter"/>
                  <a:sym typeface="Inter"/>
                </a:rPr>
                <a:t>ffset</a:t>
              </a:r>
              <a:endParaRPr b="1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0x2</a:t>
              </a:r>
              <a:endParaRPr b="1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18" name="Google Shape;318;p33"/>
          <p:cNvSpPr txBox="1"/>
          <p:nvPr/>
        </p:nvSpPr>
        <p:spPr>
          <a:xfrm>
            <a:off x="2676450" y="2985006"/>
            <a:ext cx="1107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n" sz="20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ndex</a:t>
            </a:r>
            <a:endParaRPr b="1" sz="20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 b="1" sz="2000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419150" y="2125875"/>
            <a:ext cx="3309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Compute T/I/O</a:t>
            </a:r>
            <a:endParaRPr sz="20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20" name="Google Shape;320;p33"/>
          <p:cNvGraphicFramePr/>
          <p:nvPr/>
        </p:nvGraphicFramePr>
        <p:xfrm>
          <a:off x="5162428" y="14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25"/>
                <a:gridCol w="420125"/>
                <a:gridCol w="420125"/>
                <a:gridCol w="420125"/>
                <a:gridCol w="420125"/>
              </a:tblGrid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C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</a:t>
                      </a: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D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rgbClr val="0000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3"/>
          <p:cNvSpPr/>
          <p:nvPr/>
        </p:nvSpPr>
        <p:spPr>
          <a:xfrm>
            <a:off x="7789540" y="1415875"/>
            <a:ext cx="403800" cy="297300"/>
          </a:xfrm>
          <a:prstGeom prst="rect">
            <a:avLst/>
          </a:prstGeom>
          <a:noFill/>
          <a:ln cap="flat" cmpd="sng" w="76200">
            <a:solidFill>
              <a:srgbClr val="FDB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/>
        </p:nvSpPr>
        <p:spPr>
          <a:xfrm>
            <a:off x="311700" y="3068175"/>
            <a:ext cx="472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lphaLcPeriod"/>
            </a:pPr>
            <a:r>
              <a:rPr b="1" lang="en" sz="18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Cache miss!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Tag </a:t>
            </a:r>
            <a:r>
              <a:rPr b="1"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is not valid.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11700" y="745575"/>
            <a:ext cx="52230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we have the following direct mapped cache, for 12b addresses.</a:t>
            </a:r>
            <a:endParaRPr sz="1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Load byte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0xFE2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		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endParaRPr/>
          </a:p>
        </p:txBody>
      </p:sp>
      <p:graphicFrame>
        <p:nvGraphicFramePr>
          <p:cNvPr id="328" name="Google Shape;328;p34"/>
          <p:cNvGraphicFramePr/>
          <p:nvPr/>
        </p:nvGraphicFramePr>
        <p:xfrm>
          <a:off x="5162478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0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dirty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29" name="Google Shape;329;p3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Warming up the Direct Mapped Cache (2/6)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5219400" y="3098975"/>
            <a:ext cx="37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1111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1110 00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 </a:t>
            </a: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0xFE</a:t>
            </a:r>
            <a:r>
              <a:rPr b="1" lang="en" sz="1800" u="sng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800" u="sng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0b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111</a:t>
            </a:r>
            <a:r>
              <a:rPr lang="en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1 1110 00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← 0xFE</a:t>
            </a:r>
            <a:r>
              <a:rPr lang="en" sz="18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37448" y="3348772"/>
            <a:ext cx="472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b. 	Load into cache the </a:t>
            </a:r>
            <a:r>
              <a:rPr b="1"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4-byte line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	from </a:t>
            </a:r>
            <a:r>
              <a:rPr b="1" lang="en" sz="1800" u="sng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0xFE0</a:t>
            </a:r>
            <a:r>
              <a:rPr b="1"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0xFE3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	Mark </a:t>
            </a:r>
            <a:r>
              <a:rPr b="1" lang="en" sz="18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valid bit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10680" y="4169943"/>
            <a:ext cx="472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c. 	Read byte at </a:t>
            </a:r>
            <a:r>
              <a:rPr b="1"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offset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	and return to processor.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33" name="Google Shape;333;p34"/>
          <p:cNvGraphicFramePr/>
          <p:nvPr/>
        </p:nvGraphicFramePr>
        <p:xfrm>
          <a:off x="5162478" y="14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00"/>
                <a:gridCol w="420125"/>
                <a:gridCol w="420125"/>
                <a:gridCol w="420125"/>
                <a:gridCol w="420125"/>
              </a:tblGrid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0xFE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34"/>
          <p:cNvSpPr/>
          <p:nvPr/>
        </p:nvSpPr>
        <p:spPr>
          <a:xfrm>
            <a:off x="7806907" y="1415875"/>
            <a:ext cx="403800" cy="297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35" name="Google Shape;335;p34"/>
          <p:cNvGrpSpPr/>
          <p:nvPr/>
        </p:nvGrpSpPr>
        <p:grpSpPr>
          <a:xfrm>
            <a:off x="269050" y="1929425"/>
            <a:ext cx="3589250" cy="827025"/>
            <a:chOff x="1031050" y="1929425"/>
            <a:chExt cx="3589250" cy="827025"/>
          </a:xfrm>
        </p:grpSpPr>
        <p:grpSp>
          <p:nvGrpSpPr>
            <p:cNvPr id="336" name="Google Shape;336;p34"/>
            <p:cNvGrpSpPr/>
            <p:nvPr/>
          </p:nvGrpSpPr>
          <p:grpSpPr>
            <a:xfrm>
              <a:off x="1031050" y="1929425"/>
              <a:ext cx="3589250" cy="827025"/>
              <a:chOff x="2555050" y="2081825"/>
              <a:chExt cx="3589250" cy="827025"/>
            </a:xfrm>
          </p:grpSpPr>
          <p:sp>
            <p:nvSpPr>
              <p:cNvPr id="337" name="Google Shape;337;p34"/>
              <p:cNvSpPr txBox="1"/>
              <p:nvPr/>
            </p:nvSpPr>
            <p:spPr>
              <a:xfrm>
                <a:off x="2555050" y="2169125"/>
                <a:ext cx="3050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0b</a:t>
                </a:r>
                <a:r>
                  <a:rPr lang="en" sz="2000">
                    <a:solidFill>
                      <a:schemeClr val="accen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1111 1110 </a:t>
                </a:r>
                <a:r>
                  <a:rPr lang="en" sz="2000">
                    <a:solidFill>
                      <a:schemeClr val="accent4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00</a:t>
                </a:r>
                <a:r>
                  <a:rPr lang="en" sz="20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10</a:t>
                </a:r>
                <a:endParaRPr sz="2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8" name="Google Shape;338;p34"/>
              <p:cNvSpPr/>
              <p:nvPr/>
            </p:nvSpPr>
            <p:spPr>
              <a:xfrm rot="-5400000">
                <a:off x="3958075" y="968375"/>
                <a:ext cx="218700" cy="2445600"/>
              </a:xfrm>
              <a:prstGeom prst="rightBrace">
                <a:avLst>
                  <a:gd fmla="val 50000" name="adj1"/>
                  <a:gd fmla="val 84050" name="adj2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9" name="Google Shape;339;p34"/>
              <p:cNvSpPr txBox="1"/>
              <p:nvPr/>
            </p:nvSpPr>
            <p:spPr>
              <a:xfrm>
                <a:off x="2842050" y="2484050"/>
                <a:ext cx="1107000" cy="42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accent1"/>
                    </a:solidFill>
                    <a:latin typeface="Inter"/>
                    <a:ea typeface="Inter"/>
                    <a:cs typeface="Inter"/>
                    <a:sym typeface="Inter"/>
                  </a:rPr>
                  <a:t>tag</a:t>
                </a:r>
                <a:endParaRPr b="1" sz="20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0" name="Google Shape;340;p34"/>
              <p:cNvSpPr txBox="1"/>
              <p:nvPr/>
            </p:nvSpPr>
            <p:spPr>
              <a:xfrm>
                <a:off x="5037300" y="2484050"/>
                <a:ext cx="1107000" cy="42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chemeClr val="dk2"/>
                    </a:solidFill>
                    <a:latin typeface="Inter"/>
                    <a:ea typeface="Inter"/>
                    <a:cs typeface="Inter"/>
                    <a:sym typeface="Inter"/>
                  </a:rPr>
                  <a:t>offset</a:t>
                </a:r>
                <a:endParaRPr b="1" sz="20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341" name="Google Shape;341;p34"/>
            <p:cNvSpPr txBox="1"/>
            <p:nvPr/>
          </p:nvSpPr>
          <p:spPr>
            <a:xfrm>
              <a:off x="2537250" y="2331650"/>
              <a:ext cx="11070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index</a:t>
              </a:r>
              <a:endParaRPr b="1" sz="20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" type="body"/>
          </p:nvPr>
        </p:nvSpPr>
        <p:spPr>
          <a:xfrm>
            <a:off x="311700" y="1628425"/>
            <a:ext cx="41445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	Write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>
                <a:solidFill>
                  <a:schemeClr val="dk2"/>
                </a:solidFill>
              </a:rPr>
              <a:t>A.</a:t>
            </a:r>
            <a:r>
              <a:rPr lang="en" sz="1800"/>
              <a:t>	Write-through</a:t>
            </a:r>
            <a:br>
              <a:rPr lang="en" sz="1800"/>
            </a:br>
            <a:r>
              <a:rPr lang="en" sz="1800"/>
              <a:t>		(memory access per write)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>
                <a:solidFill>
                  <a:schemeClr val="dk2"/>
                </a:solidFill>
              </a:rPr>
              <a:t>B.</a:t>
            </a:r>
            <a:r>
              <a:rPr lang="en" sz="1800"/>
              <a:t>	Write-back</a:t>
            </a:r>
            <a:br>
              <a:rPr lang="en" sz="1800"/>
            </a:br>
            <a:r>
              <a:rPr lang="en" sz="1800"/>
              <a:t>		(dirty bit, write to memory </a:t>
            </a:r>
            <a:br>
              <a:rPr lang="en" sz="1800"/>
            </a:br>
            <a:r>
              <a:rPr lang="en" sz="1800"/>
              <a:t>		on eviction)</a:t>
            </a:r>
            <a:endParaRPr sz="1800"/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Mapped: Policies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311700" y="74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policies can be implemented for a </a:t>
            </a:r>
            <a:r>
              <a:rPr b="1" lang="en">
                <a:solidFill>
                  <a:schemeClr val="dk2"/>
                </a:solidFill>
              </a:rPr>
              <a:t>direct-mapped cache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that apply.</a:t>
            </a:r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4655100" y="1628425"/>
            <a:ext cx="41445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	Line Replacement</a:t>
            </a:r>
            <a:br>
              <a:rPr lang="en"/>
            </a:br>
            <a:r>
              <a:rPr lang="en"/>
              <a:t>	(Eviction) Policy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A.</a:t>
            </a:r>
            <a:r>
              <a:rPr lang="en" sz="1800"/>
              <a:t>	Least Recently Used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B.</a:t>
            </a:r>
            <a:r>
              <a:rPr lang="en" sz="1800"/>
              <a:t>	Most Recently Used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C.</a:t>
            </a:r>
            <a:r>
              <a:rPr lang="en" sz="1800"/>
              <a:t>	FIFO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D.</a:t>
            </a:r>
            <a:r>
              <a:rPr lang="en" sz="1800"/>
              <a:t> 	Random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E.</a:t>
            </a:r>
            <a:r>
              <a:rPr lang="en" sz="1800"/>
              <a:t>	None of the Above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311700" y="1628425"/>
            <a:ext cx="41445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	Write Policy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>
                <a:solidFill>
                  <a:schemeClr val="dk2"/>
                </a:solidFill>
              </a:rPr>
              <a:t>A.</a:t>
            </a:r>
            <a:r>
              <a:rPr lang="en" sz="1800"/>
              <a:t>	Write-through</a:t>
            </a:r>
            <a:br>
              <a:rPr lang="en" sz="1800"/>
            </a:br>
            <a:r>
              <a:rPr lang="en" sz="1800"/>
              <a:t>		(memory access per write)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>
                <a:solidFill>
                  <a:schemeClr val="dk2"/>
                </a:solidFill>
              </a:rPr>
              <a:t>B.</a:t>
            </a:r>
            <a:r>
              <a:rPr lang="en" sz="1800"/>
              <a:t>	Write-back</a:t>
            </a:r>
            <a:br>
              <a:rPr lang="en" sz="1800"/>
            </a:br>
            <a:r>
              <a:rPr lang="en" sz="1800"/>
              <a:t>		(dirty bit, write to memory </a:t>
            </a:r>
            <a:br>
              <a:rPr lang="en" sz="1800"/>
            </a:br>
            <a:r>
              <a:rPr lang="en" sz="1800"/>
              <a:t>		on eviction)</a:t>
            </a:r>
            <a:endParaRPr sz="1800"/>
          </a:p>
        </p:txBody>
      </p:sp>
      <p:sp>
        <p:nvSpPr>
          <p:cNvPr id="355" name="Google Shape;355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Mapped: Policies Solution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311700" y="74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policies can be implemented for a </a:t>
            </a:r>
            <a:r>
              <a:rPr b="1" lang="en">
                <a:solidFill>
                  <a:schemeClr val="dk2"/>
                </a:solidFill>
              </a:rPr>
              <a:t>direct-mapped cache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all that apply.</a:t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4655100" y="1628425"/>
            <a:ext cx="41445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	Line Replacement</a:t>
            </a:r>
            <a:br>
              <a:rPr lang="en"/>
            </a:br>
            <a:r>
              <a:rPr lang="en"/>
              <a:t>	(Eviction) Policy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A.</a:t>
            </a:r>
            <a:r>
              <a:rPr lang="en" sz="1800"/>
              <a:t>	Least Recently Used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B.</a:t>
            </a:r>
            <a:r>
              <a:rPr lang="en" sz="1800"/>
              <a:t>	Most Recently Used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C.</a:t>
            </a:r>
            <a:r>
              <a:rPr lang="en" sz="1800"/>
              <a:t>	FIFO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D.</a:t>
            </a:r>
            <a:r>
              <a:rPr lang="en" sz="1800"/>
              <a:t> 	Random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E.</a:t>
            </a:r>
            <a:r>
              <a:rPr lang="en" sz="1800"/>
              <a:t>	None of the Above</a:t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3587650" y="3915625"/>
            <a:ext cx="4343400" cy="9153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In direct mapped caches, there is only ever one line to evict—the existing line with matching index.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9" name="Google Shape;359;p36"/>
          <p:cNvGrpSpPr/>
          <p:nvPr/>
        </p:nvGrpSpPr>
        <p:grpSpPr>
          <a:xfrm>
            <a:off x="672835" y="2305300"/>
            <a:ext cx="584700" cy="919500"/>
            <a:chOff x="672835" y="2305300"/>
            <a:chExt cx="584700" cy="919500"/>
          </a:xfrm>
        </p:grpSpPr>
        <p:sp>
          <p:nvSpPr>
            <p:cNvPr id="360" name="Google Shape;360;p36"/>
            <p:cNvSpPr/>
            <p:nvPr/>
          </p:nvSpPr>
          <p:spPr>
            <a:xfrm>
              <a:off x="672835" y="2305300"/>
              <a:ext cx="584700" cy="386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672835" y="2838700"/>
              <a:ext cx="584700" cy="3861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62" name="Google Shape;362;p36"/>
          <p:cNvSpPr/>
          <p:nvPr/>
        </p:nvSpPr>
        <p:spPr>
          <a:xfrm>
            <a:off x="4984156" y="3372100"/>
            <a:ext cx="584700" cy="386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Misses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Misses</a:t>
            </a:r>
            <a:endParaRPr/>
          </a:p>
        </p:txBody>
      </p:sp>
      <p:sp>
        <p:nvSpPr>
          <p:cNvPr id="373" name="Google Shape;373;p38"/>
          <p:cNvSpPr txBox="1"/>
          <p:nvPr>
            <p:ph idx="1" type="body"/>
          </p:nvPr>
        </p:nvSpPr>
        <p:spPr>
          <a:xfrm>
            <a:off x="311700" y="745575"/>
            <a:ext cx="52584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lang="en">
                <a:solidFill>
                  <a:schemeClr val="accent1"/>
                </a:solidFill>
              </a:rPr>
              <a:t>Compulsory Miss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by the first access to a line that has never been in the cache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Capacity Miss 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when the cache cannot contain all the lines needed during the execution of a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Occur when lines were in the cache, replaced, and later retrieved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Conflict Miss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lines compete for the same location in the cache, even when the cache has not reached full capacity.</a:t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6088650" y="915775"/>
            <a:ext cx="2790600" cy="11862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In this class, we will only distinguish between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compulsory and non-compulsory misses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38"/>
          <p:cNvSpPr/>
          <p:nvPr/>
        </p:nvSpPr>
        <p:spPr>
          <a:xfrm rot="10800000">
            <a:off x="5570100" y="1875000"/>
            <a:ext cx="198600" cy="2790900"/>
          </a:xfrm>
          <a:prstGeom prst="leftBrace">
            <a:avLst>
              <a:gd fmla="val 50000" name="adj1"/>
              <a:gd fmla="val 50198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5868050" y="3033200"/>
            <a:ext cx="31104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“Non-compulsory”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miss 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Associative Cache with LRU policy</a:t>
            </a:r>
            <a:endParaRPr/>
          </a:p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311700" y="745575"/>
            <a:ext cx="52230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the end of instr 5, cache is </a:t>
            </a:r>
            <a:r>
              <a:rPr b="1" lang="en" sz="1800">
                <a:solidFill>
                  <a:schemeClr val="accent4"/>
                </a:solidFill>
              </a:rPr>
              <a:t>warm</a:t>
            </a:r>
            <a:r>
              <a:rPr lang="en" sz="1800"/>
              <a:t>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byte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0x43F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0x10F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byte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0x5E2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0x178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word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0x824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0x209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word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0x5E0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0x178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word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0x524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0x149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0x972		0x25C,0x2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311700" y="3021475"/>
            <a:ext cx="39360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Suppose that LRU = 0 means </a:t>
            </a: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recently used, and 3 means </a:t>
            </a: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least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recently used.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After the end of instruction 5, what are the LRU tags on each row?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94" name="Google Shape;94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0x25C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p12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Misses</a:t>
            </a:r>
            <a:endParaRPr/>
          </a:p>
        </p:txBody>
      </p:sp>
      <p:sp>
        <p:nvSpPr>
          <p:cNvPr id="382" name="Google Shape;382;p39"/>
          <p:cNvSpPr txBox="1"/>
          <p:nvPr/>
        </p:nvSpPr>
        <p:spPr>
          <a:xfrm>
            <a:off x="5691600" y="2647250"/>
            <a:ext cx="32538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Compulsory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Compulsory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Capacity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Capacity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Conflict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Conflict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None of the above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311700" y="745575"/>
            <a:ext cx="52584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lang="en">
                <a:solidFill>
                  <a:schemeClr val="accent1"/>
                </a:solidFill>
              </a:rPr>
              <a:t>Compulsory Miss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by the first access to a line that has never been in the cache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Capacity Miss 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when the cache cannot contain all the lines needed during the execution of a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Occur when lines were in the cache, replaced, and later retrieved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Conflict Miss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lines compete for the same location in the cache, even when the cache has not reached full capacity.</a:t>
            </a:r>
            <a:endParaRPr/>
          </a:p>
        </p:txBody>
      </p:sp>
      <p:sp>
        <p:nvSpPr>
          <p:cNvPr id="384" name="Google Shape;384;p39"/>
          <p:cNvSpPr txBox="1"/>
          <p:nvPr/>
        </p:nvSpPr>
        <p:spPr>
          <a:xfrm>
            <a:off x="5647450" y="1080950"/>
            <a:ext cx="32538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types of misses can occur for Fully Associative caches (FA)? For Direct Mapped caches (DM)?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all that apply.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Misses</a:t>
            </a:r>
            <a:endParaRPr/>
          </a:p>
        </p:txBody>
      </p:sp>
      <p:sp>
        <p:nvSpPr>
          <p:cNvPr id="397" name="Google Shape;397;p41"/>
          <p:cNvSpPr txBox="1"/>
          <p:nvPr/>
        </p:nvSpPr>
        <p:spPr>
          <a:xfrm>
            <a:off x="5691600" y="2647250"/>
            <a:ext cx="32538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Compulsory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Compulsory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Capacity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Capacity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FA: Conflict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F.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DM: Conflict</a:t>
            </a:r>
            <a:endParaRPr b="1" sz="18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G.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None of the above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311700" y="745575"/>
            <a:ext cx="52584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b="1" lang="en">
                <a:solidFill>
                  <a:schemeClr val="accent1"/>
                </a:solidFill>
              </a:rPr>
              <a:t>Compulsory Miss</a:t>
            </a:r>
            <a:endParaRPr b="1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by the first access to a line that has never been in the cache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Capacity Miss 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Caused when the cache cannot contain all the lines needed during the execution of a program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Occur when lines were in the cache, replaced, and later retrieved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>
                <a:solidFill>
                  <a:schemeClr val="dk2"/>
                </a:solidFill>
              </a:rPr>
              <a:t>Conflict Miss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lines compete for the same location in the cache, even when the cache has not reached full capacity.</a:t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5647450" y="1080950"/>
            <a:ext cx="32538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Which types of misses can occur for Fully Associative caches (FA)? For Direct Mapped caches (DM)?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all that apply.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00" name="Google Shape;400;p41"/>
          <p:cNvGrpSpPr/>
          <p:nvPr/>
        </p:nvGrpSpPr>
        <p:grpSpPr>
          <a:xfrm>
            <a:off x="5680000" y="2612575"/>
            <a:ext cx="2233597" cy="1518800"/>
            <a:chOff x="5680000" y="2612575"/>
            <a:chExt cx="2233597" cy="1518800"/>
          </a:xfrm>
        </p:grpSpPr>
        <p:grpSp>
          <p:nvGrpSpPr>
            <p:cNvPr id="401" name="Google Shape;401;p41"/>
            <p:cNvGrpSpPr/>
            <p:nvPr/>
          </p:nvGrpSpPr>
          <p:grpSpPr>
            <a:xfrm>
              <a:off x="5680000" y="2612575"/>
              <a:ext cx="2233597" cy="1181102"/>
              <a:chOff x="5680000" y="2612575"/>
              <a:chExt cx="2233597" cy="1181102"/>
            </a:xfrm>
          </p:grpSpPr>
          <p:sp>
            <p:nvSpPr>
              <p:cNvPr id="402" name="Google Shape;402;p41"/>
              <p:cNvSpPr/>
              <p:nvPr/>
            </p:nvSpPr>
            <p:spPr>
              <a:xfrm>
                <a:off x="5680000" y="2612575"/>
                <a:ext cx="408300" cy="10497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cxnSp>
            <p:nvCxnSpPr>
              <p:cNvPr id="403" name="Google Shape;403;p41"/>
              <p:cNvCxnSpPr/>
              <p:nvPr/>
            </p:nvCxnSpPr>
            <p:spPr>
              <a:xfrm>
                <a:off x="5697497" y="3793677"/>
                <a:ext cx="2216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04" name="Google Shape;404;p41"/>
            <p:cNvSpPr/>
            <p:nvPr/>
          </p:nvSpPr>
          <p:spPr>
            <a:xfrm>
              <a:off x="5680000" y="3827475"/>
              <a:ext cx="408300" cy="3039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Misses</a:t>
            </a:r>
            <a:endParaRPr/>
          </a:p>
        </p:txBody>
      </p:sp>
      <p:sp>
        <p:nvSpPr>
          <p:cNvPr id="410" name="Google Shape;410;p42"/>
          <p:cNvSpPr txBox="1"/>
          <p:nvPr>
            <p:ph idx="1" type="body"/>
          </p:nvPr>
        </p:nvSpPr>
        <p:spPr>
          <a:xfrm>
            <a:off x="311700" y="745575"/>
            <a:ext cx="5258400" cy="30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Compulsory Miss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Caused by the first access to a line that has never been in the cache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>
                <a:solidFill>
                  <a:schemeClr val="accent6"/>
                </a:solidFill>
              </a:rPr>
              <a:t>Capacity Miss 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Caused when the cache cannot contain all the lines needed during the execution of a program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Occur when lines were in the cache, replaced, and later retrieved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Conflict Miss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Multiple lines compete for the same location in the cache, even when the cache has not reached full capacity.</a:t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5658350" y="2387050"/>
            <a:ext cx="3318000" cy="21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Occurs in direct mapped caches, as well as set associative caches (more later).</a:t>
            </a:r>
            <a:endParaRPr/>
          </a:p>
          <a:p>
            <a:pPr indent="-342900" lvl="1" marL="4572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Misses of this type would not </a:t>
            </a:r>
            <a:r>
              <a:rPr lang="en"/>
              <a:t>occurring</a:t>
            </a:r>
            <a:r>
              <a:rPr lang="en"/>
              <a:t> a fully associative cache with similar specs.</a:t>
            </a:r>
            <a:endParaRPr/>
          </a:p>
        </p:txBody>
      </p:sp>
      <p:sp>
        <p:nvSpPr>
          <p:cNvPr id="412" name="Google Shape;412;p42"/>
          <p:cNvSpPr/>
          <p:nvPr/>
        </p:nvSpPr>
        <p:spPr>
          <a:xfrm>
            <a:off x="5570100" y="2415600"/>
            <a:ext cx="198600" cy="2250300"/>
          </a:xfrm>
          <a:prstGeom prst="leftBrace">
            <a:avLst>
              <a:gd fmla="val 50000" name="adj1"/>
              <a:gd fmla="val 61761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6088650" y="915775"/>
            <a:ext cx="2790600" cy="11862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In this class, we will only distinguish between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compulsory and non-compulsory misses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Run an address trace against a set of caches.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(thanks Prof. Kubiatowicz for the algorithm).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First, consid</a:t>
            </a:r>
            <a:r>
              <a:rPr lang="en" sz="1900"/>
              <a:t>er</a:t>
            </a:r>
            <a:r>
              <a:rPr lang="en" sz="1900"/>
              <a:t> an infinite-size, fully-associative cache. For every miss that occurs now, consider it a </a:t>
            </a:r>
            <a:r>
              <a:rPr b="1" lang="en" sz="1900">
                <a:solidFill>
                  <a:schemeClr val="accent1"/>
                </a:solidFill>
              </a:rPr>
              <a:t>compulsory miss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Next, consider a finite-sized cache (of the size you want to examine) with full-associativity. Every miss that is not in #1 is a </a:t>
            </a:r>
            <a:r>
              <a:rPr b="1" lang="en" sz="1900">
                <a:solidFill>
                  <a:schemeClr val="dk2"/>
                </a:solidFill>
              </a:rPr>
              <a:t>capacity</a:t>
            </a:r>
            <a:r>
              <a:rPr b="1" lang="en" sz="1900">
                <a:solidFill>
                  <a:schemeClr val="dk2"/>
                </a:solidFill>
              </a:rPr>
              <a:t> miss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Finally, consider a finite-size cache with finite-associativity. All of the remaining misses that are not #1 or #2 are </a:t>
            </a:r>
            <a:r>
              <a:rPr b="1" lang="en" sz="1900">
                <a:solidFill>
                  <a:schemeClr val="dk2"/>
                </a:solidFill>
              </a:rPr>
              <a:t>conflict misses</a:t>
            </a:r>
            <a:r>
              <a:rPr lang="en" sz="1900"/>
              <a:t>.</a:t>
            </a:r>
            <a:endParaRPr sz="1900"/>
          </a:p>
        </p:txBody>
      </p:sp>
      <p:sp>
        <p:nvSpPr>
          <p:cNvPr id="419" name="Google Shape;419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categorize misses</a:t>
            </a:r>
            <a:endParaRPr/>
          </a:p>
        </p:txBody>
      </p:sp>
      <p:sp>
        <p:nvSpPr>
          <p:cNvPr id="420" name="Google Shape;420;p43"/>
          <p:cNvSpPr txBox="1"/>
          <p:nvPr/>
        </p:nvSpPr>
        <p:spPr>
          <a:xfrm>
            <a:off x="7177650" y="101075"/>
            <a:ext cx="165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[reference]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4511325" y="4014975"/>
            <a:ext cx="3816300" cy="8052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In this class, we will only distinguish between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compulsory and non-compulsory misses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Design: Placement Policies, Summary</a:t>
            </a:r>
            <a:endParaRPr/>
          </a:p>
        </p:txBody>
      </p:sp>
      <p:sp>
        <p:nvSpPr>
          <p:cNvPr id="427" name="Google Shape;427;p44"/>
          <p:cNvSpPr txBox="1"/>
          <p:nvPr>
            <p:ph idx="1" type="body"/>
          </p:nvPr>
        </p:nvSpPr>
        <p:spPr>
          <a:xfrm>
            <a:off x="4455375" y="745575"/>
            <a:ext cx="45954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Direct Mapped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Placement policy</a:t>
            </a:r>
            <a:r>
              <a:rPr lang="en"/>
              <a:t>: Each memory address is associated with exactly one possible line in the cache.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Simpler hardware</a:t>
            </a:r>
            <a:r>
              <a:rPr lang="en"/>
              <a:t>: check one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Write policies</a:t>
            </a:r>
            <a:r>
              <a:rPr lang="en"/>
              <a:t>: write-back, write-through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</a:t>
            </a:r>
            <a:r>
              <a:rPr b="1" lang="en">
                <a:solidFill>
                  <a:schemeClr val="dk2"/>
                </a:solidFill>
              </a:rPr>
              <a:t>eviction policy</a:t>
            </a:r>
            <a:r>
              <a:rPr lang="en"/>
              <a:t>, because we know which line to replace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Has conflict misses</a:t>
            </a:r>
            <a:endParaRPr/>
          </a:p>
        </p:txBody>
      </p:sp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122875" y="745575"/>
            <a:ext cx="4332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Fully Associative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Placement policy</a:t>
            </a:r>
            <a:r>
              <a:rPr lang="en"/>
              <a:t>: Data at any memory address can be associated with any cache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Expensive hardware</a:t>
            </a:r>
            <a:r>
              <a:rPr lang="en"/>
              <a:t>: check all lines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Write policies</a:t>
            </a:r>
            <a:r>
              <a:rPr lang="en"/>
              <a:t>: write-back, write-through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Must decide </a:t>
            </a:r>
            <a:r>
              <a:rPr b="1" lang="en">
                <a:solidFill>
                  <a:srgbClr val="FDB515"/>
                </a:solidFill>
              </a:rPr>
              <a:t>eviction policy</a:t>
            </a:r>
            <a:r>
              <a:rPr lang="en"/>
              <a:t> (LRU, MRU, FIFO, etc.)</a:t>
            </a:r>
            <a:endParaRPr/>
          </a:p>
        </p:txBody>
      </p:sp>
      <p:cxnSp>
        <p:nvCxnSpPr>
          <p:cNvPr id="429" name="Google Shape;429;p44"/>
          <p:cNvCxnSpPr/>
          <p:nvPr/>
        </p:nvCxnSpPr>
        <p:spPr>
          <a:xfrm>
            <a:off x="4455375" y="851425"/>
            <a:ext cx="0" cy="31023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4"/>
          <p:cNvSpPr/>
          <p:nvPr/>
        </p:nvSpPr>
        <p:spPr>
          <a:xfrm>
            <a:off x="236150" y="4142275"/>
            <a:ext cx="4802400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For the above reasons, smaller/lower level caches are generally fully </a:t>
            </a:r>
            <a:r>
              <a:rPr lang="en" sz="1800">
                <a:latin typeface="Inter"/>
                <a:ea typeface="Inter"/>
                <a:cs typeface="Inter"/>
                <a:sym typeface="Inter"/>
              </a:rPr>
              <a:t>associative</a:t>
            </a:r>
            <a:r>
              <a:rPr lang="en" sz="1800">
                <a:latin typeface="Inter"/>
                <a:ea typeface="Inter"/>
                <a:cs typeface="Inter"/>
                <a:sym typeface="Inter"/>
              </a:rPr>
              <a:t>.</a:t>
            </a:r>
            <a:endParaRPr sz="1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Design: Placement Policies, Next Time</a:t>
            </a:r>
            <a:endParaRPr/>
          </a:p>
        </p:txBody>
      </p:sp>
      <p:grpSp>
        <p:nvGrpSpPr>
          <p:cNvPr id="436" name="Google Shape;436;p45"/>
          <p:cNvGrpSpPr/>
          <p:nvPr/>
        </p:nvGrpSpPr>
        <p:grpSpPr>
          <a:xfrm>
            <a:off x="627938" y="1274300"/>
            <a:ext cx="7888125" cy="3024900"/>
            <a:chOff x="832050" y="1403025"/>
            <a:chExt cx="7888125" cy="3024900"/>
          </a:xfrm>
        </p:grpSpPr>
        <p:sp>
          <p:nvSpPr>
            <p:cNvPr id="437" name="Google Shape;437;p45"/>
            <p:cNvSpPr txBox="1"/>
            <p:nvPr/>
          </p:nvSpPr>
          <p:spPr>
            <a:xfrm>
              <a:off x="832050" y="1403025"/>
              <a:ext cx="1853400" cy="30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Fully Associative Cache</a:t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Put a new line anywhere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(Caches II)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8" name="Google Shape;438;p45"/>
            <p:cNvSpPr txBox="1"/>
            <p:nvPr/>
          </p:nvSpPr>
          <p:spPr>
            <a:xfrm>
              <a:off x="6866775" y="1403025"/>
              <a:ext cx="1853400" cy="28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Direct Mapped Cache</a:t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Put a new line in one specific place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(Caches III, today)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39" name="Google Shape;439;p45"/>
            <p:cNvSpPr txBox="1"/>
            <p:nvPr/>
          </p:nvSpPr>
          <p:spPr>
            <a:xfrm>
              <a:off x="3721938" y="2726625"/>
              <a:ext cx="2220600" cy="15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Set-Associative Cache</a:t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Something in-between (how?)</a:t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(Caches IV)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440" name="Google Shape;440;p45"/>
            <p:cNvCxnSpPr/>
            <p:nvPr/>
          </p:nvCxnSpPr>
          <p:spPr>
            <a:xfrm>
              <a:off x="2754525" y="2007975"/>
              <a:ext cx="41832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Warmed up Cache Can Still Miss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11700" y="745575"/>
            <a:ext cx="52230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the end of instr 5, cache is </a:t>
            </a:r>
            <a:r>
              <a:rPr b="1" lang="en" sz="1800">
                <a:solidFill>
                  <a:schemeClr val="accent4"/>
                </a:solidFill>
              </a:rPr>
              <a:t>warm</a:t>
            </a:r>
            <a:r>
              <a:rPr lang="en" sz="1800"/>
              <a:t>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0x43F		0x10F,0x3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0x5E2		0x178,0x2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0x824		0x209,0x0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0x5E0		0x178,0x0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0x524		0x149,0x0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Load byte 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0x972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0x25C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0150" y="3122275"/>
            <a:ext cx="54492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lphaLcPeriod"/>
            </a:pPr>
            <a:r>
              <a:rPr b="1" lang="en" sz="18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Cache miss!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AutoNum type="alphaLcPeriod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Load into cache the 4-byte line from 0x970 to 0x973. Mark valid bit. Update line replacement policy fields (e.g., LRU).r.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07" name="Google Shape;107;p13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0x10F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13"/>
          <p:cNvGraphicFramePr/>
          <p:nvPr/>
        </p:nvGraphicFramePr>
        <p:xfrm>
          <a:off x="5604200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1310550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00">
                <a:tc vMerge="1"/>
                <a:tc vMerge="1"/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0x25C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13"/>
          <p:cNvGraphicFramePr/>
          <p:nvPr/>
        </p:nvGraphicFramePr>
        <p:xfrm>
          <a:off x="7357825" y="14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20125"/>
                <a:gridCol w="420125"/>
                <a:gridCol w="420125"/>
                <a:gridCol w="420125"/>
              </a:tblGrid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rgbClr val="018943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13"/>
          <p:cNvSpPr/>
          <p:nvPr/>
        </p:nvSpPr>
        <p:spPr>
          <a:xfrm>
            <a:off x="7777939" y="1415200"/>
            <a:ext cx="403800" cy="297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330535" y="4221947"/>
            <a:ext cx="5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c. 	Read byte at 0x2 offset, return to processor.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Replacement Policies (i.e., Eviction)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311700" y="745577"/>
            <a:ext cx="8520600" cy="4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 sz="1800">
                <a:solidFill>
                  <a:schemeClr val="accent6"/>
                </a:solidFill>
              </a:rPr>
              <a:t>Least Recently Used (LRU)</a:t>
            </a:r>
            <a:endParaRPr sz="1800"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Replace the entry that has not been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used for the longest time,</a:t>
            </a:r>
            <a:br>
              <a:rPr lang="en">
                <a:solidFill>
                  <a:schemeClr val="accent6"/>
                </a:solidFill>
              </a:rPr>
            </a:br>
            <a:r>
              <a:rPr lang="en">
                <a:solidFill>
                  <a:schemeClr val="accent6"/>
                </a:solidFill>
              </a:rPr>
              <a:t>i.e., has the oldest previous access.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Pro: </a:t>
            </a:r>
            <a:r>
              <a:rPr b="1" lang="en">
                <a:solidFill>
                  <a:schemeClr val="accent6"/>
                </a:solidFill>
              </a:rPr>
              <a:t>Temporal locality</a:t>
            </a:r>
            <a:r>
              <a:rPr lang="en">
                <a:solidFill>
                  <a:schemeClr val="accent6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</a:pPr>
            <a:r>
              <a:rPr lang="en">
                <a:solidFill>
                  <a:schemeClr val="accent6"/>
                </a:solidFill>
              </a:rPr>
              <a:t>recent past use implies likely future use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</a:pPr>
            <a:r>
              <a:rPr lang="en">
                <a:solidFill>
                  <a:schemeClr val="accent6"/>
                </a:solidFill>
              </a:rPr>
              <a:t>Con: Complicated hardware to keep track of access history</a:t>
            </a:r>
            <a:endParaRPr sz="1800"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Most Recently Used (MRU)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Replace the entry that has the newest previous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 In, First Out (FIFO)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Replace the oldest line in the set (queue).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Last In, First Out (LIFO)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Replace the newest line in the set (stack).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</a:t>
            </a:r>
            <a:endParaRPr sz="1800"/>
          </a:p>
        </p:txBody>
      </p:sp>
      <p:sp>
        <p:nvSpPr>
          <p:cNvPr id="118" name="Google Shape;118;p14"/>
          <p:cNvSpPr/>
          <p:nvPr/>
        </p:nvSpPr>
        <p:spPr>
          <a:xfrm>
            <a:off x="6023925" y="823800"/>
            <a:ext cx="2870400" cy="110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LRU is ideal for </a:t>
            </a:r>
            <a:r>
              <a:rPr b="1" lang="en" sz="1600">
                <a:latin typeface="Inter"/>
                <a:ea typeface="Inter"/>
                <a:cs typeface="Inter"/>
                <a:sym typeface="Inter"/>
              </a:rPr>
              <a:t>temporal locality</a:t>
            </a:r>
            <a:r>
              <a:rPr lang="en" sz="1600">
                <a:latin typeface="Inter"/>
                <a:ea typeface="Inter"/>
                <a:cs typeface="Inter"/>
                <a:sym typeface="Inter"/>
              </a:rPr>
              <a:t>. In practice, FIFO/LIFO/Random the most common.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371525" y="3333750"/>
            <a:ext cx="26925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Reasonable approximations to LRU, MRU without adding too much excess hardware.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906550" y="4353700"/>
            <a:ext cx="495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Works surprisingly okay (when given a low temporal locality workload)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204125" y="3333750"/>
            <a:ext cx="167400" cy="1020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344775" y="1400828"/>
            <a:ext cx="3935700" cy="28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Stores?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745575"/>
            <a:ext cx="52230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the end of instr 5, cache is warm.</a:t>
            </a:r>
            <a:endParaRPr sz="18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0x43F		0x10F,0x3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0x5E2		0x178,0x2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0x824		0x209,0x0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0x5E0		0x178,0x0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word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0x524		0x149,0x0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">
                <a:solidFill>
                  <a:schemeClr val="accent6"/>
                </a:solidFill>
              </a:rPr>
              <a:t>Load byte  </a:t>
            </a:r>
            <a:r>
              <a:rPr lang="en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0x972		0x25C,0x2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Store byte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0x524		</a:t>
            </a: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0x149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0x25C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6"/>
          <p:cNvSpPr/>
          <p:nvPr/>
        </p:nvSpPr>
        <p:spPr>
          <a:xfrm>
            <a:off x="8623975" y="2291150"/>
            <a:ext cx="414300" cy="312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6255600" y="3874350"/>
            <a:ext cx="27828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Cache hit! …and then?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How to handle stores?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Write-through vs. Write-back Policies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745575"/>
            <a:ext cx="48495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Store</a:t>
            </a:r>
            <a:r>
              <a:rPr lang="en" sz="1800"/>
              <a:t> instructions write to memory, which </a:t>
            </a:r>
            <a:r>
              <a:rPr b="1" lang="en" sz="1800">
                <a:solidFill>
                  <a:schemeClr val="dk2"/>
                </a:solidFill>
              </a:rPr>
              <a:t>changes values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Hardware needs to ensure that cache and memory have </a:t>
            </a:r>
            <a:r>
              <a:rPr b="1" lang="en" sz="1800">
                <a:solidFill>
                  <a:schemeClr val="dk2"/>
                </a:solidFill>
              </a:rPr>
              <a:t>consistent</a:t>
            </a:r>
            <a:r>
              <a:rPr lang="en" sz="1800"/>
              <a:t> information.</a:t>
            </a:r>
            <a:endParaRPr sz="1800"/>
          </a:p>
        </p:txBody>
      </p:sp>
      <p:graphicFrame>
        <p:nvGraphicFramePr>
          <p:cNvPr id="142" name="Google Shape;142;p17"/>
          <p:cNvGraphicFramePr/>
          <p:nvPr/>
        </p:nvGraphicFramePr>
        <p:xfrm>
          <a:off x="516112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075"/>
                <a:gridCol w="443075"/>
                <a:gridCol w="1310550"/>
                <a:gridCol w="420125"/>
                <a:gridCol w="420125"/>
                <a:gridCol w="420125"/>
                <a:gridCol w="4201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0x25C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17"/>
          <p:cNvSpPr txBox="1"/>
          <p:nvPr/>
        </p:nvSpPr>
        <p:spPr>
          <a:xfrm>
            <a:off x="5434350" y="2604050"/>
            <a:ext cx="339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Store byte 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0x524(</a:t>
            </a:r>
            <a:r>
              <a:rPr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0x149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2802975"/>
            <a:ext cx="6703200" cy="1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Write-through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to the cache and memory at the same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(more writes to memory → longer AMAT)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Write-back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data in cache and set a </a:t>
            </a:r>
            <a:r>
              <a:rPr b="1" lang="en">
                <a:solidFill>
                  <a:schemeClr val="dk2"/>
                </a:solidFill>
              </a:rPr>
              <a:t>dirty bit</a:t>
            </a:r>
            <a:r>
              <a:rPr lang="en"/>
              <a:t> to 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this line gets evicted from the cache</a:t>
            </a:r>
            <a:br>
              <a:rPr lang="en"/>
            </a:br>
            <a:r>
              <a:rPr lang="en"/>
              <a:t>(and “back” to memory), write to memory.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8623975" y="2291150"/>
            <a:ext cx="414300" cy="312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96725" y="2337375"/>
            <a:ext cx="3773700" cy="46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Inter"/>
                <a:ea typeface="Inter"/>
                <a:cs typeface="Inter"/>
                <a:sym typeface="Inter"/>
              </a:rPr>
              <a:t>Write policies have tradeoffs:</a:t>
            </a:r>
            <a:endParaRPr sz="1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886325" y="3154575"/>
            <a:ext cx="181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simple to implement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886325" y="3992775"/>
            <a:ext cx="215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(typically) lower traffic to memory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8"/>
          <p:cNvGraphicFramePr/>
          <p:nvPr/>
        </p:nvGraphicFramePr>
        <p:xfrm>
          <a:off x="4716275" y="8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{5B8247A5-093B-4C58-B595-04259F511E86}</a:tableStyleId>
              </a:tblPr>
              <a:tblGrid>
                <a:gridCol w="443225"/>
                <a:gridCol w="443225"/>
                <a:gridCol w="443225"/>
                <a:gridCol w="1311075"/>
                <a:gridCol w="420325"/>
                <a:gridCol w="420325"/>
                <a:gridCol w="420325"/>
                <a:gridCol w="420325"/>
              </a:tblGrid>
              <a:tr h="297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Valid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Dirty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LRU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Tag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 hMerge="1"/>
                <a:tc hMerge="1"/>
                <a:tc hMerge="1"/>
              </a:tr>
              <a:tr h="2972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</a:t>
                      </a:r>
                      <a:endParaRPr sz="15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/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0x25C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0x178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0x209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  <a:tr h="29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0x149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8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0" marB="0" marR="0" marL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1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Associative Cache w/ LRU, Write-Back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311700" y="745575"/>
            <a:ext cx="4013100" cy="22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Write-back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data in cache and set a </a:t>
            </a:r>
            <a:r>
              <a:rPr b="1" lang="en">
                <a:solidFill>
                  <a:schemeClr val="dk2"/>
                </a:solidFill>
              </a:rPr>
              <a:t>dirty bit</a:t>
            </a:r>
            <a:r>
              <a:rPr lang="en"/>
              <a:t> to 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this line gets evicted from the cache</a:t>
            </a:r>
            <a:br>
              <a:rPr lang="en"/>
            </a:br>
            <a:r>
              <a:rPr lang="en"/>
              <a:t>(and “back” to memory), write to memory.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8623975" y="2291150"/>
            <a:ext cx="414300" cy="312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72000" y="3140800"/>
            <a:ext cx="37995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Cache hit w/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write-back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update cache line, and </a:t>
            </a:r>
            <a:r>
              <a:rPr b="1" lang="en"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wait until this line is evicted</a:t>
            </a:r>
            <a:r>
              <a:rPr lang="en"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before writing back to memory</a:t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283458" y="2600075"/>
            <a:ext cx="277075" cy="617825"/>
          </a:xfrm>
          <a:custGeom>
            <a:rect b="b" l="l" r="r" t="t"/>
            <a:pathLst>
              <a:path extrusionOk="0" h="24713" w="11083">
                <a:moveTo>
                  <a:pt x="11084" y="24713"/>
                </a:moveTo>
                <a:cubicBezTo>
                  <a:pt x="6189" y="22265"/>
                  <a:pt x="1599" y="17666"/>
                  <a:pt x="271" y="12356"/>
                </a:cubicBezTo>
                <a:cubicBezTo>
                  <a:pt x="-812" y="8027"/>
                  <a:pt x="5420" y="4462"/>
                  <a:pt x="54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9" name="Google Shape;159;p18"/>
          <p:cNvSpPr txBox="1"/>
          <p:nvPr/>
        </p:nvSpPr>
        <p:spPr>
          <a:xfrm>
            <a:off x="5434350" y="2604050"/>
            <a:ext cx="3398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Store byte 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0x524(</a:t>
            </a:r>
            <a:r>
              <a:rPr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0x149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