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5" r:id="rId4"/>
    <p:sldId id="264" r:id="rId5"/>
    <p:sldId id="259" r:id="rId6"/>
    <p:sldId id="260" r:id="rId7"/>
    <p:sldId id="261" r:id="rId8"/>
    <p:sldId id="266" r:id="rId9"/>
    <p:sldId id="267" r:id="rId10"/>
    <p:sldId id="263" r:id="rId11"/>
    <p:sldId id="268" r:id="rId12"/>
    <p:sldId id="269" r:id="rId13"/>
    <p:sldId id="270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EC5B1-943C-4C08-9FF8-A09C96A6AE04}" type="datetimeFigureOut">
              <a:rPr lang="en-US" smtClean="0"/>
              <a:t>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DDC8-2A5E-4130-AEDB-448DE3097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09600" y="2363788"/>
            <a:ext cx="108712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1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733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11BE-352C-424D-B379-1D29023AA8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87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CB4D9-4776-459E-A3B2-E5CF85144E9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DBF38-7F30-466E-B5FE-1EE50CCDF16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3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DB69C-49D5-4B4B-A027-E34D19E0DA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8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0C1FD-EA34-4735-B9C7-BC4F0534A5C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57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12253-A673-4CD0-8C45-1612D7F604A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3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32B9-4C5F-4FCF-BAC5-F30A4F3AE70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5C315-3F03-45D1-A927-646B0D7B5CF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88B39-5D28-417D-A3F2-A2B710A8FE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560B9-D356-4AD4-9938-5070BB3A399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14705-4BC1-4F6B-9618-12619B4FE1E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5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609600" y="992188"/>
            <a:ext cx="10871200" cy="1600200"/>
            <a:chOff x="288" y="625"/>
            <a:chExt cx="5136" cy="1008"/>
          </a:xfrm>
        </p:grpSpPr>
        <p:sp>
          <p:nvSpPr>
            <p:cNvPr id="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1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4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574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B9730F-583B-4A6B-9C69-9A78EB7F36F8}" type="slidenum">
              <a:rPr lang="en-US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 bldLvl="3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9C6F3F-DAB1-4E6F-B5CD-32FD85E3D4D3}" type="slidenum"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10363200" cy="1143000"/>
          </a:xfrm>
        </p:spPr>
        <p:txBody>
          <a:bodyPr/>
          <a:lstStyle/>
          <a:p>
            <a:pPr algn="ctr"/>
            <a:r>
              <a:rPr lang="en-US" sz="6000" dirty="0" smtClean="0"/>
              <a:t>MySQL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740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0"/>
            <a:ext cx="11624153" cy="6172200"/>
          </a:xfrm>
        </p:spPr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</a:rPr>
              <a:t>Alter</a:t>
            </a:r>
          </a:p>
          <a:p>
            <a:r>
              <a:rPr lang="en-US" dirty="0" smtClean="0"/>
              <a:t>Alter table employee add column job varchar(10)</a:t>
            </a:r>
          </a:p>
          <a:p>
            <a:endParaRPr lang="en-US" dirty="0" smtClean="0"/>
          </a:p>
          <a:p>
            <a:r>
              <a:rPr lang="en-US" dirty="0" smtClean="0"/>
              <a:t>Alter table </a:t>
            </a:r>
            <a:r>
              <a:rPr lang="en-US" dirty="0" err="1" smtClean="0"/>
              <a:t>highloan</a:t>
            </a:r>
            <a:r>
              <a:rPr lang="en-US" dirty="0" smtClean="0"/>
              <a:t> add (date-opened date);</a:t>
            </a:r>
          </a:p>
          <a:p>
            <a:r>
              <a:rPr lang="en-US" dirty="0" smtClean="0"/>
              <a:t>Alter table person add age </a:t>
            </a:r>
            <a:r>
              <a:rPr lang="en-US" dirty="0" err="1" smtClean="0"/>
              <a:t>smallint</a:t>
            </a:r>
            <a:r>
              <a:rPr lang="en-US" dirty="0" smtClean="0"/>
              <a:t> (3) not null;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highloan</a:t>
            </a:r>
            <a:r>
              <a:rPr lang="en-US" dirty="0" smtClean="0"/>
              <a:t> modify </a:t>
            </a:r>
            <a:r>
              <a:rPr lang="en-US" dirty="0" err="1" smtClean="0"/>
              <a:t>loanNo</a:t>
            </a:r>
            <a:r>
              <a:rPr lang="en-US" dirty="0" smtClean="0"/>
              <a:t> varchar(10);</a:t>
            </a:r>
          </a:p>
          <a:p>
            <a:r>
              <a:rPr lang="en-US" dirty="0" smtClean="0"/>
              <a:t>Alter table </a:t>
            </a:r>
            <a:r>
              <a:rPr lang="en-US" dirty="0" err="1" smtClean="0"/>
              <a:t>highloan</a:t>
            </a:r>
            <a:r>
              <a:rPr lang="en-US" dirty="0" smtClean="0"/>
              <a:t> drop date-closed;</a:t>
            </a:r>
          </a:p>
          <a:p>
            <a:r>
              <a:rPr lang="en-US" dirty="0" smtClean="0"/>
              <a:t>Alter table person change last-name sur-name varchar(30);</a:t>
            </a:r>
          </a:p>
          <a:p>
            <a:r>
              <a:rPr lang="en-US" dirty="0"/>
              <a:t>R</a:t>
            </a:r>
            <a:r>
              <a:rPr lang="en-US" dirty="0" smtClean="0"/>
              <a:t>ename table </a:t>
            </a:r>
            <a:r>
              <a:rPr lang="en-US" dirty="0" err="1" smtClean="0"/>
              <a:t>Emp</a:t>
            </a:r>
            <a:r>
              <a:rPr lang="en-US" dirty="0" smtClean="0"/>
              <a:t> to Employee;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0"/>
            <a:ext cx="10363200" cy="6172200"/>
          </a:xfrm>
        </p:spPr>
        <p:txBody>
          <a:bodyPr/>
          <a:lstStyle/>
          <a:p>
            <a:r>
              <a:rPr lang="en-US" dirty="0" smtClean="0"/>
              <a:t>Create table if not exist student(….)</a:t>
            </a:r>
          </a:p>
          <a:p>
            <a:r>
              <a:rPr lang="en-US" dirty="0" smtClean="0"/>
              <a:t>Create database if not exists </a:t>
            </a:r>
            <a:r>
              <a:rPr lang="en-US" dirty="0" err="1" smtClean="0"/>
              <a:t>mydatabase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myemployee</a:t>
            </a:r>
            <a:r>
              <a:rPr lang="en-US" dirty="0" smtClean="0"/>
              <a:t>(name varchar(20), address varchar(20), age </a:t>
            </a:r>
            <a:r>
              <a:rPr lang="en-US" dirty="0" err="1" smtClean="0"/>
              <a:t>int</a:t>
            </a:r>
            <a:r>
              <a:rPr lang="en-US" dirty="0" smtClean="0"/>
              <a:t>, phone varchar(11) not null, primary key (name))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Insert Multiple tuples into a table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Option 1: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highloan</a:t>
            </a:r>
            <a:r>
              <a:rPr lang="en-US" dirty="0" smtClean="0"/>
              <a:t> as</a:t>
            </a:r>
          </a:p>
          <a:p>
            <a:pPr marL="457200" lvl="1" indent="0"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loanNo</a:t>
            </a:r>
            <a:r>
              <a:rPr lang="en-US" dirty="0" smtClean="0"/>
              <a:t>, amount from loan where amount &gt; 100000;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Option 2: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highloan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Select * from loan where amount &gt; 100000;</a:t>
            </a:r>
          </a:p>
          <a:p>
            <a:pPr lvl="1"/>
            <a:r>
              <a:rPr lang="en-US" dirty="0" smtClean="0"/>
              <a:t>(table </a:t>
            </a:r>
            <a:r>
              <a:rPr lang="en-US" dirty="0" err="1" smtClean="0"/>
              <a:t>highloan</a:t>
            </a:r>
            <a:r>
              <a:rPr lang="en-US" dirty="0" smtClean="0"/>
              <a:t> with attributes </a:t>
            </a:r>
            <a:r>
              <a:rPr lang="en-US" dirty="0" err="1" smtClean="0"/>
              <a:t>loanNo</a:t>
            </a:r>
            <a:r>
              <a:rPr lang="en-US" dirty="0" smtClean="0"/>
              <a:t> and amount has already been created)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172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Update using one table</a:t>
            </a:r>
          </a:p>
          <a:p>
            <a:r>
              <a:rPr lang="en-US" dirty="0" smtClean="0"/>
              <a:t>Update loan set date-opened=“2017-02-14”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loanNo</a:t>
            </a:r>
            <a:r>
              <a:rPr lang="en-US" dirty="0" smtClean="0"/>
              <a:t>=“23”;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Update using 2 tables</a:t>
            </a:r>
          </a:p>
          <a:p>
            <a:r>
              <a:rPr lang="en-US" dirty="0" smtClean="0"/>
              <a:t>Update employee set salary=salary+ .10*salary</a:t>
            </a:r>
          </a:p>
          <a:p>
            <a:r>
              <a:rPr lang="en-US" dirty="0" smtClean="0"/>
              <a:t>Where branch-name in</a:t>
            </a:r>
          </a:p>
          <a:p>
            <a:pPr lvl="1"/>
            <a:r>
              <a:rPr lang="en-US" dirty="0" smtClean="0"/>
              <a:t>(select branch-name from branch where branch-name=“Brooklyn”;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"/>
            <a:ext cx="12192000" cy="617220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Delete using multiple tables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Delete from registration where grade=null and course# in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(select course# from course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where course# =“csc570”);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Primary Key/Foreign Key</a:t>
            </a:r>
          </a:p>
          <a:p>
            <a:pPr marL="0" indent="0">
              <a:buNone/>
            </a:pPr>
            <a:r>
              <a:rPr lang="en-US" dirty="0" smtClean="0"/>
              <a:t>	Create table employee(</a:t>
            </a:r>
            <a:r>
              <a:rPr lang="en-US" dirty="0" err="1" smtClean="0"/>
              <a:t>Eid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 varchar(20), </a:t>
            </a:r>
          </a:p>
          <a:p>
            <a:pPr marL="0" indent="0">
              <a:buNone/>
            </a:pPr>
            <a:r>
              <a:rPr lang="en-US" dirty="0" smtClean="0"/>
              <a:t>	Salary number (7,2), </a:t>
            </a:r>
            <a:r>
              <a:rPr lang="en-US" dirty="0" err="1" smtClean="0"/>
              <a:t>deptNo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primary key(</a:t>
            </a:r>
            <a:r>
              <a:rPr lang="en-US" dirty="0" err="1" smtClean="0"/>
              <a:t>Eid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 smtClean="0"/>
              <a:t>Create table department(</a:t>
            </a:r>
            <a:r>
              <a:rPr lang="en-US" dirty="0" err="1" smtClean="0"/>
              <a:t>deptNo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 varchar(20), 	manager varchar(20), location varchar(20), </a:t>
            </a:r>
          </a:p>
          <a:p>
            <a:pPr marL="0" indent="0">
              <a:buNone/>
            </a:pPr>
            <a:r>
              <a:rPr lang="en-US" dirty="0" smtClean="0"/>
              <a:t>	Primary key (</a:t>
            </a:r>
            <a:r>
              <a:rPr lang="en-US" dirty="0" err="1" smtClean="0"/>
              <a:t>deptNo</a:t>
            </a:r>
            <a:r>
              <a:rPr lang="en-US" dirty="0" smtClean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Alter table employee add constraint </a:t>
            </a:r>
            <a:r>
              <a:rPr lang="en-US" dirty="0" err="1" smtClean="0"/>
              <a:t>fk</a:t>
            </a:r>
            <a:r>
              <a:rPr lang="en-US" dirty="0" smtClean="0"/>
              <a:t>-department</a:t>
            </a:r>
          </a:p>
          <a:p>
            <a:pPr lvl="1"/>
            <a:r>
              <a:rPr lang="en-US" dirty="0" smtClean="0"/>
              <a:t>Foreign key (</a:t>
            </a:r>
            <a:r>
              <a:rPr lang="en-US" dirty="0" err="1" smtClean="0"/>
              <a:t>deptNo</a:t>
            </a:r>
            <a:r>
              <a:rPr lang="en-US" dirty="0" smtClean="0"/>
              <a:t>) references department(</a:t>
            </a:r>
            <a:r>
              <a:rPr lang="en-US" dirty="0" err="1" smtClean="0"/>
              <a:t>deptNo</a:t>
            </a:r>
            <a:r>
              <a:rPr lang="en-US" dirty="0" smtClean="0"/>
              <a:t>));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55643"/>
            <a:ext cx="12192000" cy="6626157"/>
          </a:xfrm>
        </p:spPr>
        <p:txBody>
          <a:bodyPr/>
          <a:lstStyle/>
          <a:p>
            <a:r>
              <a:rPr lang="en-US" sz="4800" dirty="0" smtClean="0">
                <a:solidFill>
                  <a:srgbClr val="00B0F0"/>
                </a:solidFill>
              </a:rPr>
              <a:t>Create</a:t>
            </a:r>
          </a:p>
          <a:p>
            <a:endParaRPr lang="en-US" sz="4000" dirty="0"/>
          </a:p>
          <a:p>
            <a:r>
              <a:rPr lang="en-US" sz="4000" dirty="0" smtClean="0"/>
              <a:t>Create database </a:t>
            </a:r>
            <a:r>
              <a:rPr lang="en-US" sz="4000" dirty="0" err="1" smtClean="0"/>
              <a:t>mydatabase</a:t>
            </a:r>
            <a:endParaRPr lang="en-US" sz="4000" dirty="0" smtClean="0"/>
          </a:p>
          <a:p>
            <a:r>
              <a:rPr lang="en-US" sz="4000" dirty="0" smtClean="0"/>
              <a:t>Create Table </a:t>
            </a:r>
            <a:r>
              <a:rPr lang="en-US" sz="4000" dirty="0" err="1" smtClean="0"/>
              <a:t>mytable</a:t>
            </a:r>
            <a:r>
              <a:rPr lang="en-US" sz="4000" dirty="0" smtClean="0"/>
              <a:t> …..</a:t>
            </a:r>
          </a:p>
          <a:p>
            <a:endParaRPr lang="en-US" sz="4000" dirty="0" smtClean="0"/>
          </a:p>
          <a:p>
            <a:r>
              <a:rPr lang="en-US" sz="4000" dirty="0" smtClean="0"/>
              <a:t>Create view </a:t>
            </a:r>
            <a:r>
              <a:rPr lang="en-US" sz="4000" dirty="0" err="1" smtClean="0"/>
              <a:t>myview</a:t>
            </a:r>
            <a:r>
              <a:rPr lang="en-US" sz="4000" dirty="0" smtClean="0"/>
              <a:t> …..</a:t>
            </a:r>
          </a:p>
          <a:p>
            <a:r>
              <a:rPr lang="en-US" sz="4000" dirty="0" smtClean="0"/>
              <a:t>Create index </a:t>
            </a:r>
            <a:r>
              <a:rPr lang="en-US" sz="4000" dirty="0" err="1" smtClean="0"/>
              <a:t>myindex</a:t>
            </a:r>
            <a:r>
              <a:rPr lang="en-US" sz="4000" dirty="0" smtClean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6890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50813"/>
            <a:ext cx="11561523" cy="6323013"/>
          </a:xfrm>
        </p:spPr>
        <p:txBody>
          <a:bodyPr/>
          <a:lstStyle/>
          <a:p>
            <a:r>
              <a:rPr lang="en-US" sz="4800" dirty="0" smtClean="0">
                <a:solidFill>
                  <a:srgbClr val="00B0F0"/>
                </a:solidFill>
              </a:rPr>
              <a:t>Create</a:t>
            </a:r>
          </a:p>
          <a:p>
            <a:r>
              <a:rPr lang="en-US" dirty="0" smtClean="0"/>
              <a:t>Create table student(id </a:t>
            </a:r>
            <a:r>
              <a:rPr lang="en-US" dirty="0" err="1" smtClean="0"/>
              <a:t>int</a:t>
            </a:r>
            <a:r>
              <a:rPr lang="en-US" dirty="0" smtClean="0"/>
              <a:t>, name varchar(20), major(varchar(20), classification varchar(20), </a:t>
            </a:r>
            <a:r>
              <a:rPr lang="en-US" dirty="0" err="1" smtClean="0"/>
              <a:t>gpa</a:t>
            </a:r>
            <a:r>
              <a:rPr lang="en-US" dirty="0" smtClean="0"/>
              <a:t> number(5,2))</a:t>
            </a:r>
          </a:p>
          <a:p>
            <a:endParaRPr lang="en-US" dirty="0"/>
          </a:p>
          <a:p>
            <a:r>
              <a:rPr lang="en-US" dirty="0" smtClean="0"/>
              <a:t>Create table </a:t>
            </a:r>
            <a:r>
              <a:rPr lang="en-US" dirty="0" err="1" smtClean="0"/>
              <a:t>deanslist</a:t>
            </a:r>
            <a:r>
              <a:rPr lang="en-US" dirty="0" smtClean="0"/>
              <a:t> as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smtClean="0"/>
              <a:t>select * from student where </a:t>
            </a:r>
            <a:r>
              <a:rPr lang="en-US" dirty="0" err="1" smtClean="0"/>
              <a:t>gpa</a:t>
            </a:r>
            <a:r>
              <a:rPr lang="en-US" dirty="0" smtClean="0"/>
              <a:t> =4)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688932"/>
            <a:ext cx="10363200" cy="5483268"/>
          </a:xfrm>
        </p:spPr>
        <p:txBody>
          <a:bodyPr/>
          <a:lstStyle/>
          <a:p>
            <a:r>
              <a:rPr lang="en-US" sz="5400" dirty="0" smtClean="0">
                <a:solidFill>
                  <a:srgbClr val="00B0F0"/>
                </a:solidFill>
              </a:rPr>
              <a:t>Drop</a:t>
            </a:r>
          </a:p>
          <a:p>
            <a:endParaRPr lang="en-US" dirty="0" smtClean="0"/>
          </a:p>
          <a:p>
            <a:r>
              <a:rPr lang="en-US" dirty="0" smtClean="0"/>
              <a:t>Drop </a:t>
            </a:r>
            <a:r>
              <a:rPr lang="en-US" dirty="0"/>
              <a:t>database </a:t>
            </a:r>
            <a:r>
              <a:rPr lang="en-US" dirty="0" err="1"/>
              <a:t>mydatabase</a:t>
            </a:r>
            <a:endParaRPr lang="en-US" dirty="0"/>
          </a:p>
          <a:p>
            <a:r>
              <a:rPr lang="en-US" dirty="0"/>
              <a:t>Drop table </a:t>
            </a:r>
            <a:r>
              <a:rPr lang="en-US" dirty="0" err="1"/>
              <a:t>mytable</a:t>
            </a:r>
            <a:endParaRPr lang="en-US" dirty="0"/>
          </a:p>
          <a:p>
            <a:r>
              <a:rPr lang="en-US" dirty="0"/>
              <a:t>Drop view </a:t>
            </a:r>
            <a:r>
              <a:rPr lang="en-US" dirty="0" err="1"/>
              <a:t>myview</a:t>
            </a:r>
            <a:endParaRPr lang="en-US" dirty="0"/>
          </a:p>
          <a:p>
            <a:r>
              <a:rPr lang="en-US" dirty="0"/>
              <a:t>Drop index </a:t>
            </a:r>
            <a:r>
              <a:rPr lang="en-US" dirty="0" err="1"/>
              <a:t>myindex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0"/>
            <a:ext cx="11724362" cy="6172200"/>
          </a:xfrm>
        </p:spPr>
        <p:txBody>
          <a:bodyPr/>
          <a:lstStyle/>
          <a:p>
            <a:r>
              <a:rPr lang="en-US" sz="4800" dirty="0" smtClean="0">
                <a:solidFill>
                  <a:srgbClr val="00B0F0"/>
                </a:solidFill>
              </a:rPr>
              <a:t>Show</a:t>
            </a:r>
          </a:p>
          <a:p>
            <a:r>
              <a:rPr lang="en-US" dirty="0" smtClean="0"/>
              <a:t>Show databases</a:t>
            </a:r>
          </a:p>
          <a:p>
            <a:endParaRPr lang="en-US" dirty="0" smtClean="0"/>
          </a:p>
          <a:p>
            <a:r>
              <a:rPr lang="en-US" dirty="0" smtClean="0"/>
              <a:t>Show tables</a:t>
            </a:r>
          </a:p>
          <a:p>
            <a:endParaRPr lang="en-US" dirty="0"/>
          </a:p>
          <a:p>
            <a:r>
              <a:rPr lang="en-US" dirty="0" smtClean="0"/>
              <a:t>Describe </a:t>
            </a:r>
            <a:r>
              <a:rPr lang="en-US" dirty="0" err="1" smtClean="0"/>
              <a:t>mytable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</a:rPr>
              <a:t>Select</a:t>
            </a:r>
          </a:p>
          <a:p>
            <a:r>
              <a:rPr lang="en-US" sz="4400" dirty="0" smtClean="0"/>
              <a:t>Select * from student order by major</a:t>
            </a:r>
          </a:p>
          <a:p>
            <a:r>
              <a:rPr lang="en-US" sz="4400" dirty="0" smtClean="0"/>
              <a:t>Select * from student order by major </a:t>
            </a:r>
            <a:r>
              <a:rPr lang="en-US" sz="4400" dirty="0" err="1" smtClean="0"/>
              <a:t>Asc</a:t>
            </a:r>
            <a:endParaRPr lang="en-US" sz="4400" dirty="0" smtClean="0"/>
          </a:p>
          <a:p>
            <a:r>
              <a:rPr lang="en-US" sz="4400" dirty="0"/>
              <a:t>Select * from student order by major </a:t>
            </a:r>
            <a:r>
              <a:rPr lang="en-US" sz="4400" dirty="0" err="1" smtClean="0"/>
              <a:t>Desc</a:t>
            </a:r>
            <a:endParaRPr lang="en-US" sz="4400" dirty="0" smtClean="0"/>
          </a:p>
          <a:p>
            <a:r>
              <a:rPr lang="en-US" sz="4400" dirty="0" smtClean="0"/>
              <a:t>Select * from courses where title like ‘%database’</a:t>
            </a:r>
          </a:p>
          <a:p>
            <a:r>
              <a:rPr lang="en-US" sz="4400" dirty="0" smtClean="0"/>
              <a:t>Select * from courses where tittle like ‘%database%’</a:t>
            </a:r>
          </a:p>
          <a:p>
            <a:r>
              <a:rPr lang="en-US" sz="4400" dirty="0" smtClean="0"/>
              <a:t>Select count(*) from student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Select </a:t>
            </a:r>
            <a:r>
              <a:rPr lang="en-US" sz="4400" dirty="0"/>
              <a:t>major count(*) from student </a:t>
            </a:r>
            <a:endParaRPr lang="en-US" sz="4400" dirty="0" smtClean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group </a:t>
            </a:r>
            <a:r>
              <a:rPr lang="en-US" sz="4400" dirty="0"/>
              <a:t>by </a:t>
            </a:r>
            <a:r>
              <a:rPr lang="en-US" sz="4400" dirty="0" smtClean="0"/>
              <a:t>major</a:t>
            </a:r>
          </a:p>
          <a:p>
            <a:r>
              <a:rPr lang="en-US" sz="4400" dirty="0" smtClean="0"/>
              <a:t>Aggregate </a:t>
            </a:r>
            <a:r>
              <a:rPr lang="en-US" sz="4400" dirty="0" smtClean="0"/>
              <a:t>functions:</a:t>
            </a:r>
            <a:endParaRPr lang="en-US" sz="4400" dirty="0"/>
          </a:p>
          <a:p>
            <a:r>
              <a:rPr lang="en-US" sz="4400" dirty="0" smtClean="0"/>
              <a:t>Select major, max(</a:t>
            </a:r>
            <a:r>
              <a:rPr lang="en-US" sz="4400" dirty="0" err="1" smtClean="0"/>
              <a:t>gpa</a:t>
            </a:r>
            <a:r>
              <a:rPr lang="en-US" sz="4400" dirty="0" smtClean="0"/>
              <a:t>), min(</a:t>
            </a:r>
            <a:r>
              <a:rPr lang="en-US" sz="4400" dirty="0" err="1" smtClean="0"/>
              <a:t>gpa</a:t>
            </a:r>
            <a:r>
              <a:rPr lang="en-US" sz="4400" dirty="0" smtClean="0"/>
              <a:t>), </a:t>
            </a:r>
            <a:r>
              <a:rPr lang="en-US" sz="4400" dirty="0" err="1" smtClean="0"/>
              <a:t>avg</a:t>
            </a:r>
            <a:r>
              <a:rPr lang="en-US" sz="4400" dirty="0" smtClean="0"/>
              <a:t>(</a:t>
            </a:r>
            <a:r>
              <a:rPr lang="en-US" sz="4400" dirty="0" err="1" smtClean="0"/>
              <a:t>gpa</a:t>
            </a:r>
            <a:r>
              <a:rPr lang="en-US" sz="4400" dirty="0" smtClean="0"/>
              <a:t>)</a:t>
            </a:r>
          </a:p>
          <a:p>
            <a:pPr marL="0" indent="0">
              <a:buNone/>
            </a:pPr>
            <a:r>
              <a:rPr lang="en-US" sz="4400" dirty="0" smtClean="0"/>
              <a:t>  From student group by </a:t>
            </a:r>
            <a:r>
              <a:rPr lang="en-US" sz="4400" dirty="0" smtClean="0"/>
              <a:t>major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Select major, </a:t>
            </a:r>
            <a:r>
              <a:rPr lang="en-US" sz="4400" dirty="0" err="1" smtClean="0">
                <a:solidFill>
                  <a:srgbClr val="92D050"/>
                </a:solidFill>
              </a:rPr>
              <a:t>avg</a:t>
            </a:r>
            <a:r>
              <a:rPr lang="en-US" sz="4400" dirty="0" smtClean="0">
                <a:solidFill>
                  <a:srgbClr val="92D050"/>
                </a:solidFill>
              </a:rPr>
              <a:t>(</a:t>
            </a:r>
            <a:r>
              <a:rPr lang="en-US" sz="4400" dirty="0" err="1" smtClean="0">
                <a:solidFill>
                  <a:srgbClr val="92D050"/>
                </a:solidFill>
              </a:rPr>
              <a:t>gpa</a:t>
            </a:r>
            <a:r>
              <a:rPr lang="en-US" sz="4400" dirty="0" smtClean="0">
                <a:solidFill>
                  <a:srgbClr val="92D050"/>
                </a:solidFill>
              </a:rPr>
              <a:t>) from student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92D050"/>
                </a:solidFill>
              </a:rPr>
              <a:t>Group </a:t>
            </a:r>
            <a:r>
              <a:rPr lang="en-US" sz="4400" dirty="0">
                <a:solidFill>
                  <a:srgbClr val="92D050"/>
                </a:solidFill>
              </a:rPr>
              <a:t>by major having </a:t>
            </a:r>
            <a:r>
              <a:rPr lang="en-US" sz="4400" dirty="0" err="1">
                <a:solidFill>
                  <a:srgbClr val="92D050"/>
                </a:solidFill>
              </a:rPr>
              <a:t>avg</a:t>
            </a:r>
            <a:r>
              <a:rPr lang="en-US" sz="4400" dirty="0">
                <a:solidFill>
                  <a:srgbClr val="92D050"/>
                </a:solidFill>
              </a:rPr>
              <a:t>(</a:t>
            </a:r>
            <a:r>
              <a:rPr lang="en-US" sz="4400" dirty="0" err="1">
                <a:solidFill>
                  <a:srgbClr val="92D050"/>
                </a:solidFill>
              </a:rPr>
              <a:t>gpa</a:t>
            </a:r>
            <a:r>
              <a:rPr lang="en-US" sz="4400" dirty="0">
                <a:solidFill>
                  <a:srgbClr val="92D050"/>
                </a:solidFill>
              </a:rPr>
              <a:t>) &gt; 3.7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21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B39-5D28-417D-A3F2-A2B710A8FEBA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0"/>
            <a:ext cx="10363200" cy="6172200"/>
          </a:xfrm>
        </p:spPr>
        <p:txBody>
          <a:bodyPr/>
          <a:lstStyle/>
          <a:p>
            <a:r>
              <a:rPr lang="en-US" dirty="0" smtClean="0"/>
              <a:t>Select * from employee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 smtClean="0"/>
              <a:t>salary in (1500,2500)</a:t>
            </a:r>
          </a:p>
          <a:p>
            <a:r>
              <a:rPr lang="en-US" dirty="0" smtClean="0"/>
              <a:t>(same as salary=1500 or salary =2500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smtClean="0"/>
              <a:t>salary between 1500 and 4000)</a:t>
            </a:r>
          </a:p>
          <a:p>
            <a:endParaRPr lang="en-US" dirty="0"/>
          </a:p>
          <a:p>
            <a:r>
              <a:rPr lang="en-US" dirty="0" smtClean="0"/>
              <a:t>Select distinct major from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DB69C-49D5-4B4B-A027-E34D19E0DA04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7889"/>
            <a:ext cx="12192000" cy="6789107"/>
          </a:xfrm>
        </p:spPr>
        <p:txBody>
          <a:bodyPr/>
          <a:lstStyle/>
          <a:p>
            <a:r>
              <a:rPr lang="en-US" dirty="0" smtClean="0"/>
              <a:t>Select * from customer where customer-city in</a:t>
            </a:r>
          </a:p>
          <a:p>
            <a:pPr marL="0" indent="0">
              <a:buNone/>
            </a:pPr>
            <a:r>
              <a:rPr lang="en-US" dirty="0" smtClean="0"/>
              <a:t>	(“</a:t>
            </a:r>
            <a:r>
              <a:rPr lang="en-US" dirty="0" err="1" smtClean="0"/>
              <a:t>Fairfax”,”Miami</a:t>
            </a:r>
            <a:r>
              <a:rPr lang="en-US" dirty="0" smtClean="0"/>
              <a:t>”, “Washington DC”);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btranch</a:t>
            </a:r>
            <a:r>
              <a:rPr lang="en-US" dirty="0" smtClean="0"/>
              <a:t>-name, sum(amount), </a:t>
            </a:r>
            <a:r>
              <a:rPr lang="en-US" dirty="0" err="1" smtClean="0"/>
              <a:t>avg</a:t>
            </a:r>
            <a:r>
              <a:rPr lang="en-US" dirty="0" smtClean="0"/>
              <a:t>(amount), </a:t>
            </a:r>
          </a:p>
          <a:p>
            <a:pPr marL="0" indent="0">
              <a:buNone/>
            </a:pPr>
            <a:r>
              <a:rPr lang="en-US" dirty="0" smtClean="0"/>
              <a:t>	    max(amount), min(amount) </a:t>
            </a:r>
          </a:p>
          <a:p>
            <a:pPr marL="0" indent="0">
              <a:buNone/>
            </a:pPr>
            <a:r>
              <a:rPr lang="en-US" dirty="0" smtClean="0"/>
              <a:t>	    From loan group by branch-name;</a:t>
            </a:r>
          </a:p>
          <a:p>
            <a:endParaRPr lang="en-US" dirty="0"/>
          </a:p>
          <a:p>
            <a:r>
              <a:rPr lang="en-US" dirty="0" smtClean="0"/>
              <a:t>(could add having </a:t>
            </a:r>
            <a:r>
              <a:rPr lang="en-US" dirty="0" err="1" smtClean="0"/>
              <a:t>avg</a:t>
            </a:r>
            <a:r>
              <a:rPr lang="en-US" dirty="0" smtClean="0"/>
              <a:t>(amount)&gt; 10000</a:t>
            </a:r>
          </a:p>
          <a:p>
            <a:pPr marL="0" indent="0">
              <a:buNone/>
            </a:pPr>
            <a:r>
              <a:rPr lang="en-US" dirty="0" smtClean="0"/>
              <a:t>	Or having count(*) &gt; 2        )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highloan</a:t>
            </a:r>
            <a:r>
              <a:rPr lang="en-US" dirty="0" smtClean="0"/>
              <a:t> where date-opened is not null;</a:t>
            </a:r>
          </a:p>
          <a:p>
            <a:pPr marL="0" indent="0">
              <a:buNone/>
            </a:pPr>
            <a:r>
              <a:rPr lang="en-US" dirty="0" smtClean="0"/>
              <a:t>	(or you could use    is null)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ball">
  <a:themeElements>
    <a:clrScheme name="Fireball.pot 2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F9933"/>
      </a:accent1>
      <a:accent2>
        <a:srgbClr val="CC0066"/>
      </a:accent2>
      <a:accent3>
        <a:srgbClr val="FFFFFF"/>
      </a:accent3>
      <a:accent4>
        <a:srgbClr val="000000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.pot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.pot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338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Fireball</vt:lpstr>
      <vt:lpstr>MySQL</vt:lpstr>
      <vt:lpstr>PowerPoint Presentation</vt:lpstr>
      <vt:lpstr>PowerPoint Presentation</vt:lpstr>
      <vt:lpstr>Drop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Mehdi Owrang</dc:creator>
  <cp:lastModifiedBy>Mohammad Mehdi Owrang</cp:lastModifiedBy>
  <cp:revision>21</cp:revision>
  <dcterms:created xsi:type="dcterms:W3CDTF">2016-09-25T21:19:56Z</dcterms:created>
  <dcterms:modified xsi:type="dcterms:W3CDTF">2017-02-12T23:33:45Z</dcterms:modified>
</cp:coreProperties>
</file>