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88" r:id="rId3"/>
    <p:sldId id="290" r:id="rId4"/>
    <p:sldId id="287" r:id="rId5"/>
    <p:sldId id="285" r:id="rId6"/>
    <p:sldId id="286" r:id="rId7"/>
    <p:sldId id="289" r:id="rId8"/>
    <p:sldId id="268" r:id="rId9"/>
    <p:sldId id="269" r:id="rId10"/>
    <p:sldId id="284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261C1FC-5B87-4531-AD02-F9852120B6D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9574A06-7B7E-4184-9B94-403085182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74A06-7B7E-4184-9B94-403085182D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7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74A06-7B7E-4184-9B94-403085182D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2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7C662C7-BF41-44F3-B236-18FAC8EEDB64}" type="slidenum">
              <a:rPr lang="en-US" altLang="en-US" sz="1000"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3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041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229A9EBA-8A42-48E5-95C6-BF044D82B899}" type="slidenum">
              <a:rPr lang="en-US" altLang="en-US" sz="1000"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7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036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523D2707-E88A-48AA-8169-BBA08A0492AD}" type="slidenum">
              <a:rPr lang="en-US" altLang="en-US" sz="1000"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8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0444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2545DCE6-0210-4D54-A8C9-A8A99F939982}" type="slidenum">
              <a:rPr lang="en-US" altLang="en-US" sz="1000"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9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733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46333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4633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3AB374C0-FBE6-4594-88BC-50967B29235D}" type="slidenum">
              <a:rPr lang="en-US" altLang="en-US" sz="1000"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10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185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0" lang="zh-TW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0" lang="zh-TW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zh-TW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zh-TW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zh-TW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zh-TW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zh-TW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zh-TW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zh-TW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zh-TW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zh-TW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zh-TW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83CFA6-9C5C-40C7-A79B-B0265E2162E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8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0F5C3-310B-45B2-8E02-5B6DFE81077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9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3073-702A-4E88-BAC1-1734774E783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3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E08DC-29E4-4A22-B5F5-35D358BD4C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2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EF42-48C5-48FB-9AB4-29F6B2C10A3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0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43E2E-E99F-412D-9C89-75CF4E48792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44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3A840-320B-49DD-A53D-D57F4379AC4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78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CF1C9-6EAF-4DE8-BD87-4939401EEA7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07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0F16D-AA6F-48B6-A4BD-881BF56D20A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6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A7EFA-3F1D-46D6-B5D7-9E6E32A9E384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94CF5-0BE8-48C6-85D0-72E4694E312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2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12F8CD-8759-4471-BBB1-331E0EE24B97}" type="slidenum">
              <a:rPr lang="zh-TW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0" lang="zh-TW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0" lang="zh-TW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0" lang="zh-TW" altLang="en-US" sz="180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0" lang="zh-TW" altLang="en-US" sz="180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0" lang="zh-TW" altLang="en-US" sz="180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0" lang="zh-TW" altLang="en-US" sz="180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0" lang="zh-TW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0" lang="zh-TW" altLang="en-US" sz="180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0" lang="zh-TW" altLang="en-US" sz="180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Normalizarion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3CFA6-9C5C-40C7-A79B-B0265E2162E9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88900" tIns="45720" rIns="88900" bIns="45720" rtlCol="0" anchor="ctr">
            <a:normAutofit/>
          </a:bodyPr>
          <a:lstStyle/>
          <a:p>
            <a:pPr defTabSz="892175"/>
            <a:r>
              <a:rPr lang="en-US" altLang="en-US" sz="2900"/>
              <a:t>Normalization: Pros and Cons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88900" tIns="45720" rIns="88900" bIns="45720" rtlCol="0">
            <a:normAutofit fontScale="70000" lnSpcReduction="20000"/>
          </a:bodyPr>
          <a:lstStyle/>
          <a:p>
            <a:pPr marL="279400" indent="-279400" defTabSz="892175">
              <a:lnSpc>
                <a:spcPct val="100000"/>
              </a:lnSpc>
            </a:pPr>
            <a:r>
              <a:rPr lang="en-US" altLang="en-US" smtClean="0"/>
              <a:t>Pros</a:t>
            </a:r>
          </a:p>
          <a:p>
            <a:pPr marL="835025" lvl="1" indent="-388938" defTabSz="892175">
              <a:lnSpc>
                <a:spcPct val="100000"/>
              </a:lnSpc>
            </a:pPr>
            <a:r>
              <a:rPr lang="en-US" altLang="en-US" smtClean="0"/>
              <a:t>Reduce data redundancy &amp; space required</a:t>
            </a:r>
          </a:p>
          <a:p>
            <a:pPr marL="835025" lvl="1" indent="-388938" defTabSz="892175">
              <a:lnSpc>
                <a:spcPct val="100000"/>
              </a:lnSpc>
            </a:pPr>
            <a:r>
              <a:rPr lang="en-US" altLang="en-US" smtClean="0"/>
              <a:t>Enhance data consistency</a:t>
            </a:r>
          </a:p>
          <a:p>
            <a:pPr marL="835025" lvl="1" indent="-388938" defTabSz="892175">
              <a:lnSpc>
                <a:spcPct val="100000"/>
              </a:lnSpc>
            </a:pPr>
            <a:r>
              <a:rPr lang="en-US" altLang="en-US" smtClean="0"/>
              <a:t>Enforce data integrity</a:t>
            </a:r>
          </a:p>
          <a:p>
            <a:pPr marL="835025" lvl="1" indent="-388938" defTabSz="892175">
              <a:lnSpc>
                <a:spcPct val="100000"/>
              </a:lnSpc>
            </a:pPr>
            <a:r>
              <a:rPr lang="en-US" altLang="en-US" smtClean="0"/>
              <a:t>Reduce update cost</a:t>
            </a:r>
          </a:p>
          <a:p>
            <a:pPr marL="835025" lvl="1" indent="-388938" defTabSz="892175">
              <a:lnSpc>
                <a:spcPct val="100000"/>
              </a:lnSpc>
            </a:pPr>
            <a:r>
              <a:rPr lang="en-US" altLang="en-US" smtClean="0"/>
              <a:t>Provide maximum flexibility in responding ad hoc queries </a:t>
            </a:r>
          </a:p>
          <a:p>
            <a:pPr marL="279400" indent="-279400" defTabSz="892175">
              <a:lnSpc>
                <a:spcPct val="100000"/>
              </a:lnSpc>
            </a:pPr>
            <a:r>
              <a:rPr lang="en-US" altLang="en-US" smtClean="0"/>
              <a:t>Cons</a:t>
            </a:r>
          </a:p>
          <a:p>
            <a:pPr marL="835025" lvl="1" indent="-388938" defTabSz="892175">
              <a:lnSpc>
                <a:spcPct val="100000"/>
              </a:lnSpc>
            </a:pPr>
            <a:r>
              <a:rPr lang="en-US" altLang="en-US" smtClean="0"/>
              <a:t>Many complex queries will be slower because joins have to be performed to retrieve relevant data from several normalized tables</a:t>
            </a:r>
          </a:p>
          <a:p>
            <a:pPr marL="835025" lvl="1" indent="-388938" defTabSz="892175">
              <a:lnSpc>
                <a:spcPct val="100000"/>
              </a:lnSpc>
            </a:pPr>
            <a:r>
              <a:rPr lang="en-US" altLang="en-US" smtClean="0"/>
              <a:t>Programmers/users have to understand the underlying data model of an database application in order to perform proper joins among several tables  </a:t>
            </a:r>
          </a:p>
          <a:p>
            <a:pPr marL="835025" lvl="1" indent="-388938" defTabSz="892175">
              <a:lnSpc>
                <a:spcPct val="100000"/>
              </a:lnSpc>
            </a:pPr>
            <a:r>
              <a:rPr lang="en-US" altLang="en-US" smtClean="0"/>
              <a:t>The formulation of multiple-level queries is a nontrivial task.   </a:t>
            </a:r>
          </a:p>
        </p:txBody>
      </p:sp>
      <p:sp>
        <p:nvSpPr>
          <p:cNvPr id="614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5A409C-BB59-4A2A-BC95-8A5B2C47F4A6}" type="slidenum">
              <a:rPr lang="en-US" altLang="en-US" sz="1400" b="0">
                <a:latin typeface="Times New Roman" panose="02020603050405020304" pitchFamily="18" charset="0"/>
              </a:rPr>
              <a:pPr/>
              <a:t>10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94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Normalization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Normalization: a process for analyzing the design of a relational database</a:t>
            </a:r>
          </a:p>
          <a:p>
            <a:pPr lvl="1"/>
            <a:r>
              <a:rPr lang="en-US" altLang="en-US" dirty="0" smtClean="0"/>
              <a:t>Database Design - Arrangement of attributes into entities</a:t>
            </a:r>
          </a:p>
          <a:p>
            <a:r>
              <a:rPr lang="en-US" altLang="en-US" dirty="0" smtClean="0"/>
              <a:t>It permits the identification of potential problems in your database </a:t>
            </a:r>
            <a:r>
              <a:rPr lang="en-US" altLang="en-US" dirty="0" smtClean="0"/>
              <a:t>design</a:t>
            </a:r>
            <a:endParaRPr lang="en-US" altLang="en-US" dirty="0" smtClean="0"/>
          </a:p>
          <a:p>
            <a:r>
              <a:rPr lang="en-US" altLang="en-US" dirty="0" smtClean="0"/>
              <a:t>Concepts related to Normalization:</a:t>
            </a:r>
          </a:p>
          <a:p>
            <a:pPr lvl="1"/>
            <a:r>
              <a:rPr lang="en-US" altLang="en-US" dirty="0" smtClean="0"/>
              <a:t>KEYS and FUNCTIONAL DEPENDENCE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CE08DC-29E4-4A22-B5F5-35D358BD4CAD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88900" tIns="45720" rIns="88900" bIns="45720" rtlCol="0" anchor="ctr">
            <a:normAutofit/>
          </a:bodyPr>
          <a:lstStyle/>
          <a:p>
            <a:pPr defTabSz="892175"/>
            <a:r>
              <a:rPr lang="en-US" altLang="en-US" sz="2900"/>
              <a:t>Types of Key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88900" tIns="45720" rIns="88900" bIns="45720" rtlCol="0">
            <a:normAutofit fontScale="85000" lnSpcReduction="20000"/>
          </a:bodyPr>
          <a:lstStyle/>
          <a:p>
            <a:pPr marL="279400" indent="-279400" defTabSz="892175"/>
            <a:r>
              <a:rPr lang="en-US" altLang="en-US"/>
              <a:t>Primary Key: A unique key is an attribute or a set of attributes that has been used by the DBMS as the identifier of a table.   </a:t>
            </a:r>
          </a:p>
          <a:p>
            <a:pPr marL="279400" indent="-279400" defTabSz="892175"/>
            <a:r>
              <a:rPr lang="en-US" altLang="en-US"/>
              <a:t>Candidate (Alternative) Key: An attribute or a set of attributes that could have been used as the primary key of a table.   </a:t>
            </a:r>
          </a:p>
          <a:p>
            <a:pPr marL="279400" indent="-279400" defTabSz="892175"/>
            <a:r>
              <a:rPr lang="en-US" altLang="en-US"/>
              <a:t>Secondary (Index) Key: An attribute or a set of attributes that has been used to construct the data retrieval index. </a:t>
            </a:r>
          </a:p>
          <a:p>
            <a:pPr marL="279400" indent="-279400" defTabSz="892175"/>
            <a:r>
              <a:rPr lang="en-US" altLang="en-US"/>
              <a:t>Concatenated (Combined or Composite)  Key: A set of attributes that has been used as the key.   </a:t>
            </a:r>
          </a:p>
          <a:p>
            <a:pPr marL="279400" indent="-279400" defTabSz="892175"/>
            <a:r>
              <a:rPr lang="en-US" altLang="en-US"/>
              <a:t>Foreign Key: An attribute or a set of attributes that is used as the primary key in another table.  </a:t>
            </a:r>
          </a:p>
        </p:txBody>
      </p:sp>
      <p:sp>
        <p:nvSpPr>
          <p:cNvPr id="266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80BB68-33EE-45C4-BE34-AA77DD9CD8DB}" type="slidenum">
              <a:rPr lang="en-US" altLang="en-US" sz="1400" b="0">
                <a:latin typeface="Times New Roman" panose="02020603050405020304" pitchFamily="18" charset="0"/>
              </a:rPr>
              <a:pPr/>
              <a:t>3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06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Normalization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b="1"/>
              <a:t>Normalization:</a:t>
            </a:r>
            <a:r>
              <a:rPr lang="en-US" altLang="en-US"/>
              <a:t> The process of structuring data to minimize duplication and inconsistencies.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The process usually involves breaking down a single </a:t>
            </a:r>
            <a:r>
              <a:rPr lang="en-US" altLang="en-US">
                <a:solidFill>
                  <a:srgbClr val="CC0000"/>
                </a:solidFill>
              </a:rPr>
              <a:t>Table</a:t>
            </a:r>
            <a:r>
              <a:rPr lang="en-US" altLang="en-US"/>
              <a:t> into </a:t>
            </a:r>
            <a:r>
              <a:rPr lang="en-US" altLang="en-US" u="sng"/>
              <a:t>two or more</a:t>
            </a:r>
            <a:r>
              <a:rPr lang="en-US" altLang="en-US"/>
              <a:t> tables and defining relationships between those tables.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Normalization is usually done in stages, with each stage applying more rigorous rules to the types of information which can be stored in a table</a:t>
            </a:r>
            <a:r>
              <a:rPr lang="en-US" altLang="en-US" smtClean="0"/>
              <a:t>. </a:t>
            </a:r>
          </a:p>
          <a:p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CE08DC-29E4-4A22-B5F5-35D358BD4CAD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 rot="5400000">
            <a:off x="2177030" y="-1274822"/>
            <a:ext cx="7045460" cy="95951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70F16D-AA6F-48B6-A4BD-881BF56D20A1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 rot="5400000">
            <a:off x="2172602" y="-1064371"/>
            <a:ext cx="6749513" cy="90952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70F16D-AA6F-48B6-A4BD-881BF56D20A1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3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88900" tIns="45720" rIns="88900" bIns="45720" rtlCol="0" anchor="ctr">
            <a:normAutofit/>
          </a:bodyPr>
          <a:lstStyle/>
          <a:p>
            <a:pPr defTabSz="892175"/>
            <a:r>
              <a:rPr lang="en-US" altLang="en-US" sz="3300"/>
              <a:t>Normalization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88900" tIns="45720" rIns="88900" bIns="45720" rtlCol="0">
            <a:normAutofit/>
          </a:bodyPr>
          <a:lstStyle/>
          <a:p>
            <a:pPr marL="279400" indent="-279400" defTabSz="892175"/>
            <a:r>
              <a:rPr lang="en-US" altLang="en-US" sz="3200" dirty="0"/>
              <a:t>A data base is a model or an image of the reality.    </a:t>
            </a:r>
          </a:p>
          <a:p>
            <a:pPr marL="279400" indent="-279400" defTabSz="892175"/>
            <a:r>
              <a:rPr lang="en-US" altLang="en-US" sz="3200" dirty="0"/>
              <a:t>Logical Data Base Design is a process of modeling and capturing the end-user views of an application domain and synthesis them into a data base structure.   </a:t>
            </a:r>
          </a:p>
          <a:p>
            <a:pPr marL="279400" indent="-279400" defTabSz="892175"/>
            <a:r>
              <a:rPr lang="en-US" altLang="en-US" sz="3200" dirty="0"/>
              <a:t>Normalization is a logical data base design method.</a:t>
            </a:r>
          </a:p>
          <a:p>
            <a:pPr marL="279400" indent="-279400" defTabSz="892175"/>
            <a:r>
              <a:rPr lang="en-US" altLang="en-US" sz="3200" dirty="0"/>
              <a:t>The basis for normalization is the </a:t>
            </a:r>
            <a:r>
              <a:rPr lang="en-US" altLang="en-US" sz="3200" b="1" dirty="0">
                <a:solidFill>
                  <a:srgbClr val="FF0000"/>
                </a:solidFill>
              </a:rPr>
              <a:t>functional dependencies </a:t>
            </a:r>
            <a:r>
              <a:rPr lang="en-US" altLang="en-US" sz="3200" dirty="0"/>
              <a:t>among attributes in a table.   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6006F6-DAD3-4515-BF14-CAFB4A23B913}" type="slidenum">
              <a:rPr lang="en-US" altLang="en-US" sz="1400" b="0">
                <a:latin typeface="Times New Roman" panose="02020603050405020304" pitchFamily="18" charset="0"/>
              </a:rPr>
              <a:pPr/>
              <a:t>7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45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5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88900" tIns="45720" rIns="88900" bIns="45720" rtlCol="0" anchor="ctr">
            <a:normAutofit/>
          </a:bodyPr>
          <a:lstStyle/>
          <a:p>
            <a:pPr defTabSz="892175"/>
            <a:r>
              <a:rPr lang="en-US" altLang="en-US" sz="2900" dirty="0">
                <a:solidFill>
                  <a:srgbClr val="FF0000"/>
                </a:solidFill>
              </a:rPr>
              <a:t>Purposes of Normalization</a:t>
            </a:r>
          </a:p>
        </p:txBody>
      </p:sp>
      <p:sp>
        <p:nvSpPr>
          <p:cNvPr id="2867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367481"/>
            <a:ext cx="9160476" cy="5353994"/>
          </a:xfrm>
          <a:noFill/>
        </p:spPr>
        <p:txBody>
          <a:bodyPr vert="horz" lIns="88900" tIns="45720" rIns="88900" bIns="45720" rtlCol="0">
            <a:normAutofit lnSpcReduction="10000"/>
          </a:bodyPr>
          <a:lstStyle/>
          <a:p>
            <a:pPr marL="279400" indent="-279400" defTabSz="892175"/>
            <a:r>
              <a:rPr lang="en-US" altLang="en-US" sz="3200" dirty="0"/>
              <a:t>Avoid maintenance problems such as Update . </a:t>
            </a:r>
          </a:p>
          <a:p>
            <a:pPr marL="279400" indent="-279400" defTabSz="892175"/>
            <a:r>
              <a:rPr lang="en-US" altLang="en-US" sz="3200" dirty="0"/>
              <a:t>Insert: There may be no place to insert new information.</a:t>
            </a:r>
          </a:p>
          <a:p>
            <a:pPr marL="279400" indent="-279400" defTabSz="892175"/>
            <a:r>
              <a:rPr lang="en-US" altLang="en-US" sz="3200" dirty="0"/>
              <a:t>Delete: Some important information will be lost by deletion. </a:t>
            </a:r>
          </a:p>
          <a:p>
            <a:pPr marL="279400" indent="-279400" defTabSz="892175"/>
            <a:r>
              <a:rPr lang="en-US" altLang="en-US" sz="3200" dirty="0"/>
              <a:t>Update: Inconsistency may occur because of the existence of data redundancy.  </a:t>
            </a:r>
          </a:p>
          <a:p>
            <a:pPr marL="279400" indent="-279400" defTabSz="892175"/>
            <a:r>
              <a:rPr lang="en-US" altLang="en-US" sz="3200" dirty="0"/>
              <a:t>Provide maximum flexibility to meet future information needs by keeping tables corresponding to object types in their simplified forms.   </a:t>
            </a: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6539A7-6C5A-4807-A83E-E8932444E7B8}" type="slidenum">
              <a:rPr lang="en-US" altLang="en-US" sz="1400" b="0">
                <a:latin typeface="Times New Roman" panose="02020603050405020304" pitchFamily="18" charset="0"/>
              </a:rPr>
              <a:pPr/>
              <a:t>8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47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88900" tIns="45720" rIns="88900" bIns="45720" rtlCol="0" anchor="ctr">
            <a:normAutofit/>
          </a:bodyPr>
          <a:lstStyle/>
          <a:p>
            <a:pPr defTabSz="892175"/>
            <a:r>
              <a:rPr lang="en-US" altLang="en-US" sz="2900"/>
              <a:t>A Common Sense Approach to Normalization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416908"/>
            <a:ext cx="9753600" cy="4755292"/>
          </a:xfrm>
          <a:noFill/>
        </p:spPr>
        <p:txBody>
          <a:bodyPr vert="horz" lIns="88900" tIns="45720" rIns="88900" bIns="45720" rtlCol="0">
            <a:normAutofit/>
          </a:bodyPr>
          <a:lstStyle/>
          <a:p>
            <a:pPr marL="279400" indent="-279400" defTabSz="892175"/>
            <a:r>
              <a:rPr lang="en-US" altLang="en-US" sz="3200" dirty="0"/>
              <a:t>Don't rush to put all the information in one table.   </a:t>
            </a:r>
          </a:p>
          <a:p>
            <a:pPr marL="279400" indent="-279400" defTabSz="892175"/>
            <a:r>
              <a:rPr lang="en-US" altLang="en-US" sz="3200" dirty="0"/>
              <a:t>Create a table  to correspond to a class of a simple object type that should exist by itself, i.e., "one fact in one place." </a:t>
            </a:r>
          </a:p>
          <a:p>
            <a:pPr marL="279400" indent="-279400" defTabSz="892175"/>
            <a:r>
              <a:rPr lang="en-US" altLang="en-US" sz="3200" dirty="0"/>
              <a:t>Include common fields (links) as ways of joining information from several related tables.    </a:t>
            </a:r>
          </a:p>
          <a:p>
            <a:pPr marL="279400" indent="-279400" defTabSz="892175"/>
            <a:r>
              <a:rPr lang="en-US" altLang="en-US" sz="3200" dirty="0"/>
              <a:t>Avoid redundancy by using links to retrieve  data from related tables.  </a:t>
            </a:r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A7505B-A77E-4703-9FCA-857B409C5B03}" type="slidenum">
              <a:rPr lang="en-US" altLang="en-US" sz="1400" b="0">
                <a:latin typeface="Times New Roman" panose="02020603050405020304" pitchFamily="18" charset="0"/>
              </a:rPr>
              <a:pPr/>
              <a:t>9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470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532</Words>
  <Application>Microsoft Office PowerPoint</Application>
  <PresentationFormat>Widescreen</PresentationFormat>
  <Paragraphs>62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新細明體</vt:lpstr>
      <vt:lpstr>Arial</vt:lpstr>
      <vt:lpstr>Arial Black</vt:lpstr>
      <vt:lpstr>Calibri</vt:lpstr>
      <vt:lpstr>Times New Roman</vt:lpstr>
      <vt:lpstr>Wingdings</vt:lpstr>
      <vt:lpstr>Pixel</vt:lpstr>
      <vt:lpstr>Database Normalizarion:</vt:lpstr>
      <vt:lpstr>Normalization</vt:lpstr>
      <vt:lpstr>Types of Key</vt:lpstr>
      <vt:lpstr>Database Normalization</vt:lpstr>
      <vt:lpstr>PowerPoint Presentation</vt:lpstr>
      <vt:lpstr>PowerPoint Presentation</vt:lpstr>
      <vt:lpstr>Normalization</vt:lpstr>
      <vt:lpstr>Purposes of Normalization</vt:lpstr>
      <vt:lpstr>A Common Sense Approach to Normalization</vt:lpstr>
      <vt:lpstr>Normalization: Pros and Cons</vt:lpstr>
    </vt:vector>
  </TitlesOfParts>
  <Company>American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Mehdi Owrang</dc:creator>
  <cp:lastModifiedBy>Mohammad Mehdi Owrang</cp:lastModifiedBy>
  <cp:revision>12</cp:revision>
  <cp:lastPrinted>2016-01-29T22:48:26Z</cp:lastPrinted>
  <dcterms:created xsi:type="dcterms:W3CDTF">2016-01-29T21:49:16Z</dcterms:created>
  <dcterms:modified xsi:type="dcterms:W3CDTF">2016-03-17T16:26:24Z</dcterms:modified>
</cp:coreProperties>
</file>