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7" r:id="rId12"/>
    <p:sldId id="268" r:id="rId13"/>
    <p:sldId id="266" r:id="rId14"/>
    <p:sldId id="265" r:id="rId1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9B0071B-B111-49AE-8BB1-16788F97D55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E36B945-7A85-4217-BDCB-1AAA4D7A9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2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8006-F4DA-4DAD-AF6B-38C775EAE5A1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98AB-3B55-49D0-9513-6DE390CCE123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948F-ADD1-4B85-85EB-D19A83CA5452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E2B1-495F-46FC-8710-F02D6B5F42D6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E2C0-765A-4509-A54D-CFEE51462109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D0E-191E-41F4-926B-10859413CB39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BC17-5E70-4364-B62F-EA7EAE0C25E5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6659-65CF-48C4-982C-BA2B344193AF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CB56-2010-4107-8A2F-CB536ED0140F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EDA4-73B1-43D8-8C6E-5064371FD338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F534-2A6E-4685-9D21-78F6445A5752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83B6-6D73-48D3-9EFD-CD0977136FF5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4A21-D2A0-4379-97D9-90425F811E8E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F127-FE48-4ECA-AD8F-7E3381DDD28D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A080-C213-40E6-A734-7C22A56C3BD6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D917-CB24-4CC4-8A35-58AAB3BD80B1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065E-82F0-4675-B178-EED2AB19B93D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911178" y="257175"/>
            <a:ext cx="10280822" cy="474319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Querying Bank Database</a:t>
            </a:r>
          </a:p>
        </p:txBody>
      </p:sp>
    </p:spTree>
    <p:extLst>
      <p:ext uri="{BB962C8B-B14F-4D97-AF65-F5344CB8AC3E}">
        <p14:creationId xmlns:p14="http://schemas.microsoft.com/office/powerpoint/2010/main" val="80569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849" y="354227"/>
            <a:ext cx="10396151" cy="6503773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ALTER QUERIES:</a:t>
            </a:r>
          </a:p>
          <a:p>
            <a:endParaRPr lang="en-US" dirty="0"/>
          </a:p>
          <a:p>
            <a:r>
              <a:rPr lang="en-US" sz="2400" dirty="0"/>
              <a:t>create table </a:t>
            </a:r>
            <a:r>
              <a:rPr lang="en-US" sz="2400" dirty="0" err="1"/>
              <a:t>newaccount</a:t>
            </a:r>
            <a:r>
              <a:rPr lang="en-US" sz="2400" dirty="0"/>
              <a:t> as </a:t>
            </a:r>
          </a:p>
          <a:p>
            <a:pPr marL="0" indent="0">
              <a:buNone/>
            </a:pPr>
            <a:r>
              <a:rPr lang="en-US" sz="2400" dirty="0"/>
              <a:t>	select * from account;</a:t>
            </a:r>
          </a:p>
          <a:p>
            <a:endParaRPr lang="en-US" sz="2400" dirty="0"/>
          </a:p>
          <a:p>
            <a:r>
              <a:rPr lang="en-US" sz="2400" dirty="0"/>
              <a:t>select * from </a:t>
            </a:r>
            <a:r>
              <a:rPr lang="en-US" sz="2400" dirty="0" err="1"/>
              <a:t>newaccount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alter table </a:t>
            </a:r>
            <a:r>
              <a:rPr lang="en-US" sz="2400" dirty="0" err="1"/>
              <a:t>newaccount</a:t>
            </a:r>
            <a:r>
              <a:rPr lang="en-US" sz="2400" dirty="0"/>
              <a:t> add (</a:t>
            </a:r>
            <a:r>
              <a:rPr lang="en-US" sz="2400" dirty="0" err="1"/>
              <a:t>date_opened</a:t>
            </a:r>
            <a:r>
              <a:rPr lang="en-US" sz="2400" dirty="0"/>
              <a:t> date);</a:t>
            </a:r>
          </a:p>
          <a:p>
            <a:endParaRPr lang="en-US" sz="2400" dirty="0"/>
          </a:p>
          <a:p>
            <a:r>
              <a:rPr lang="en-US" sz="2400" dirty="0"/>
              <a:t>alter table </a:t>
            </a:r>
            <a:r>
              <a:rPr lang="en-US" sz="2400" dirty="0" err="1"/>
              <a:t>newaccount</a:t>
            </a:r>
            <a:r>
              <a:rPr lang="en-US" sz="2400" dirty="0"/>
              <a:t> add </a:t>
            </a:r>
            <a:r>
              <a:rPr lang="en-US" sz="2400" dirty="0" err="1"/>
              <a:t>date_closed</a:t>
            </a:r>
            <a:r>
              <a:rPr lang="en-US" sz="2400" dirty="0"/>
              <a:t> date;</a:t>
            </a:r>
          </a:p>
          <a:p>
            <a:endParaRPr lang="en-US" sz="2400" dirty="0"/>
          </a:p>
          <a:p>
            <a:r>
              <a:rPr lang="en-US" sz="2400" dirty="0"/>
              <a:t>alter table </a:t>
            </a:r>
            <a:r>
              <a:rPr lang="en-US" sz="2400" dirty="0" err="1"/>
              <a:t>newaccount</a:t>
            </a:r>
            <a:r>
              <a:rPr lang="en-US" sz="2400" dirty="0"/>
              <a:t> drop </a:t>
            </a:r>
            <a:r>
              <a:rPr lang="en-US" sz="2400" dirty="0" err="1"/>
              <a:t>date_closed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alter table </a:t>
            </a:r>
            <a:r>
              <a:rPr lang="en-US" sz="2400" dirty="0" err="1"/>
              <a:t>newaccount</a:t>
            </a:r>
            <a:r>
              <a:rPr lang="en-US" sz="2400" dirty="0"/>
              <a:t> modify </a:t>
            </a:r>
            <a:r>
              <a:rPr lang="en-US" sz="2400" dirty="0" err="1"/>
              <a:t>date_opened</a:t>
            </a:r>
            <a:r>
              <a:rPr lang="en-US" sz="2400" dirty="0"/>
              <a:t> varchar(11);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6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53514" y="172995"/>
            <a:ext cx="10338486" cy="6685005"/>
          </a:xfrm>
        </p:spPr>
        <p:txBody>
          <a:bodyPr>
            <a:normAutofit/>
          </a:bodyPr>
          <a:lstStyle/>
          <a:p>
            <a:r>
              <a:rPr lang="en-US" sz="2400" b="1" dirty="0"/>
              <a:t>Create VIEW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b="1" i="1" dirty="0"/>
              <a:t>Views based on rows from a single table</a:t>
            </a:r>
          </a:p>
          <a:p>
            <a:endParaRPr lang="en-US" sz="2000" dirty="0"/>
          </a:p>
          <a:p>
            <a:r>
              <a:rPr lang="en-US" sz="2400" dirty="0"/>
              <a:t>create view </a:t>
            </a:r>
            <a:r>
              <a:rPr lang="en-US" sz="2400" dirty="0" err="1"/>
              <a:t>HQemployee</a:t>
            </a:r>
            <a:r>
              <a:rPr lang="en-US" sz="2400" dirty="0"/>
              <a:t> as </a:t>
            </a:r>
          </a:p>
          <a:p>
            <a:pPr marL="0" indent="0">
              <a:buNone/>
            </a:pPr>
            <a:r>
              <a:rPr lang="en-US" sz="2400" dirty="0"/>
              <a:t>	select * from employee </a:t>
            </a:r>
          </a:p>
          <a:p>
            <a:pPr marL="0" indent="0">
              <a:buNone/>
            </a:pPr>
            <a:r>
              <a:rPr lang="en-US" sz="2400" dirty="0"/>
              <a:t>	where </a:t>
            </a:r>
            <a:r>
              <a:rPr lang="en-US" sz="2400" dirty="0" err="1"/>
              <a:t>branch_name</a:t>
            </a:r>
            <a:r>
              <a:rPr lang="en-US" sz="2400" dirty="0"/>
              <a:t>='Downtown';</a:t>
            </a:r>
          </a:p>
          <a:p>
            <a:endParaRPr lang="en-US" sz="2400" dirty="0"/>
          </a:p>
          <a:p>
            <a:r>
              <a:rPr lang="en-US" sz="2400" dirty="0"/>
              <a:t>select * from </a:t>
            </a:r>
            <a:r>
              <a:rPr lang="en-US" sz="2400" dirty="0" err="1"/>
              <a:t>HQemployee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insert into </a:t>
            </a:r>
            <a:r>
              <a:rPr lang="en-US" sz="2400" dirty="0" err="1"/>
              <a:t>HQemployee</a:t>
            </a:r>
            <a:r>
              <a:rPr lang="en-US" sz="2400" dirty="0"/>
              <a:t> values('CSC570','Downtown',3000);</a:t>
            </a:r>
          </a:p>
          <a:p>
            <a:r>
              <a:rPr lang="en-US" sz="2400" dirty="0"/>
              <a:t>select * from </a:t>
            </a:r>
            <a:r>
              <a:rPr lang="en-US" sz="2400" dirty="0" err="1"/>
              <a:t>HQemployee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select * from employee;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2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61751" y="123568"/>
            <a:ext cx="10330249" cy="6656173"/>
          </a:xfrm>
        </p:spPr>
        <p:txBody>
          <a:bodyPr>
            <a:normAutofit/>
          </a:bodyPr>
          <a:lstStyle/>
          <a:p>
            <a:r>
              <a:rPr lang="en-US" sz="2400" dirty="0"/>
              <a:t>update </a:t>
            </a:r>
            <a:r>
              <a:rPr lang="en-US" sz="2400" dirty="0" err="1"/>
              <a:t>HQemployee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set salary=salary+1500 </a:t>
            </a:r>
          </a:p>
          <a:p>
            <a:pPr marL="0" indent="0">
              <a:buNone/>
            </a:pPr>
            <a:r>
              <a:rPr lang="en-US" sz="2400" dirty="0"/>
              <a:t>	where </a:t>
            </a:r>
            <a:r>
              <a:rPr lang="en-US" sz="2400" dirty="0" err="1"/>
              <a:t>employee_name</a:t>
            </a:r>
            <a:r>
              <a:rPr lang="en-US" sz="2400" dirty="0"/>
              <a:t>='CSC570';</a:t>
            </a:r>
          </a:p>
          <a:p>
            <a:endParaRPr lang="en-US" sz="2400" dirty="0"/>
          </a:p>
          <a:p>
            <a:r>
              <a:rPr lang="en-US" sz="2400" dirty="0"/>
              <a:t>select * from </a:t>
            </a:r>
            <a:r>
              <a:rPr lang="en-US" sz="2400" dirty="0" err="1"/>
              <a:t>HQemployee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select * from employee;</a:t>
            </a:r>
          </a:p>
          <a:p>
            <a:endParaRPr lang="en-US" sz="2400" dirty="0"/>
          </a:p>
          <a:p>
            <a:r>
              <a:rPr lang="en-US" sz="2400" dirty="0"/>
              <a:t>delete from </a:t>
            </a:r>
            <a:r>
              <a:rPr lang="en-US" sz="2400" dirty="0" err="1"/>
              <a:t>HQemployee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where </a:t>
            </a:r>
            <a:r>
              <a:rPr lang="en-US" sz="2400" dirty="0" err="1"/>
              <a:t>employee_name</a:t>
            </a:r>
            <a:r>
              <a:rPr lang="en-US" sz="2400" dirty="0"/>
              <a:t>='CSC570';</a:t>
            </a:r>
          </a:p>
          <a:p>
            <a:endParaRPr lang="en-US" sz="2400" dirty="0"/>
          </a:p>
          <a:p>
            <a:r>
              <a:rPr lang="en-US" sz="2400" dirty="0"/>
              <a:t>select * from employee;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4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2941" y="288324"/>
            <a:ext cx="10289059" cy="6425514"/>
          </a:xfrm>
        </p:spPr>
        <p:txBody>
          <a:bodyPr>
            <a:normAutofit/>
          </a:bodyPr>
          <a:lstStyle/>
          <a:p>
            <a:r>
              <a:rPr lang="en-US" b="1" dirty="0"/>
              <a:t>Views based on columns in a single table</a:t>
            </a:r>
          </a:p>
          <a:p>
            <a:endParaRPr lang="en-US" dirty="0"/>
          </a:p>
          <a:p>
            <a:r>
              <a:rPr lang="en-US" sz="2800" dirty="0"/>
              <a:t>create view </a:t>
            </a:r>
            <a:r>
              <a:rPr lang="en-US" sz="2800" dirty="0" err="1"/>
              <a:t>EmpSal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	as select </a:t>
            </a:r>
            <a:r>
              <a:rPr lang="en-US" sz="2800" dirty="0" err="1"/>
              <a:t>employee_name</a:t>
            </a:r>
            <a:r>
              <a:rPr lang="en-US" sz="2800" dirty="0"/>
              <a:t>, salary from employee;</a:t>
            </a:r>
          </a:p>
          <a:p>
            <a:endParaRPr lang="en-US" sz="2800" dirty="0"/>
          </a:p>
          <a:p>
            <a:r>
              <a:rPr lang="en-US" sz="2800" dirty="0"/>
              <a:t>select * from </a:t>
            </a:r>
            <a:r>
              <a:rPr lang="en-US" sz="2800" dirty="0" err="1"/>
              <a:t>EmpSal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r>
              <a:rPr lang="en-US" sz="2800" dirty="0"/>
              <a:t>insert into </a:t>
            </a:r>
            <a:r>
              <a:rPr lang="en-US" sz="2800" dirty="0" err="1"/>
              <a:t>EmpSal</a:t>
            </a:r>
            <a:r>
              <a:rPr lang="en-US" sz="2800" dirty="0"/>
              <a:t> values('BROWN','6000');</a:t>
            </a:r>
          </a:p>
          <a:p>
            <a:r>
              <a:rPr lang="en-US" sz="2800" u="sng" dirty="0"/>
              <a:t>Can do this only if the </a:t>
            </a:r>
            <a:r>
              <a:rPr lang="en-US" sz="2800" u="sng" dirty="0" err="1"/>
              <a:t>branch_name</a:t>
            </a:r>
            <a:r>
              <a:rPr lang="en-US" sz="2800" u="sng" dirty="0"/>
              <a:t> in employee is defined to have NULL values.</a:t>
            </a:r>
          </a:p>
          <a:p>
            <a:endParaRPr lang="en-US" sz="2800" u="sng" dirty="0"/>
          </a:p>
          <a:p>
            <a:r>
              <a:rPr lang="en-US" sz="2800" dirty="0"/>
              <a:t>select * from employee;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9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40476" y="444843"/>
            <a:ext cx="10297297" cy="6252519"/>
          </a:xfrm>
        </p:spPr>
        <p:txBody>
          <a:bodyPr>
            <a:normAutofit/>
          </a:bodyPr>
          <a:lstStyle/>
          <a:p>
            <a:r>
              <a:rPr lang="en-US" sz="2400" b="1" dirty="0"/>
              <a:t>Views based on columns from 2 tables (join)</a:t>
            </a:r>
          </a:p>
          <a:p>
            <a:endParaRPr lang="en-US" sz="2400" b="1" dirty="0"/>
          </a:p>
          <a:p>
            <a:r>
              <a:rPr lang="en-US" sz="2400" dirty="0"/>
              <a:t>create view </a:t>
            </a:r>
            <a:r>
              <a:rPr lang="en-US" sz="2400" dirty="0" err="1"/>
              <a:t>CustBor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as select </a:t>
            </a:r>
            <a:r>
              <a:rPr lang="en-US" sz="2400" dirty="0" err="1"/>
              <a:t>customer.customer_name</a:t>
            </a:r>
            <a:r>
              <a:rPr lang="en-US" sz="2400" dirty="0"/>
              <a:t>, </a:t>
            </a:r>
            <a:r>
              <a:rPr lang="en-US" sz="2400" dirty="0" err="1"/>
              <a:t>customer_city</a:t>
            </a:r>
            <a:r>
              <a:rPr lang="en-US" sz="2400" dirty="0"/>
              <a:t>, </a:t>
            </a:r>
            <a:r>
              <a:rPr lang="en-US" sz="2400" dirty="0" err="1"/>
              <a:t>loan_number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from </a:t>
            </a:r>
            <a:r>
              <a:rPr lang="en-US" sz="2400" dirty="0" err="1"/>
              <a:t>customer,borrower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where </a:t>
            </a:r>
            <a:r>
              <a:rPr lang="en-US" sz="2400" dirty="0" err="1"/>
              <a:t>customer.customer_name</a:t>
            </a:r>
            <a:r>
              <a:rPr lang="en-US" sz="2400" dirty="0"/>
              <a:t>=</a:t>
            </a:r>
            <a:r>
              <a:rPr lang="en-US" sz="2400" dirty="0" err="1"/>
              <a:t>borrower.customer_name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insert into </a:t>
            </a:r>
            <a:r>
              <a:rPr lang="en-US" sz="2400" dirty="0" err="1"/>
              <a:t>custbor</a:t>
            </a:r>
            <a:r>
              <a:rPr lang="en-US" sz="2400" dirty="0"/>
              <a:t>(</a:t>
            </a:r>
            <a:r>
              <a:rPr lang="en-US" sz="2400" dirty="0" err="1"/>
              <a:t>customer_name,customer_city,loan_number</a:t>
            </a:r>
            <a:r>
              <a:rPr lang="en-US" sz="2400" dirty="0"/>
              <a:t>) values('Miller','Washington','L-60');</a:t>
            </a:r>
          </a:p>
          <a:p>
            <a:endParaRPr lang="en-US" sz="2400" dirty="0"/>
          </a:p>
          <a:p>
            <a:r>
              <a:rPr lang="en-US" sz="2400" u="sng" dirty="0"/>
              <a:t>(can not modify more than one base table through a join view '</a:t>
            </a:r>
            <a:r>
              <a:rPr lang="en-US" sz="2400" u="sng" dirty="0" err="1"/>
              <a:t>custbor</a:t>
            </a:r>
            <a:r>
              <a:rPr lang="en-US" sz="2400" u="sng" dirty="0"/>
              <a:t>')</a:t>
            </a:r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7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itchFamily="2" charset="-122"/>
              </a:rPr>
              <a:t>Bank Database Schema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2284"/>
            <a:ext cx="9592962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endParaRPr lang="en-US" altLang="zh-CN" sz="2400" i="1" dirty="0"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ea typeface="宋体" pitchFamily="2" charset="-122"/>
              </a:rPr>
              <a:t>branch (</a:t>
            </a:r>
            <a:r>
              <a:rPr lang="en-US" altLang="zh-CN" sz="2400" i="1" u="sng" dirty="0">
                <a:ea typeface="宋体" pitchFamily="2" charset="-122"/>
              </a:rPr>
              <a:t>branch-name</a:t>
            </a:r>
            <a:r>
              <a:rPr lang="en-US" altLang="zh-CN" sz="2400" i="1" dirty="0">
                <a:ea typeface="宋体" pitchFamily="2" charset="-122"/>
              </a:rPr>
              <a:t>, branch-city, assets)</a:t>
            </a:r>
            <a:br>
              <a:rPr lang="en-US" altLang="zh-CN" sz="2400" i="1" dirty="0">
                <a:ea typeface="宋体" pitchFamily="2" charset="-122"/>
              </a:rPr>
            </a:br>
            <a:endParaRPr lang="en-US" altLang="zh-CN" sz="2400" i="1" dirty="0"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ea typeface="宋体" pitchFamily="2" charset="-122"/>
              </a:rPr>
              <a:t>customer (</a:t>
            </a:r>
            <a:r>
              <a:rPr lang="en-US" altLang="zh-CN" sz="2400" i="1" u="sng" dirty="0">
                <a:ea typeface="宋体" pitchFamily="2" charset="-122"/>
              </a:rPr>
              <a:t>customer-name</a:t>
            </a:r>
            <a:r>
              <a:rPr lang="en-US" altLang="zh-CN" sz="2400" i="1" dirty="0">
                <a:ea typeface="宋体" pitchFamily="2" charset="-122"/>
              </a:rPr>
              <a:t>, customer-street, customer-city)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endParaRPr lang="en-US" altLang="zh-CN" sz="2400" i="1" dirty="0"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ea typeface="宋体" pitchFamily="2" charset="-122"/>
              </a:rPr>
              <a:t>account (</a:t>
            </a:r>
            <a:r>
              <a:rPr lang="en-US" altLang="zh-CN" sz="2400" i="1" u="sng" dirty="0">
                <a:ea typeface="宋体" pitchFamily="2" charset="-122"/>
              </a:rPr>
              <a:t>account-number</a:t>
            </a:r>
            <a:r>
              <a:rPr lang="en-US" altLang="zh-CN" sz="2400" i="1" dirty="0">
                <a:ea typeface="宋体" pitchFamily="2" charset="-122"/>
              </a:rPr>
              <a:t>, branch-name, balance)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endParaRPr lang="en-US" altLang="zh-CN" sz="2400" i="1" dirty="0"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ea typeface="宋体" pitchFamily="2" charset="-122"/>
              </a:rPr>
              <a:t>loan (</a:t>
            </a:r>
            <a:r>
              <a:rPr lang="en-US" altLang="zh-CN" sz="2400" i="1" u="sng" dirty="0">
                <a:ea typeface="宋体" pitchFamily="2" charset="-122"/>
              </a:rPr>
              <a:t>loan-number</a:t>
            </a:r>
            <a:r>
              <a:rPr lang="en-US" altLang="zh-CN" sz="2400" i="1" dirty="0">
                <a:ea typeface="宋体" pitchFamily="2" charset="-122"/>
              </a:rPr>
              <a:t>, branch-name, amount)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endParaRPr lang="en-US" altLang="zh-CN" sz="2400" i="1" dirty="0"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ea typeface="宋体" pitchFamily="2" charset="-122"/>
              </a:rPr>
              <a:t>depositor (</a:t>
            </a:r>
            <a:r>
              <a:rPr lang="en-US" altLang="zh-CN" sz="2400" i="1" u="sng" dirty="0">
                <a:ea typeface="宋体" pitchFamily="2" charset="-122"/>
              </a:rPr>
              <a:t>customer-name, account-number</a:t>
            </a:r>
            <a:r>
              <a:rPr lang="en-US" altLang="zh-CN" sz="2400" i="1" dirty="0"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endParaRPr lang="en-US" altLang="zh-CN" sz="2400" i="1" dirty="0"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ea typeface="宋体" pitchFamily="2" charset="-122"/>
              </a:rPr>
              <a:t>borrower (</a:t>
            </a:r>
            <a:r>
              <a:rPr lang="en-US" altLang="zh-CN" sz="2400" i="1" u="sng" dirty="0">
                <a:ea typeface="宋体" pitchFamily="2" charset="-122"/>
              </a:rPr>
              <a:t>customer-name, loan-number</a:t>
            </a:r>
            <a:r>
              <a:rPr lang="en-US" altLang="zh-CN" sz="2400" i="1" dirty="0"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endParaRPr lang="en-US" altLang="zh-CN" sz="2400" i="1" dirty="0"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ea typeface="宋体" pitchFamily="2" charset="-122"/>
              </a:rPr>
              <a:t>employee (</a:t>
            </a:r>
            <a:r>
              <a:rPr lang="en-US" altLang="zh-CN" sz="2400" i="1" u="sng" dirty="0">
                <a:ea typeface="宋体" pitchFamily="2" charset="-122"/>
              </a:rPr>
              <a:t>employee-name, branch-name</a:t>
            </a:r>
            <a:r>
              <a:rPr lang="en-US" altLang="zh-CN" sz="2400" i="1" dirty="0">
                <a:ea typeface="宋体" pitchFamily="2" charset="-122"/>
              </a:rPr>
              <a:t>, salary)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0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34746" y="626076"/>
            <a:ext cx="10157254" cy="5285774"/>
          </a:xfrm>
        </p:spPr>
        <p:txBody>
          <a:bodyPr/>
          <a:lstStyle/>
          <a:p>
            <a:r>
              <a:rPr lang="en-US" sz="3200" dirty="0"/>
              <a:t>Create database sqlExercise;</a:t>
            </a:r>
          </a:p>
          <a:p>
            <a:endParaRPr lang="en-US" sz="3200" dirty="0"/>
          </a:p>
          <a:p>
            <a:r>
              <a:rPr lang="en-US" sz="3200" dirty="0"/>
              <a:t>Use sqlExercise;</a:t>
            </a:r>
          </a:p>
          <a:p>
            <a:endParaRPr lang="en-US" sz="3200" dirty="0"/>
          </a:p>
          <a:p>
            <a:r>
              <a:rPr lang="en-US" sz="3200" dirty="0"/>
              <a:t>Describe account;</a:t>
            </a:r>
          </a:p>
          <a:p>
            <a:endParaRPr lang="en-US" sz="3200" dirty="0"/>
          </a:p>
          <a:p>
            <a:r>
              <a:rPr lang="en-US" sz="3200" dirty="0"/>
              <a:t>describe employee;</a:t>
            </a:r>
          </a:p>
          <a:p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7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8073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 QUERIES: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569" y="568411"/>
            <a:ext cx="9857044" cy="62895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select * from account;</a:t>
            </a:r>
          </a:p>
          <a:p>
            <a:r>
              <a:rPr lang="en-US" dirty="0"/>
              <a:t>select * from account where balance &gt; 700;</a:t>
            </a:r>
          </a:p>
          <a:p>
            <a:r>
              <a:rPr lang="en-US" dirty="0"/>
              <a:t>select * from account where </a:t>
            </a:r>
            <a:r>
              <a:rPr lang="en-US" dirty="0" err="1"/>
              <a:t>branch_name</a:t>
            </a:r>
            <a:r>
              <a:rPr lang="en-US" dirty="0"/>
              <a:t>="</a:t>
            </a:r>
            <a:r>
              <a:rPr lang="en-US" dirty="0" err="1"/>
              <a:t>BRighton</a:t>
            </a:r>
            <a:r>
              <a:rPr lang="en-US" dirty="0"/>
              <a:t>" and balance &gt; 800;</a:t>
            </a:r>
          </a:p>
          <a:p>
            <a:r>
              <a:rPr lang="en-US" b="1" dirty="0"/>
              <a:t>Simple non-nested Join: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customer_name</a:t>
            </a:r>
            <a:r>
              <a:rPr lang="en-US" dirty="0"/>
              <a:t> from account, depositor  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account.account_number</a:t>
            </a:r>
            <a:r>
              <a:rPr lang="en-US" dirty="0"/>
              <a:t> = </a:t>
            </a:r>
            <a:r>
              <a:rPr lang="en-US" dirty="0" err="1"/>
              <a:t>depositor.account_number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branch_name</a:t>
            </a:r>
            <a:r>
              <a:rPr lang="en-US" dirty="0"/>
              <a:t>="Brighton";</a:t>
            </a:r>
          </a:p>
          <a:p>
            <a:endParaRPr lang="en-US" dirty="0"/>
          </a:p>
          <a:p>
            <a:r>
              <a:rPr lang="en-US" b="1" dirty="0" err="1"/>
              <a:t>Unnested</a:t>
            </a:r>
            <a:r>
              <a:rPr lang="en-US" b="1" dirty="0"/>
              <a:t> Select for Join:</a:t>
            </a:r>
          </a:p>
          <a:p>
            <a:pPr marL="0" indent="0">
              <a:buNone/>
            </a:pPr>
            <a:r>
              <a:rPr lang="en-US" dirty="0"/>
              <a:t>	select * from </a:t>
            </a:r>
            <a:r>
              <a:rPr lang="en-US" dirty="0" err="1"/>
              <a:t>customer,borrower</a:t>
            </a:r>
            <a:r>
              <a:rPr lang="en-US" dirty="0"/>
              <a:t> where 	</a:t>
            </a:r>
            <a:r>
              <a:rPr lang="en-US" dirty="0" err="1"/>
              <a:t>customer.customer_name</a:t>
            </a:r>
            <a:r>
              <a:rPr lang="en-US" dirty="0"/>
              <a:t>=</a:t>
            </a:r>
            <a:r>
              <a:rPr lang="en-US" dirty="0" err="1"/>
              <a:t>borrower.customer_name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customer.customer_name</a:t>
            </a:r>
            <a:r>
              <a:rPr lang="en-US" dirty="0"/>
              <a:t>, </a:t>
            </a:r>
            <a:r>
              <a:rPr lang="en-US" dirty="0" err="1"/>
              <a:t>customer_street,customer_city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customer,borrower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where </a:t>
            </a:r>
            <a:r>
              <a:rPr lang="en-US" dirty="0" err="1"/>
              <a:t>customer.customer_name</a:t>
            </a:r>
            <a:r>
              <a:rPr lang="en-US" dirty="0"/>
              <a:t>=</a:t>
            </a:r>
            <a:r>
              <a:rPr lang="en-US" dirty="0" err="1"/>
              <a:t>borrower.customer_name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6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62897" y="255373"/>
            <a:ext cx="10429103" cy="6227805"/>
          </a:xfrm>
        </p:spPr>
        <p:txBody>
          <a:bodyPr>
            <a:normAutofit/>
          </a:bodyPr>
          <a:lstStyle/>
          <a:p>
            <a:r>
              <a:rPr lang="en-US" sz="2800" b="1" dirty="0"/>
              <a:t>Nested Select for Join: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/>
              <a:t>Select * from customer where </a:t>
            </a:r>
            <a:r>
              <a:rPr lang="en-US" sz="2800" dirty="0" err="1"/>
              <a:t>customer_name</a:t>
            </a:r>
            <a:r>
              <a:rPr lang="en-US" sz="2800" dirty="0"/>
              <a:t> in</a:t>
            </a:r>
          </a:p>
          <a:p>
            <a:pPr marL="0" indent="0">
              <a:buNone/>
            </a:pPr>
            <a:r>
              <a:rPr lang="en-US" sz="2800" dirty="0"/>
              <a:t>	(select </a:t>
            </a:r>
            <a:r>
              <a:rPr lang="en-US" sz="2800" dirty="0" err="1"/>
              <a:t>customer_name</a:t>
            </a:r>
            <a:r>
              <a:rPr lang="en-US" sz="2800" dirty="0"/>
              <a:t> from borrower);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Aggregate Functions</a:t>
            </a:r>
          </a:p>
          <a:p>
            <a:pPr marL="0" indent="0">
              <a:buNone/>
            </a:pPr>
            <a:r>
              <a:rPr lang="en-US" sz="2800" dirty="0"/>
              <a:t>	Select </a:t>
            </a:r>
            <a:r>
              <a:rPr lang="en-US" sz="2800" dirty="0" err="1"/>
              <a:t>branch_name,sum</a:t>
            </a:r>
            <a:r>
              <a:rPr lang="en-US" sz="2800" dirty="0"/>
              <a:t>(amount),</a:t>
            </a:r>
            <a:r>
              <a:rPr lang="en-US" sz="2800" dirty="0" err="1"/>
              <a:t>avg</a:t>
            </a:r>
            <a:r>
              <a:rPr lang="en-US" sz="2800" dirty="0"/>
              <a:t>(amount),</a:t>
            </a:r>
          </a:p>
          <a:p>
            <a:pPr marL="0" indent="0">
              <a:buNone/>
            </a:pPr>
            <a:r>
              <a:rPr lang="en-US" sz="2800" dirty="0"/>
              <a:t>	max(amount),min(amount) </a:t>
            </a:r>
          </a:p>
          <a:p>
            <a:pPr marL="0" indent="0">
              <a:buNone/>
            </a:pPr>
            <a:r>
              <a:rPr lang="en-US" sz="2800" dirty="0"/>
              <a:t>	from loan </a:t>
            </a:r>
          </a:p>
          <a:p>
            <a:pPr marL="0" indent="0">
              <a:buNone/>
            </a:pPr>
            <a:r>
              <a:rPr lang="en-US" sz="2800" dirty="0"/>
              <a:t>	group by </a:t>
            </a:r>
            <a:r>
              <a:rPr lang="en-US" sz="2800" dirty="0" err="1"/>
              <a:t>branch_name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	having </a:t>
            </a:r>
            <a:r>
              <a:rPr lang="en-US" sz="2800" dirty="0" err="1"/>
              <a:t>avg</a:t>
            </a:r>
            <a:r>
              <a:rPr lang="en-US" sz="2800" dirty="0"/>
              <a:t>(amount)&gt;1000;</a:t>
            </a:r>
          </a:p>
        </p:txBody>
      </p:sp>
    </p:spTree>
    <p:extLst>
      <p:ext uri="{BB962C8B-B14F-4D97-AF65-F5344CB8AC3E}">
        <p14:creationId xmlns:p14="http://schemas.microsoft.com/office/powerpoint/2010/main" val="228758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135961" cy="9575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8270" y="1655805"/>
            <a:ext cx="8690919" cy="5202195"/>
          </a:xfrm>
        </p:spPr>
        <p:txBody>
          <a:bodyPr>
            <a:noAutofit/>
          </a:bodyPr>
          <a:lstStyle/>
          <a:p>
            <a:r>
              <a:rPr lang="en-US" sz="2400" dirty="0"/>
              <a:t>Select * from loan where </a:t>
            </a:r>
            <a:r>
              <a:rPr lang="en-US" sz="2400" dirty="0" err="1"/>
              <a:t>branch_name</a:t>
            </a:r>
            <a:r>
              <a:rPr lang="en-US" sz="2400" dirty="0"/>
              <a:t> like “R%”;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Select * from customer order by </a:t>
            </a:r>
            <a:r>
              <a:rPr lang="en-US" sz="2400" dirty="0" err="1"/>
              <a:t>customer_city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Select * from customer order by </a:t>
            </a:r>
            <a:r>
              <a:rPr lang="en-US" sz="2400" dirty="0" err="1"/>
              <a:t>customer_city</a:t>
            </a:r>
            <a:r>
              <a:rPr lang="en-US" sz="2400" dirty="0"/>
              <a:t> ASC;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Select * from </a:t>
            </a:r>
            <a:r>
              <a:rPr lang="en-US" sz="2400" dirty="0" err="1"/>
              <a:t>highloan</a:t>
            </a:r>
            <a:r>
              <a:rPr lang="en-US" sz="2400" dirty="0"/>
              <a:t> where </a:t>
            </a:r>
            <a:r>
              <a:rPr lang="en-US" sz="2400" dirty="0" err="1"/>
              <a:t>date_opened</a:t>
            </a:r>
            <a:r>
              <a:rPr lang="en-US" sz="2400" dirty="0"/>
              <a:t> is not null;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Select * from </a:t>
            </a:r>
            <a:r>
              <a:rPr lang="en-US" sz="2400" dirty="0" err="1"/>
              <a:t>highloan</a:t>
            </a:r>
            <a:r>
              <a:rPr lang="en-US" sz="2400" dirty="0"/>
              <a:t> where </a:t>
            </a:r>
            <a:r>
              <a:rPr lang="en-US" sz="2400" dirty="0" err="1"/>
              <a:t>date_opened</a:t>
            </a:r>
            <a:r>
              <a:rPr lang="en-US" sz="2400" dirty="0"/>
              <a:t> is null;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3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71135" y="164757"/>
            <a:ext cx="10420865" cy="6590270"/>
          </a:xfrm>
        </p:spPr>
        <p:txBody>
          <a:bodyPr>
            <a:normAutofit fontScale="40000" lnSpcReduction="20000"/>
          </a:bodyPr>
          <a:lstStyle/>
          <a:p>
            <a:r>
              <a:rPr lang="en-US" sz="5100" b="1" dirty="0"/>
              <a:t>INSERT QUERIES: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4400" b="1" dirty="0"/>
              <a:t>Insert one record at a time:</a:t>
            </a:r>
            <a:endParaRPr lang="en-US" sz="4400" dirty="0"/>
          </a:p>
          <a:p>
            <a:r>
              <a:rPr lang="en-US" sz="4400" dirty="0"/>
              <a:t>insert into account values('A-111','AU', 1000);</a:t>
            </a:r>
          </a:p>
          <a:p>
            <a:endParaRPr lang="en-US" sz="4400" dirty="0"/>
          </a:p>
          <a:p>
            <a:r>
              <a:rPr lang="en-US" sz="4400" b="1" dirty="0"/>
              <a:t>create and populate a table at the same time:</a:t>
            </a:r>
            <a:endParaRPr lang="en-US" sz="4400" dirty="0"/>
          </a:p>
          <a:p>
            <a:r>
              <a:rPr lang="en-US" sz="4400" dirty="0"/>
              <a:t>Create table </a:t>
            </a:r>
            <a:r>
              <a:rPr lang="en-US" sz="4400" dirty="0" err="1"/>
              <a:t>newemployee</a:t>
            </a:r>
            <a:r>
              <a:rPr lang="en-US" sz="4400" dirty="0"/>
              <a:t> as </a:t>
            </a:r>
          </a:p>
          <a:p>
            <a:pPr marL="0" indent="0">
              <a:buNone/>
            </a:pPr>
            <a:r>
              <a:rPr lang="en-US" sz="4400" dirty="0"/>
              <a:t>	select * from employee;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create table </a:t>
            </a:r>
            <a:r>
              <a:rPr lang="en-US" sz="4400" dirty="0" err="1"/>
              <a:t>pittsfieldTable</a:t>
            </a:r>
            <a:r>
              <a:rPr lang="en-US" sz="4400" dirty="0"/>
              <a:t> as </a:t>
            </a:r>
          </a:p>
          <a:p>
            <a:pPr marL="0" indent="0">
              <a:buNone/>
            </a:pPr>
            <a:r>
              <a:rPr lang="en-US" sz="4400" dirty="0"/>
              <a:t>	select * from customer </a:t>
            </a:r>
          </a:p>
          <a:p>
            <a:pPr marL="0" indent="0">
              <a:buNone/>
            </a:pPr>
            <a:r>
              <a:rPr lang="en-US" sz="4400" dirty="0"/>
              <a:t>	where </a:t>
            </a:r>
            <a:r>
              <a:rPr lang="en-US" sz="4400" dirty="0" err="1"/>
              <a:t>customer_city</a:t>
            </a:r>
            <a:r>
              <a:rPr lang="en-US" sz="4400" dirty="0"/>
              <a:t>=‘Pittsfield’;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b="1" dirty="0"/>
              <a:t>Populate a table that already exists:</a:t>
            </a:r>
          </a:p>
          <a:p>
            <a:r>
              <a:rPr lang="en-US" sz="4400" dirty="0"/>
              <a:t>create table </a:t>
            </a:r>
            <a:r>
              <a:rPr lang="en-US" sz="4400" dirty="0" err="1"/>
              <a:t>highbalanceaccount</a:t>
            </a:r>
            <a:r>
              <a:rPr lang="en-US" sz="4400" dirty="0"/>
              <a:t>(</a:t>
            </a:r>
            <a:r>
              <a:rPr lang="en-US" sz="4400" dirty="0" err="1"/>
              <a:t>acctNO</a:t>
            </a:r>
            <a:r>
              <a:rPr lang="en-US" sz="4400" dirty="0"/>
              <a:t> varchar(50), 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err="1"/>
              <a:t>branch_name</a:t>
            </a:r>
            <a:r>
              <a:rPr lang="en-US" sz="4400" dirty="0"/>
              <a:t> varchar(10), balance double);</a:t>
            </a:r>
          </a:p>
          <a:p>
            <a:endParaRPr lang="en-US" sz="4400" dirty="0"/>
          </a:p>
          <a:p>
            <a:r>
              <a:rPr lang="en-US" sz="4400" dirty="0"/>
              <a:t>insert into </a:t>
            </a:r>
            <a:r>
              <a:rPr lang="en-US" sz="4400" dirty="0" err="1"/>
              <a:t>highbalanceaccount</a:t>
            </a:r>
            <a:r>
              <a:rPr lang="en-US" sz="4400" dirty="0"/>
              <a:t> </a:t>
            </a:r>
          </a:p>
          <a:p>
            <a:pPr marL="0" indent="0">
              <a:buNone/>
            </a:pPr>
            <a:r>
              <a:rPr lang="en-US" sz="4400" dirty="0"/>
              <a:t>	select * from account where balance &gt; 700;</a:t>
            </a:r>
          </a:p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0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26508" y="337751"/>
            <a:ext cx="10165492" cy="5574099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UPDATE QUERIES</a:t>
            </a:r>
          </a:p>
          <a:p>
            <a:endParaRPr lang="en-US" dirty="0"/>
          </a:p>
          <a:p>
            <a:r>
              <a:rPr lang="en-US" dirty="0"/>
              <a:t>Update </a:t>
            </a:r>
            <a:r>
              <a:rPr lang="en-US" dirty="0" err="1"/>
              <a:t>highloan</a:t>
            </a:r>
            <a:r>
              <a:rPr lang="en-US" dirty="0"/>
              <a:t> </a:t>
            </a:r>
          </a:p>
          <a:p>
            <a:r>
              <a:rPr lang="en-US" dirty="0"/>
              <a:t>set </a:t>
            </a:r>
            <a:r>
              <a:rPr lang="en-US" dirty="0" err="1"/>
              <a:t>date_opened</a:t>
            </a:r>
            <a:r>
              <a:rPr lang="en-US" dirty="0"/>
              <a:t>=”2014-11-23” 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loanNO</a:t>
            </a:r>
            <a:r>
              <a:rPr lang="en-US" dirty="0"/>
              <a:t>=”L-23”;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Update employee </a:t>
            </a:r>
          </a:p>
          <a:p>
            <a:pPr marL="0" indent="0">
              <a:buNone/>
            </a:pPr>
            <a:r>
              <a:rPr lang="en-US" dirty="0"/>
              <a:t>	set salary=salary+0.10*salary 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branch_name</a:t>
            </a:r>
            <a:r>
              <a:rPr lang="en-US" dirty="0"/>
              <a:t> in </a:t>
            </a:r>
          </a:p>
          <a:p>
            <a:pPr marL="0" indent="0">
              <a:buNone/>
            </a:pPr>
            <a:r>
              <a:rPr lang="en-US" dirty="0"/>
              <a:t>	(select </a:t>
            </a:r>
            <a:r>
              <a:rPr lang="en-US" dirty="0" err="1"/>
              <a:t>branch_name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from branch </a:t>
            </a:r>
          </a:p>
          <a:p>
            <a:pPr marL="0" indent="0">
              <a:buNone/>
            </a:pPr>
            <a:r>
              <a:rPr lang="en-US" dirty="0"/>
              <a:t>		where </a:t>
            </a:r>
            <a:r>
              <a:rPr lang="en-US" dirty="0" err="1"/>
              <a:t>branch_city</a:t>
            </a:r>
            <a:r>
              <a:rPr lang="en-US" dirty="0"/>
              <a:t>=”Brooklyn”);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Update branch set </a:t>
            </a:r>
            <a:r>
              <a:rPr lang="en-US" dirty="0" err="1"/>
              <a:t>branch_name</a:t>
            </a:r>
            <a:r>
              <a:rPr lang="en-US" dirty="0"/>
              <a:t>=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branch_name,”TTTTT</a:t>
            </a:r>
            <a:r>
              <a:rPr lang="en-US" dirty="0"/>
              <a:t>”);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5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34746" y="288323"/>
            <a:ext cx="10157254" cy="6079525"/>
          </a:xfrm>
        </p:spPr>
        <p:txBody>
          <a:bodyPr>
            <a:normAutofit/>
          </a:bodyPr>
          <a:lstStyle/>
          <a:p>
            <a:r>
              <a:rPr lang="en-US" sz="2400" b="1" dirty="0"/>
              <a:t>DELETE QUERIES: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Delete from </a:t>
            </a:r>
            <a:r>
              <a:rPr lang="en-US" sz="2400" dirty="0" err="1"/>
              <a:t>newemployee</a:t>
            </a:r>
            <a:r>
              <a:rPr lang="en-US" sz="2400" dirty="0"/>
              <a:t> where salary &gt; 5000;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Delete from </a:t>
            </a:r>
            <a:r>
              <a:rPr lang="en-US" sz="2400" dirty="0" err="1"/>
              <a:t>newemployee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where salary &gt;=1500 and </a:t>
            </a:r>
            <a:r>
              <a:rPr lang="en-US" sz="2400" dirty="0" err="1"/>
              <a:t>branch_name</a:t>
            </a:r>
            <a:r>
              <a:rPr lang="en-US" sz="2400" dirty="0"/>
              <a:t> in </a:t>
            </a:r>
          </a:p>
          <a:p>
            <a:pPr marL="0" indent="0">
              <a:buNone/>
            </a:pPr>
            <a:r>
              <a:rPr lang="en-US" sz="2400" dirty="0"/>
              <a:t>	(select </a:t>
            </a:r>
            <a:r>
              <a:rPr lang="en-US" sz="2400" dirty="0" err="1"/>
              <a:t>branch_name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	from </a:t>
            </a:r>
            <a:r>
              <a:rPr lang="en-US" sz="2400" dirty="0" err="1"/>
              <a:t>newbranch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	where </a:t>
            </a:r>
            <a:r>
              <a:rPr lang="en-US" sz="2400" dirty="0" err="1"/>
              <a:t>branch_city</a:t>
            </a:r>
            <a:r>
              <a:rPr lang="en-US" sz="2400" dirty="0"/>
              <a:t>=”Brooklyn”);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Delete from </a:t>
            </a:r>
            <a:r>
              <a:rPr lang="en-US" sz="2400" dirty="0" err="1"/>
              <a:t>newemployee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/>
              <a:t>where salary between 1000 and 1300;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400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243</Words>
  <Application>Microsoft Office PowerPoint</Application>
  <PresentationFormat>Widescreen</PresentationFormat>
  <Paragraphs>180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Wisp</vt:lpstr>
      <vt:lpstr>   Querying Bank Database</vt:lpstr>
      <vt:lpstr>Bank Database Schema</vt:lpstr>
      <vt:lpstr>PowerPoint Presentation</vt:lpstr>
      <vt:lpstr>SELECT QUERIES: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American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Querying Bank Database</dc:title>
  <dc:creator>Mohammad Mehdi Owrang</dc:creator>
  <cp:lastModifiedBy>Mohammad Mehdi Owrang</cp:lastModifiedBy>
  <cp:revision>20</cp:revision>
  <cp:lastPrinted>2019-02-12T18:21:53Z</cp:lastPrinted>
  <dcterms:created xsi:type="dcterms:W3CDTF">2019-02-12T17:26:47Z</dcterms:created>
  <dcterms:modified xsi:type="dcterms:W3CDTF">2019-02-14T14:31:18Z</dcterms:modified>
</cp:coreProperties>
</file>