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67" r:id="rId3"/>
    <p:sldId id="257" r:id="rId4"/>
    <p:sldId id="272" r:id="rId5"/>
    <p:sldId id="273" r:id="rId6"/>
    <p:sldId id="274" r:id="rId7"/>
    <p:sldId id="275" r:id="rId8"/>
    <p:sldId id="277" r:id="rId9"/>
    <p:sldId id="279" r:id="rId10"/>
    <p:sldId id="280" r:id="rId11"/>
    <p:sldId id="265" r:id="rId12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FC9"/>
    <a:srgbClr val="DAF2F4"/>
    <a:srgbClr val="A2E0E1"/>
    <a:srgbClr val="858585"/>
    <a:srgbClr val="43C0C2"/>
    <a:srgbClr val="002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74"/>
  </p:normalViewPr>
  <p:slideViewPr>
    <p:cSldViewPr snapToGrid="0" snapToObjects="1">
      <p:cViewPr varScale="1">
        <p:scale>
          <a:sx n="34" d="100"/>
          <a:sy n="34" d="100"/>
        </p:scale>
        <p:origin x="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2019-03-08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2433538" y="6114976"/>
            <a:ext cx="19853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Q-Learning on Nondeterministic Worlds</a:t>
            </a:r>
            <a:endParaRPr kumimoji="1" lang="ko-KR" altLang="en-US" sz="8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9445099" y="76878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9393940" y="7847686"/>
            <a:ext cx="3040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March 08, 2019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Lab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613256" y="1078039"/>
              <a:ext cx="96991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EFB175-13E2-4D13-A452-DB8708290BC6}"/>
              </a:ext>
            </a:extLst>
          </p:cNvPr>
          <p:cNvSpPr/>
          <p:nvPr/>
        </p:nvSpPr>
        <p:spPr>
          <a:xfrm>
            <a:off x="12906511" y="2347555"/>
            <a:ext cx="22114872" cy="11387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6. Learning rate = 0.1, decaying E-greedy</a:t>
            </a:r>
          </a:p>
          <a:p>
            <a:pPr algn="just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F35589-F1F9-4AF2-915B-32DA35EF5A69}"/>
              </a:ext>
            </a:extLst>
          </p:cNvPr>
          <p:cNvSpPr/>
          <p:nvPr/>
        </p:nvSpPr>
        <p:spPr>
          <a:xfrm>
            <a:off x="1518501" y="2308572"/>
            <a:ext cx="22114872" cy="11387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5. Learning rate = 0.5, decaying E-greedy</a:t>
            </a:r>
          </a:p>
          <a:p>
            <a:pPr algn="just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CB3322-A324-4995-8404-1B8830AB9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152" y="3267312"/>
            <a:ext cx="5988147" cy="88513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92DDD4-1A6E-4A3E-B9AB-C1AB76F38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681" y="3238691"/>
            <a:ext cx="6513958" cy="923212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D67CB1-DFAE-4457-88CC-CEA92519FBC8}"/>
              </a:ext>
            </a:extLst>
          </p:cNvPr>
          <p:cNvSpPr/>
          <p:nvPr/>
        </p:nvSpPr>
        <p:spPr>
          <a:xfrm>
            <a:off x="4568316" y="3190134"/>
            <a:ext cx="2416688" cy="382252"/>
          </a:xfrm>
          <a:prstGeom prst="rect">
            <a:avLst/>
          </a:prstGeom>
          <a:noFill/>
          <a:ln w="38100">
            <a:solidFill>
              <a:srgbClr val="1CC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9DFFD3-6595-4DFD-B2BB-76C3EE724400}"/>
              </a:ext>
            </a:extLst>
          </p:cNvPr>
          <p:cNvSpPr/>
          <p:nvPr/>
        </p:nvSpPr>
        <p:spPr>
          <a:xfrm>
            <a:off x="16626055" y="3275711"/>
            <a:ext cx="776574" cy="382252"/>
          </a:xfrm>
          <a:prstGeom prst="rect">
            <a:avLst/>
          </a:prstGeom>
          <a:noFill/>
          <a:ln w="38100">
            <a:solidFill>
              <a:srgbClr val="1CC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7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79275" y="5487017"/>
            <a:ext cx="101507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Deterministic VS Stochastic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079275" y="7315197"/>
            <a:ext cx="132409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Q-leaning on </a:t>
            </a:r>
            <a:r>
              <a:rPr lang="en-US" altLang="ko-KR" sz="54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Nondetermistic</a:t>
            </a: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Worlds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79275" y="9143377"/>
            <a:ext cx="21755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Lab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1. Deterministic VS Stochastic (Non-deterministic)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BC006F-EB37-4428-A1DE-F9F6EB86812B}"/>
              </a:ext>
            </a:extLst>
          </p:cNvPr>
          <p:cNvSpPr/>
          <p:nvPr/>
        </p:nvSpPr>
        <p:spPr>
          <a:xfrm>
            <a:off x="1004888" y="2725677"/>
            <a:ext cx="22114872" cy="2246769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Deterministic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: Agent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action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정해진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(determined)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대로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state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변하는 것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Stochastic (Non-deterministic)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: Agent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확률적인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action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 따라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state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변하는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=&gt; Agent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action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취했을 경우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state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deterministic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하게 정해지는 것이 아니라 확률적으로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정해짐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93422-4EF4-4889-BF72-F00C5E6F70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47" t="39062" r="16049" b="11153"/>
          <a:stretch/>
        </p:blipFill>
        <p:spPr>
          <a:xfrm>
            <a:off x="4730261" y="5695696"/>
            <a:ext cx="14155615" cy="682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1. Deterministic VS Stochastic (Non-deterministic)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BC006F-EB37-4428-A1DE-F9F6EB86812B}"/>
              </a:ext>
            </a:extLst>
          </p:cNvPr>
          <p:cNvSpPr/>
          <p:nvPr/>
        </p:nvSpPr>
        <p:spPr>
          <a:xfrm>
            <a:off x="942798" y="2860944"/>
            <a:ext cx="22114872" cy="2246769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Deterministic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Environment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는 모델의 출력이 매개변수 값과 초기 조건에 의해 완전히 결정됨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Stochastic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Environment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는 특유의 무작위성이 있기 때문에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동일한 설정의 매개변수 값과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초기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조건이어도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다른 출력이 나올 수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	 			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609A8-3DD8-4186-BD2F-A96571A298C7}"/>
              </a:ext>
            </a:extLst>
          </p:cNvPr>
          <p:cNvSpPr txBox="1"/>
          <p:nvPr/>
        </p:nvSpPr>
        <p:spPr>
          <a:xfrm>
            <a:off x="10069638" y="5242752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858585"/>
                </a:solidFill>
              </a:rPr>
              <a:t>를</a:t>
            </a:r>
            <a:r>
              <a:rPr lang="ko-KR" altLang="en-US" dirty="0">
                <a:solidFill>
                  <a:srgbClr val="858585"/>
                </a:solidFill>
              </a:rPr>
              <a:t> 그대로 사용하면 안됨</a:t>
            </a:r>
            <a:r>
              <a:rPr lang="en-US" altLang="ko-KR" dirty="0">
                <a:solidFill>
                  <a:srgbClr val="858585"/>
                </a:solidFill>
              </a:rPr>
              <a:t>!</a:t>
            </a:r>
            <a:endParaRPr lang="ko-KR" altLang="en-US" dirty="0">
              <a:solidFill>
                <a:srgbClr val="85858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8973A-B9CE-4AFB-A11D-47ABDD664782}"/>
              </a:ext>
            </a:extLst>
          </p:cNvPr>
          <p:cNvSpPr txBox="1"/>
          <p:nvPr/>
        </p:nvSpPr>
        <p:spPr>
          <a:xfrm>
            <a:off x="1853724" y="7765144"/>
            <a:ext cx="13406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Solution? </a:t>
            </a:r>
          </a:p>
          <a:p>
            <a:pPr marL="571500" indent="-571500">
              <a:buFontTx/>
              <a:buChar char="-"/>
            </a:pP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Listen to Q(s’) just a little bit</a:t>
            </a:r>
          </a:p>
          <a:p>
            <a:pPr marL="571500" indent="-571500">
              <a:buFontTx/>
              <a:buChar char="-"/>
            </a:pP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Update Q(s) little bit (with learning rate)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702439-BBEF-4549-845E-03256DC10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43" y="4902517"/>
            <a:ext cx="83629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9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Q-leaning on </a:t>
            </a: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Nondetermistic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Worlds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68973A-B9CE-4AFB-A11D-47ABDD664782}"/>
              </a:ext>
            </a:extLst>
          </p:cNvPr>
          <p:cNvSpPr txBox="1"/>
          <p:nvPr/>
        </p:nvSpPr>
        <p:spPr>
          <a:xfrm>
            <a:off x="1119187" y="6261408"/>
            <a:ext cx="22722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Learning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rate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를 적용시키면 기존의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Q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값을 어느정도 지키면서 새로운 학습의 결과를 받아들이게 됨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즉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, Q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가 제시하는 대로만 가는게 아니라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,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차근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 </a:t>
            </a: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차근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ea typeface="나눔고딕" panose="020D0604000000000000"/>
              </a:rPr>
              <a:t> 업데이트 해 나가면서 학습 시키는 것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ea typeface="나눔고딕" panose="020D06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3053F-BBD0-4C92-A065-F7E71EFA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69" y="3452861"/>
            <a:ext cx="16937672" cy="1760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97AC89-ADD4-4338-B425-F560C03F36A2}"/>
              </a:ext>
            </a:extLst>
          </p:cNvPr>
          <p:cNvSpPr txBox="1"/>
          <p:nvPr/>
        </p:nvSpPr>
        <p:spPr>
          <a:xfrm>
            <a:off x="15113078" y="4890242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업데이트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6C268-064E-4F20-A38E-ADBC4221543A}"/>
              </a:ext>
            </a:extLst>
          </p:cNvPr>
          <p:cNvSpPr/>
          <p:nvPr/>
        </p:nvSpPr>
        <p:spPr>
          <a:xfrm>
            <a:off x="11338560" y="3555847"/>
            <a:ext cx="6441440" cy="1107569"/>
          </a:xfrm>
          <a:prstGeom prst="rect">
            <a:avLst/>
          </a:prstGeom>
          <a:noFill/>
          <a:ln w="57150">
            <a:solidFill>
              <a:srgbClr val="A2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354815-C086-49FB-BC78-F7983C6CA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256" y="9017046"/>
            <a:ext cx="19399304" cy="17525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82B859-D6BA-49E8-9EFC-D40348C66810}"/>
              </a:ext>
            </a:extLst>
          </p:cNvPr>
          <p:cNvSpPr/>
          <p:nvPr/>
        </p:nvSpPr>
        <p:spPr>
          <a:xfrm>
            <a:off x="8976371" y="9294567"/>
            <a:ext cx="1026160" cy="1107569"/>
          </a:xfrm>
          <a:prstGeom prst="rect">
            <a:avLst/>
          </a:prstGeom>
          <a:noFill/>
          <a:ln w="57150">
            <a:solidFill>
              <a:srgbClr val="A2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2.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Q-leaning on </a:t>
            </a: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Nondetermistic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Worlds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B335663-F588-44FC-9A63-D778B9D85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464" y="2620307"/>
            <a:ext cx="13484859" cy="92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Lab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EFB175-13E2-4D13-A452-DB8708290BC6}"/>
              </a:ext>
            </a:extLst>
          </p:cNvPr>
          <p:cNvSpPr/>
          <p:nvPr/>
        </p:nvSpPr>
        <p:spPr>
          <a:xfrm>
            <a:off x="13207908" y="4319117"/>
            <a:ext cx="22114872" cy="6124754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marL="514350" indent="-514350" algn="just">
              <a:buFontTx/>
              <a:buAutoNum type="arabicPeriod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Learning rate = 1, add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Random noise</a:t>
            </a:r>
          </a:p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 Learning rate = 0.5, add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Random noise</a:t>
            </a:r>
          </a:p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3. Learning rate = 0.1, add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Random noise</a:t>
            </a:r>
          </a:p>
          <a:p>
            <a:pPr algn="just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4. Learning rate = 1, decaying E-greedy</a:t>
            </a:r>
          </a:p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5. Learning rate = 0.5, decaying E-greedy</a:t>
            </a:r>
          </a:p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6. Learning rate = 0.1, decaying E-greedy</a:t>
            </a:r>
          </a:p>
          <a:p>
            <a:pPr marL="514350" indent="-514350" algn="just">
              <a:buFontTx/>
              <a:buAutoNum type="arabicPeriod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514350" indent="-514350" algn="just">
              <a:buFontTx/>
              <a:buAutoNum type="arabicPeriod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514350" indent="-514350" algn="just">
              <a:buAutoNum type="arabicPeriod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25F1243-0391-42D8-A572-19B07C55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859" y="2867263"/>
            <a:ext cx="11072018" cy="89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4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Lab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4F07AB-D678-4E8A-BE09-ACF9656C0338}"/>
              </a:ext>
            </a:extLst>
          </p:cNvPr>
          <p:cNvSpPr/>
          <p:nvPr/>
        </p:nvSpPr>
        <p:spPr>
          <a:xfrm>
            <a:off x="1148353" y="2472093"/>
            <a:ext cx="19615402" cy="11387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Learning rate = 1, add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Random noise</a:t>
            </a:r>
          </a:p>
          <a:p>
            <a:pPr algn="just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B14FAE-695E-49E5-9E92-15FF89C3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681" y="3413174"/>
            <a:ext cx="5802693" cy="842702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B3D8F0-ADB8-4E5B-9586-094EAD6D0D2F}"/>
              </a:ext>
            </a:extLst>
          </p:cNvPr>
          <p:cNvSpPr/>
          <p:nvPr/>
        </p:nvSpPr>
        <p:spPr>
          <a:xfrm>
            <a:off x="12453165" y="2390695"/>
            <a:ext cx="22114872" cy="11387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 Learning rate = 0.5, add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Random noise</a:t>
            </a:r>
          </a:p>
          <a:p>
            <a:pPr algn="just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2F9E735-5391-45ED-AD99-ADE9A0464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5948" y="3345763"/>
            <a:ext cx="6044981" cy="883615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E682A1-6EDA-4D92-84F0-15C04BFDDBDE}"/>
              </a:ext>
            </a:extLst>
          </p:cNvPr>
          <p:cNvSpPr/>
          <p:nvPr/>
        </p:nvSpPr>
        <p:spPr>
          <a:xfrm>
            <a:off x="4303427" y="3424179"/>
            <a:ext cx="1117600" cy="382252"/>
          </a:xfrm>
          <a:prstGeom prst="rect">
            <a:avLst/>
          </a:prstGeom>
          <a:noFill/>
          <a:ln w="38100">
            <a:solidFill>
              <a:srgbClr val="1CC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FC9775-D341-4492-BA36-452B9669BA28}"/>
              </a:ext>
            </a:extLst>
          </p:cNvPr>
          <p:cNvSpPr/>
          <p:nvPr/>
        </p:nvSpPr>
        <p:spPr>
          <a:xfrm>
            <a:off x="15870838" y="3345763"/>
            <a:ext cx="2417162" cy="382252"/>
          </a:xfrm>
          <a:prstGeom prst="rect">
            <a:avLst/>
          </a:prstGeom>
          <a:noFill/>
          <a:ln w="38100">
            <a:solidFill>
              <a:srgbClr val="1CC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191927"/>
            <a:ext cx="177666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3. Lab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046607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EFB175-13E2-4D13-A452-DB8708290BC6}"/>
              </a:ext>
            </a:extLst>
          </p:cNvPr>
          <p:cNvSpPr/>
          <p:nvPr/>
        </p:nvSpPr>
        <p:spPr>
          <a:xfrm>
            <a:off x="2267540" y="2468955"/>
            <a:ext cx="22114872" cy="11387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3. Learning rate = 0.1, add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Random noise</a:t>
            </a:r>
          </a:p>
          <a:p>
            <a:pPr algn="just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271D92A-4424-4BA4-A387-A12AC27ED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353" y="3472406"/>
            <a:ext cx="7118826" cy="879563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49EB1B-1844-471F-99C5-9692BC9232B3}"/>
              </a:ext>
            </a:extLst>
          </p:cNvPr>
          <p:cNvSpPr/>
          <p:nvPr/>
        </p:nvSpPr>
        <p:spPr>
          <a:xfrm>
            <a:off x="12919926" y="2483655"/>
            <a:ext cx="22114872" cy="11387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4. Learning rate = 1, decaying E-greedy</a:t>
            </a:r>
          </a:p>
          <a:p>
            <a:pPr algn="just"/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8DEF0E2-AEF7-402A-A499-FF75419B2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6979" y="3558001"/>
            <a:ext cx="6387307" cy="794619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30797F-42DF-42D8-A6D0-EDD1DC4EF3F9}"/>
              </a:ext>
            </a:extLst>
          </p:cNvPr>
          <p:cNvSpPr/>
          <p:nvPr/>
        </p:nvSpPr>
        <p:spPr>
          <a:xfrm>
            <a:off x="5551655" y="3424179"/>
            <a:ext cx="2416688" cy="382252"/>
          </a:xfrm>
          <a:prstGeom prst="rect">
            <a:avLst/>
          </a:prstGeom>
          <a:noFill/>
          <a:ln w="38100">
            <a:solidFill>
              <a:srgbClr val="1CC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2EF70D-1086-4646-A6CA-997BAA2399C9}"/>
              </a:ext>
            </a:extLst>
          </p:cNvPr>
          <p:cNvSpPr/>
          <p:nvPr/>
        </p:nvSpPr>
        <p:spPr>
          <a:xfrm>
            <a:off x="16081770" y="3474407"/>
            <a:ext cx="2416688" cy="382252"/>
          </a:xfrm>
          <a:prstGeom prst="rect">
            <a:avLst/>
          </a:prstGeom>
          <a:noFill/>
          <a:ln w="38100">
            <a:solidFill>
              <a:srgbClr val="1CC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5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324</Words>
  <Application>Microsoft Office PowerPoint</Application>
  <PresentationFormat>사용자 지정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Yunha Han</cp:lastModifiedBy>
  <cp:revision>69</cp:revision>
  <dcterms:created xsi:type="dcterms:W3CDTF">2017-02-16T07:20:56Z</dcterms:created>
  <dcterms:modified xsi:type="dcterms:W3CDTF">2019-03-08T09:50:48Z</dcterms:modified>
</cp:coreProperties>
</file>