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1" r:id="rId2"/>
    <p:sldId id="267" r:id="rId3"/>
    <p:sldId id="269" r:id="rId4"/>
    <p:sldId id="270" r:id="rId5"/>
    <p:sldId id="271" r:id="rId6"/>
    <p:sldId id="272" r:id="rId7"/>
    <p:sldId id="280" r:id="rId8"/>
    <p:sldId id="275" r:id="rId9"/>
    <p:sldId id="276" r:id="rId10"/>
    <p:sldId id="273" r:id="rId11"/>
    <p:sldId id="278" r:id="rId12"/>
    <p:sldId id="27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002856"/>
    <a:srgbClr val="43C0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4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2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0AE53-0536-40A4-968F-A50973F8D17B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31C3C-9802-49A0-8ED9-CDC9F55D1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706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32FC3-8378-44C8-B58C-F011ADC8909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672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42394-B677-460E-B584-BDB0D3788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6DBB25-D17A-4D06-B57D-71F20E327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552461-5CD8-421F-80AC-D55B9C332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8FEC85-9710-444D-A143-44C5CCE8D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7F96D9-A1F4-4965-AA42-7E3D332A0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10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63ADC-33E0-4434-B4A0-69BB89254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4399D0-2A6C-49F0-BFB2-457FD1C57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17523-064A-4050-897B-8002EEC3A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4C5F99-9198-4C66-A630-03A08235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96800C-73F8-4B48-A64B-758F41EE3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757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BCA3D3-5F53-465A-A6A7-96E9478E1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2AF810-AEEF-4220-B96C-3B2585F00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C7589B-C31F-4A60-8F04-F57D8F0DB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444200-F461-455B-B8A7-3DA3234CD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C826CD-3C30-4A56-8DA1-09864598C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45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07F6A-58E8-414C-B334-4D84D27A0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0E69CA-55D9-4BF4-A468-D0E32E240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EAF1D2-A500-4C7E-8125-5F9A8447C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9B3758-39BE-4573-BB5E-EB8DB210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853C5C-220D-41D6-B664-BC0D45A2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5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9230C-E85E-4C44-BB56-3070DD299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6236F-ED8B-428A-A75D-9284ECC42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3343F0-9AA2-43F6-83F8-C882EC5AD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79F79-8894-45DC-B27B-259C828D8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14A59F-DF7E-496A-AE01-5FB8CCFF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2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608A0-3BEB-450B-B8B8-3C09E71D3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48BBBA-E0C7-41B9-8675-4B41244750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CE0738-7161-4A53-9EAA-B1912BA0B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A9724D-0E4D-4960-9C5B-98983F32D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6F5AA7-69D9-4AA9-8BFE-3510076B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6E717E-6D1A-43BA-BB87-7313AE97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BF2DE-4FE2-460C-B66D-366F9ABBF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1FFB4A-FF0F-4FF1-BDA8-1D818E604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3E28CB-ABA3-4915-8890-496D012B5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7AC1C4-4A63-4A7F-AB16-611FFF9B9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D8B08B-55B7-4306-ACE9-E602FEA54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112278-2E34-46F9-BD68-AC71944A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26BEFC-BBEC-4725-82B9-968E99DCE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71B255-363C-4F09-99A6-53D0EE6F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26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4E19C-37AD-40FA-8E2F-8B4C7D59D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A2FA75-4520-45D9-A38C-A6CAEF0B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27400E-D3DB-4E49-B13C-8306A2E75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2532FF-99CD-4F38-94F5-820260A79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022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E7091B-1376-4561-86C2-D51FD33B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FF0622-544D-417E-8600-98DA35BA8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544E26-C8EE-4968-AFDA-647E3A0C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674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38501-8B66-4BE1-B734-116682B16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587A5B-AC9F-4C8A-B5CD-AE486296A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07299-6666-409B-9AAD-C2FCEA80A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D5DEA3-C8B7-4B24-815C-CBC9C1C69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D9A9A2-FB43-4652-AE97-4D8BA7726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C13002-CE50-4D50-983E-26F78B77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97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6BB56-3DED-402B-8CCF-FE3311FE4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1FB2CB-1B3B-4E2D-B93B-9FF6F85DE2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0D1A01-A31E-4386-85EC-69EDF4A90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33CB90-0D2F-4AD8-9531-1D834A9A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186680-D802-4152-B128-DC6BA7DDE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512633-AD76-4D94-B71E-D665C04A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07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084A7B-40F1-4818-B46B-8CAF3F836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5519B4-AF36-46A0-B339-9CB2B83E3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68400-2AB0-4C56-BC50-F42A75B58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4D451-57F6-4AFC-87BA-95E168DABD09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F53C1E-91E6-4B9C-B065-FE8AC6283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383909-8C91-41B5-9925-84E24A119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82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reinforcement-learning-kr.github.io/2019/01/22/0_lets-do-irl-guid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kolabanovic.net/EECS_598_Computational_Modeling_HCI" TargetMode="External"/><Relationship Id="rId2" Type="http://schemas.openxmlformats.org/officeDocument/2006/relationships/hyperlink" Target="https://hcicompmodeling.wordpress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SH3bADiB7uQ" TargetMode="External"/><Relationship Id="rId5" Type="http://schemas.openxmlformats.org/officeDocument/2006/relationships/image" Target="../media/image6.jpeg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366" y="0"/>
            <a:ext cx="12191207" cy="68575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85" y="533400"/>
            <a:ext cx="1066800" cy="1066800"/>
          </a:xfrm>
          <a:prstGeom prst="rect">
            <a:avLst/>
          </a:prstGeom>
        </p:spPr>
      </p:pic>
      <p:sp>
        <p:nvSpPr>
          <p:cNvPr id="7" name="텍스트 상자 6"/>
          <p:cNvSpPr txBox="1"/>
          <p:nvPr/>
        </p:nvSpPr>
        <p:spPr>
          <a:xfrm>
            <a:off x="98404" y="2479894"/>
            <a:ext cx="4737194" cy="1184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Computational Modeling </a:t>
            </a:r>
            <a:br>
              <a:rPr lang="en-US" altLang="ko-KR" sz="2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</a:br>
            <a:r>
              <a:rPr lang="en-US" altLang="ko-KR" sz="2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in Human-Computer Interaction</a:t>
            </a:r>
          </a:p>
          <a:p>
            <a:endParaRPr kumimoji="1" lang="ko-KR" altLang="en-US" sz="23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8" name="직사각형 7"/>
          <p:cNvSpPr/>
          <p:nvPr/>
        </p:nvSpPr>
        <p:spPr>
          <a:xfrm flipV="1">
            <a:off x="197649" y="3286957"/>
            <a:ext cx="1284448" cy="29136"/>
          </a:xfrm>
          <a:prstGeom prst="rect">
            <a:avLst/>
          </a:prstGeom>
          <a:solidFill>
            <a:srgbClr val="43C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>
              <a:solidFill>
                <a:srgbClr val="002856"/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196298" y="3366893"/>
            <a:ext cx="1507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March 9, 2019</a:t>
            </a:r>
            <a:endParaRPr kumimoji="1" lang="ko-KR" altLang="en-US" sz="1500" b="1" dirty="0">
              <a:solidFill>
                <a:srgbClr val="43C0C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440233" y="5617385"/>
            <a:ext cx="1002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CONTACT</a:t>
            </a:r>
            <a:endParaRPr kumimoji="1" lang="ko-KR" altLang="en-US" sz="115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2" name="직사각형 11"/>
          <p:cNvSpPr/>
          <p:nvPr/>
        </p:nvSpPr>
        <p:spPr>
          <a:xfrm flipV="1">
            <a:off x="489511" y="5932335"/>
            <a:ext cx="6662537" cy="22860"/>
          </a:xfrm>
          <a:prstGeom prst="rect">
            <a:avLst/>
          </a:prstGeom>
          <a:solidFill>
            <a:srgbClr val="0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>
              <a:solidFill>
                <a:srgbClr val="002856"/>
              </a:solidFill>
            </a:endParaRPr>
          </a:p>
        </p:txBody>
      </p:sp>
      <p:sp>
        <p:nvSpPr>
          <p:cNvPr id="14" name="텍스트 상자 10">
            <a:extLst>
              <a:ext uri="{FF2B5EF4-FFF2-40B4-BE49-F238E27FC236}">
                <a16:creationId xmlns:a16="http://schemas.microsoft.com/office/drawing/2014/main" id="{7E47E7DC-23DD-4A0B-95A3-D669B345CDC7}"/>
              </a:ext>
            </a:extLst>
          </p:cNvPr>
          <p:cNvSpPr txBox="1"/>
          <p:nvPr/>
        </p:nvSpPr>
        <p:spPr>
          <a:xfrm>
            <a:off x="461748" y="5975859"/>
            <a:ext cx="1183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Kihwan Kim</a:t>
            </a:r>
            <a:endParaRPr kumimoji="1" lang="ko-KR" altLang="en-US" sz="1150" b="1" dirty="0"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032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9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pic>
        <p:nvPicPr>
          <p:cNvPr id="6150" name="Picture 6" descr="https://t1.daumcdn.net/cfile/tistory/99904A4C5A36185431">
            <a:extLst>
              <a:ext uri="{FF2B5EF4-FFF2-40B4-BE49-F238E27FC236}">
                <a16:creationId xmlns:a16="http://schemas.microsoft.com/office/drawing/2014/main" id="{04F44E7E-DB1D-4D20-8076-96F065149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60" y="1739127"/>
            <a:ext cx="6272456" cy="432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2C6AE5-2336-4099-989C-66EC67B292B3}"/>
              </a:ext>
            </a:extLst>
          </p:cNvPr>
          <p:cNvSpPr txBox="1"/>
          <p:nvPr/>
        </p:nvSpPr>
        <p:spPr>
          <a:xfrm>
            <a:off x="7199716" y="3715398"/>
            <a:ext cx="3542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Explainable &amp; Interpretable</a:t>
            </a:r>
            <a:endParaRPr lang="ko-KR" altLang="en-US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372030C-D849-4288-A847-252F61CF0080}"/>
              </a:ext>
            </a:extLst>
          </p:cNvPr>
          <p:cNvSpPr/>
          <p:nvPr/>
        </p:nvSpPr>
        <p:spPr>
          <a:xfrm>
            <a:off x="559990" y="1175376"/>
            <a:ext cx="5383609" cy="438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1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Computational Modeling in HCI </a:t>
            </a:r>
            <a:r>
              <a:rPr lang="en-US" altLang="ko-KR" sz="2251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- MDP</a:t>
            </a:r>
            <a:endParaRPr lang="ko-KR" altLang="en-US" sz="2251" b="1" dirty="0">
              <a:solidFill>
                <a:srgbClr val="43C0C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1870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8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8"/>
              <a:ext cx="781686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F372030C-D849-4288-A847-252F61CF0080}"/>
              </a:ext>
            </a:extLst>
          </p:cNvPr>
          <p:cNvSpPr/>
          <p:nvPr/>
        </p:nvSpPr>
        <p:spPr>
          <a:xfrm>
            <a:off x="559990" y="1175376"/>
            <a:ext cx="5383609" cy="438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1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Computational Modeling in HCI </a:t>
            </a:r>
            <a:r>
              <a:rPr lang="en-US" altLang="ko-KR" sz="2251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- MDP</a:t>
            </a:r>
            <a:endParaRPr lang="ko-KR" altLang="en-US" sz="2251" b="1" dirty="0">
              <a:solidFill>
                <a:srgbClr val="43C0C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84F5AC1-7EFD-44AD-B566-83595B7D30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794"/>
          <a:stretch/>
        </p:blipFill>
        <p:spPr>
          <a:xfrm>
            <a:off x="559990" y="1755088"/>
            <a:ext cx="8278335" cy="40847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2C6AE5-2336-4099-989C-66EC67B292B3}"/>
              </a:ext>
            </a:extLst>
          </p:cNvPr>
          <p:cNvSpPr txBox="1"/>
          <p:nvPr/>
        </p:nvSpPr>
        <p:spPr>
          <a:xfrm>
            <a:off x="8838325" y="3887764"/>
            <a:ext cx="319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Explainable &amp; Interpretable</a:t>
            </a:r>
            <a:endParaRPr lang="ko-KR" altLang="en-US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F35C07-E5C6-40C1-8651-E16269F92782}"/>
              </a:ext>
            </a:extLst>
          </p:cNvPr>
          <p:cNvSpPr/>
          <p:nvPr/>
        </p:nvSpPr>
        <p:spPr>
          <a:xfrm>
            <a:off x="594282" y="5839834"/>
            <a:ext cx="85207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900" b="1" u="sng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Nikola </a:t>
            </a:r>
            <a:r>
              <a:rPr lang="en-US" altLang="ko-KR" sz="900" b="1" u="sng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Banovic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,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Tofi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Buzali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, Fanny Chevalier, Jennifer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Mankoff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, and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Anind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K. Dey. 2016. Modeling and Understanding Human Routine Behavior. In Proceedings of the 2016 CHI Conference on Human Factors in Computing Systems (</a:t>
            </a:r>
            <a:r>
              <a:rPr lang="en-US" altLang="ko-KR" sz="9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CHI '16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). ACM, New York, NY, USA, 248-260.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0C3EAC-97A9-49BE-85EF-974B1D133A21}"/>
              </a:ext>
            </a:extLst>
          </p:cNvPr>
          <p:cNvSpPr txBox="1"/>
          <p:nvPr/>
        </p:nvSpPr>
        <p:spPr>
          <a:xfrm>
            <a:off x="11364857" y="583953"/>
            <a:ext cx="392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endParaRPr lang="ko-KR" altLang="en-US" sz="13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1313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F372030C-D849-4288-A847-252F61CF0080}"/>
              </a:ext>
            </a:extLst>
          </p:cNvPr>
          <p:cNvSpPr/>
          <p:nvPr/>
        </p:nvSpPr>
        <p:spPr>
          <a:xfrm>
            <a:off x="559990" y="1175376"/>
            <a:ext cx="5383609" cy="438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1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Study plan</a:t>
            </a:r>
            <a:endParaRPr lang="ko-KR" altLang="en-US" sz="2251" b="1" dirty="0">
              <a:solidFill>
                <a:srgbClr val="43C0C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B2AB01-6F8B-4D90-9BDA-A90E9A1634E0}"/>
              </a:ext>
            </a:extLst>
          </p:cNvPr>
          <p:cNvSpPr/>
          <p:nvPr/>
        </p:nvSpPr>
        <p:spPr>
          <a:xfrm>
            <a:off x="1129681" y="1950431"/>
            <a:ext cx="9135627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38" indent="-514338">
              <a:buAutoNum type="arabicPeriod"/>
            </a:pPr>
            <a:r>
              <a:rPr lang="ko-KR" altLang="en-US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모두를 위한 딥러닝 </a:t>
            </a: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– Deep Reinforcement Learning </a:t>
            </a:r>
            <a:r>
              <a:rPr lang="en-US" altLang="ko-KR" sz="20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[Current]</a:t>
            </a:r>
          </a:p>
          <a:p>
            <a:pPr marL="514338" indent="-514338">
              <a:buAutoNum type="arabicPeriod"/>
            </a:pP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(</a:t>
            </a:r>
            <a:r>
              <a:rPr lang="en-US" altLang="ko-KR" sz="2000" b="1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OpenAI</a:t>
            </a: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) Spinning Up in Deep RL</a:t>
            </a:r>
          </a:p>
          <a:p>
            <a:pPr marL="971538" lvl="1" indent="-514338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a short introduction to RL terminology, kinds of algorithms, and basic </a:t>
            </a:r>
            <a:r>
              <a:rPr lang="en-US" altLang="ko-KR" sz="1400" b="1" u="sng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theory</a:t>
            </a:r>
          </a:p>
          <a:p>
            <a:pPr marL="971538" lvl="1" indent="-514338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a curated list of important </a:t>
            </a:r>
            <a:r>
              <a:rPr lang="en-US" altLang="ko-KR" sz="1400" b="1" u="sng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papers</a:t>
            </a:r>
            <a:r>
              <a:rPr lang="en-US" altLang="ko-KR" sz="14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 organized by topic</a:t>
            </a:r>
          </a:p>
          <a:p>
            <a:pPr marL="971538" lvl="1" indent="-514338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a well-documented code repo of short, standalone </a:t>
            </a:r>
            <a:r>
              <a:rPr lang="en-US" altLang="ko-KR" sz="1400" b="1" u="sng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implementations</a:t>
            </a:r>
            <a:r>
              <a:rPr lang="en-US" altLang="ko-KR" sz="14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 of key algorithms</a:t>
            </a:r>
          </a:p>
          <a:p>
            <a:pPr marL="514338" indent="-514338">
              <a:buAutoNum type="arabicPeriod"/>
            </a:pP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(</a:t>
            </a:r>
            <a:r>
              <a:rPr lang="en-US" altLang="ko-KR" sz="2000" b="1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RLKorea</a:t>
            </a: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) Let's do Inverse RL Guide</a:t>
            </a:r>
          </a:p>
          <a:p>
            <a:pPr marL="971538" lvl="1" indent="-514338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  <a:hlinkClick r:id="rId4"/>
              </a:rPr>
              <a:t>https://reinforcement-learning-kr.github.io/2019/01/22/0_lets-do-irl-guide/</a:t>
            </a:r>
            <a:endParaRPr lang="en-US" altLang="ko-KR" sz="1400" b="1" dirty="0">
              <a:solidFill>
                <a:srgbClr val="A6A6A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  <a:p>
            <a:pPr marL="971538" lvl="1" indent="-514338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[Linear IRL] Algorithms for Inverse Reinforcement Learning</a:t>
            </a:r>
          </a:p>
          <a:p>
            <a:pPr marL="971538" lvl="1" indent="-514338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[APP] Apprenticeship Learning via Inverse Reinforcement Learning</a:t>
            </a:r>
          </a:p>
          <a:p>
            <a:pPr marL="971538" lvl="1" indent="-514338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[MMP] Maximum Margin Planning</a:t>
            </a:r>
          </a:p>
          <a:p>
            <a:pPr marL="971538" lvl="1" indent="-514338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[</a:t>
            </a:r>
            <a:r>
              <a:rPr lang="en-US" altLang="ko-KR" sz="1400" b="1" dirty="0" err="1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MaxEnt</a:t>
            </a:r>
            <a:r>
              <a:rPr lang="en-US" altLang="ko-KR" sz="14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] Maximum Entropy Inverse Reinforcement Learning</a:t>
            </a:r>
          </a:p>
          <a:p>
            <a:pPr marL="971538" lvl="1" indent="-514338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[GAIL] Generative Adversarial Imitation Learning</a:t>
            </a:r>
          </a:p>
          <a:p>
            <a:pPr marL="971538" lvl="1" indent="-514338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[VAIL] Variational Discriminator Bottleneck: Improving Imitation Learning, Inverse RL, and GANs by Constraining Information Flow</a:t>
            </a:r>
          </a:p>
          <a:p>
            <a:pPr marL="514338" indent="-514338">
              <a:buFontTx/>
              <a:buAutoNum type="arabicPeriod"/>
            </a:pP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Find and read papers at the intersection of Inverse RL and HCI.</a:t>
            </a:r>
          </a:p>
          <a:p>
            <a:pPr marL="971538" lvl="1" indent="-514338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[</a:t>
            </a:r>
            <a:r>
              <a:rPr lang="en-US" altLang="ko-KR" sz="1400" b="1" dirty="0" err="1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MaxCausalEnt</a:t>
            </a:r>
            <a:r>
              <a:rPr lang="en-US" altLang="ko-KR" sz="14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] Modeling Interaction via the Principle of Maximum Causal Entropy </a:t>
            </a:r>
          </a:p>
          <a:p>
            <a:pPr marL="971538" lvl="1" indent="-514338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[Seminar-Course] http://www.nikolabanovic.net/EECS_598_Computational_Modeling_HCI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E20AD7-D6F1-40AD-8D04-E180CB86CF00}"/>
              </a:ext>
            </a:extLst>
          </p:cNvPr>
          <p:cNvSpPr txBox="1"/>
          <p:nvPr/>
        </p:nvSpPr>
        <p:spPr>
          <a:xfrm>
            <a:off x="11364857" y="583953"/>
            <a:ext cx="392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endParaRPr lang="ko-KR" altLang="en-US" sz="13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884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628100" y="883748"/>
            <a:ext cx="3059491" cy="769441"/>
          </a:xfrm>
          <a:prstGeom prst="rect">
            <a:avLst/>
          </a:prstGeom>
          <a:effectLst>
            <a:reflection blurRad="6350" stA="45000" endPos="38500" dist="50800" dir="5400000" sy="-100000" algn="bl" rotWithShape="0"/>
          </a:effectLst>
        </p:spPr>
        <p:txBody>
          <a:bodyPr wrap="none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002856"/>
                </a:solidFill>
                <a:effectLst>
                  <a:reflection blurRad="6350" stA="45000" endPos="50000" dist="12700" dir="5400000" sy="-100000" algn="bl" rotWithShape="0"/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CONTENTS</a:t>
            </a:r>
            <a:endParaRPr lang="en-US" altLang="ko-KR" sz="2200" b="1" dirty="0">
              <a:solidFill>
                <a:srgbClr val="002856"/>
              </a:solidFill>
              <a:effectLst>
                <a:reflection blurRad="6350" stA="45000" endPos="50000" dist="12700" dir="5400000" sy="-100000" algn="bl" rotWithShape="0"/>
              </a:effectLst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129681" y="2312628"/>
            <a:ext cx="572570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38" indent="-514338">
              <a:buAutoNum type="arabicPeriod"/>
            </a:pPr>
            <a:r>
              <a:rPr lang="en-US" altLang="ko-KR" sz="27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Applications of RL</a:t>
            </a:r>
          </a:p>
          <a:p>
            <a:pPr marL="514338" indent="-514338">
              <a:buAutoNum type="arabicPeriod"/>
            </a:pPr>
            <a:r>
              <a:rPr lang="en-US" altLang="ko-KR" sz="27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Computational Modeling in HCI</a:t>
            </a:r>
          </a:p>
          <a:p>
            <a:pPr marL="971538" lvl="1" indent="-514338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Trends</a:t>
            </a:r>
          </a:p>
          <a:p>
            <a:pPr marL="971538" lvl="1" indent="-514338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Inverse RL</a:t>
            </a:r>
          </a:p>
          <a:p>
            <a:pPr marL="971538" lvl="1" indent="-514338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MDP</a:t>
            </a:r>
          </a:p>
          <a:p>
            <a:pPr marL="514338" indent="-514338">
              <a:buAutoNum type="arabicPeriod"/>
            </a:pPr>
            <a:r>
              <a:rPr lang="en-US" altLang="ko-KR" sz="27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Study plan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26" name="직사각형 25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27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타원 27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3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9991" y="1175377"/>
            <a:ext cx="2812256" cy="438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1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Applications of RL</a:t>
            </a:r>
            <a:endParaRPr lang="ko-KR" altLang="en-US" sz="2251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06153" y="1809267"/>
            <a:ext cx="5351693" cy="4293483"/>
          </a:xfrm>
          <a:prstGeom prst="rect">
            <a:avLst/>
          </a:prstGeom>
        </p:spPr>
        <p:txBody>
          <a:bodyPr wrap="square" lIns="90000" rIns="5400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게임</a:t>
            </a:r>
          </a:p>
          <a:p>
            <a:pPr marL="742938" lvl="1" indent="-285750" algn="just"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대전게임에서 상대해주는 에이전트</a:t>
            </a:r>
          </a:p>
          <a:p>
            <a:pPr marL="742938" lvl="1" indent="-285750" algn="just"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게임 레벨 컨트롤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제어</a:t>
            </a:r>
          </a:p>
          <a:p>
            <a:pPr marL="742938" lvl="1" indent="-285750" algn="just"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차량의 거동 결정</a:t>
            </a:r>
            <a:r>
              <a:rPr lang="en-US" altLang="ko-KR" sz="1300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(</a:t>
            </a:r>
            <a:r>
              <a:rPr lang="ko-KR" altLang="en-US" sz="1300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차선을 바꾸고 싶은 지</a:t>
            </a:r>
            <a:r>
              <a:rPr lang="en-US" altLang="ko-KR" sz="1300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, </a:t>
            </a:r>
            <a:r>
              <a:rPr lang="ko-KR" altLang="en-US" sz="1300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핸들을 틀고 싶은 지</a:t>
            </a:r>
            <a:r>
              <a:rPr lang="en-US" altLang="ko-KR" sz="1300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)</a:t>
            </a:r>
          </a:p>
          <a:p>
            <a:pPr marL="742938" lvl="1" indent="-285750" algn="just"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공장 로봇 자동화</a:t>
            </a:r>
          </a:p>
          <a:p>
            <a:pPr marL="742938" lvl="1" indent="-285750" algn="just"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사람의 업무를 보조하는 로봇</a:t>
            </a:r>
          </a:p>
          <a:p>
            <a:pPr marL="742938" lvl="1" indent="-285750" algn="just"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의수나 근육보조로봇</a:t>
            </a:r>
          </a:p>
          <a:p>
            <a:pPr marL="742938" lvl="1" indent="-285750" algn="just"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서비스 로봇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자연어처리</a:t>
            </a:r>
          </a:p>
          <a:p>
            <a:pPr marL="742938" lvl="1" indent="-285750" algn="just"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챗봇의 좀 더 자연스러운 대화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비전</a:t>
            </a:r>
          </a:p>
          <a:p>
            <a:pPr marL="742938" lvl="1" indent="-285750" algn="just"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Object tracking</a:t>
            </a:r>
          </a:p>
          <a:p>
            <a:pPr marL="742938" lvl="1" indent="-285750" algn="just"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Segmentation </a:t>
            </a:r>
            <a:r>
              <a:rPr lang="ko-KR" altLang="en-US" sz="1300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보조하는 에이전트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추천</a:t>
            </a:r>
          </a:p>
          <a:p>
            <a:pPr marL="742938" lvl="1" indent="-285750" algn="just"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실시간으로 사용자의 상황에 따라 추천</a:t>
            </a:r>
            <a:r>
              <a:rPr lang="en-US" altLang="ko-KR" sz="1300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(</a:t>
            </a:r>
            <a:r>
              <a:rPr lang="ko-KR" altLang="en-US" sz="1300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피드 추천</a:t>
            </a:r>
            <a:r>
              <a:rPr lang="en-US" altLang="ko-KR" sz="1300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, </a:t>
            </a:r>
            <a:r>
              <a:rPr lang="ko-KR" altLang="en-US" sz="1300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광고 추천</a:t>
            </a:r>
            <a:r>
              <a:rPr lang="en-US" altLang="ko-KR" sz="1300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)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최적화</a:t>
            </a:r>
          </a:p>
          <a:p>
            <a:pPr marL="742938" lvl="1" indent="-285750" algn="just"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데이터센터 에너지 최적화</a:t>
            </a:r>
          </a:p>
          <a:p>
            <a:pPr marL="742938" lvl="1" indent="-285750" algn="just"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최적 설계</a:t>
            </a:r>
          </a:p>
          <a:p>
            <a:pPr marL="742938" lvl="1" indent="-285750" algn="just"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Task scheduling</a:t>
            </a:r>
          </a:p>
          <a:p>
            <a:pPr marL="742938" lvl="1" indent="-285750" algn="just"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Neural Architecture Search</a:t>
            </a: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3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4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9990" y="1175376"/>
            <a:ext cx="5536009" cy="438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1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Computational Modeling in HCI </a:t>
            </a:r>
            <a:r>
              <a:rPr lang="en-US" altLang="ko-KR" sz="2251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- Trends</a:t>
            </a:r>
            <a:endParaRPr lang="ko-KR" altLang="en-US" sz="2251" b="1" dirty="0">
              <a:solidFill>
                <a:srgbClr val="43C0C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2842" y="1813711"/>
            <a:ext cx="11057436" cy="4031873"/>
          </a:xfrm>
          <a:prstGeom prst="rect">
            <a:avLst/>
          </a:prstGeom>
        </p:spPr>
        <p:txBody>
          <a:bodyPr wrap="square" lIns="90000" rIns="54000">
            <a:spAutoFit/>
          </a:bodyPr>
          <a:lstStyle/>
          <a:p>
            <a:pPr algn="just"/>
            <a:r>
              <a:rPr lang="en-US" altLang="ko-KR" sz="1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[Inverse RL]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1600" b="1" u="sng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Nikola </a:t>
            </a:r>
            <a:r>
              <a:rPr lang="en-US" altLang="ko-KR" sz="1600" b="1" u="sng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Banovic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,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Anqi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Wang, Yanfeng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Jin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, Christie Chang, Julian Ramos,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Anind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Dey, and Jennifer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Mankoff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 2017. Leveraging Human Routine Models to Detect and Generate Human Behaviors. In Proceedings of the 2017 CHI Conference on Human Factors in Computing Systems (</a:t>
            </a:r>
            <a:r>
              <a:rPr lang="en-US" altLang="ko-KR" sz="16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CHI '17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). ACM, New York, NY, USA, 6683-6694.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1600" b="1" u="sng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Nikola </a:t>
            </a:r>
            <a:r>
              <a:rPr lang="en-US" altLang="ko-KR" sz="1600" b="1" u="sng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Banovic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 </a:t>
            </a:r>
            <a:r>
              <a:rPr lang="en-US" altLang="ko-KR" sz="16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2018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 Modeling and Predicting Rehospitalization. In Computational Method for Understanding Complex Human Routine Behaviors. </a:t>
            </a:r>
            <a:r>
              <a:rPr lang="en-US" altLang="ko-KR" sz="16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Ph.D. Dissertation. Carnegie Mellon University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, Pittsburgh, PA, USA.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1600" b="1" u="sng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Nikola </a:t>
            </a:r>
            <a:r>
              <a:rPr lang="en-US" altLang="ko-KR" sz="1600" b="1" u="sng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Banovic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,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Tofi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Buzali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, Fanny Chevalier, Jennifer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Mankoff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, and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Anind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K. Dey. 2016. Modeling and Understanding Human Routine Behavior. In Proceedings of the 2016 CHI Conference on Human Factors in Computing Systems (</a:t>
            </a:r>
            <a:r>
              <a:rPr lang="en-US" altLang="ko-KR" sz="16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CHI '16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). ACM, New York, NY, USA, 248-260.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1600" b="1" u="sng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Nikola </a:t>
            </a:r>
            <a:r>
              <a:rPr lang="en-US" altLang="ko-KR" sz="1600" b="1" u="sng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Banovic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,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Anqi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Wang, Yanfeng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Jin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, Christie Chang, Julian Ramos,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Anind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Dey, and Jennifer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Mankoff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 2017. Leveraging Human Routine Models to Detect and Generate Human Behaviors. In Proceedings of the 2017 CHI Conference on Human Factors in Computing Systems (</a:t>
            </a:r>
            <a:r>
              <a:rPr lang="en-US" altLang="ko-KR" sz="16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CHI '17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). ACM, New York, NY, USA, 6683-6694.</a:t>
            </a:r>
          </a:p>
          <a:p>
            <a:pPr algn="just"/>
            <a:r>
              <a:rPr lang="en-US" altLang="ko-KR" sz="1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[POMDP]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Andrew Howes,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Xiuli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Chen, Aditya Acharya, and Richard L. Lewis. 2018. Interaction as an Emergent Property of a Partially Observable Markov Decision Process. In </a:t>
            </a:r>
            <a:r>
              <a:rPr lang="en-US" altLang="ko-KR" sz="16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Computational Interaction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, edited by Antti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Oulasvirta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, Per Ola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Kristensson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,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Xiaojun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Bi, and Andrew Howes. Oxford: Oxford University Press, </a:t>
            </a:r>
            <a:r>
              <a:rPr lang="en-US" altLang="ko-KR" sz="16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2018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4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424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9990" y="1175376"/>
            <a:ext cx="5864561" cy="438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1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Computational Modeling in HCI </a:t>
            </a:r>
            <a:r>
              <a:rPr lang="en-US" altLang="ko-KR" sz="2251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- Trends</a:t>
            </a:r>
            <a:endParaRPr lang="ko-KR" altLang="en-US" sz="2251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2842" y="1889552"/>
            <a:ext cx="11057436" cy="830997"/>
          </a:xfrm>
          <a:prstGeom prst="rect">
            <a:avLst/>
          </a:prstGeom>
        </p:spPr>
        <p:txBody>
          <a:bodyPr wrap="square" lIns="90000" rIns="54000">
            <a:spAutoFit/>
          </a:bodyPr>
          <a:lstStyle/>
          <a:p>
            <a:pPr algn="just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[ACM-CHI-2019-Workshop]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  <a:hlinkClick r:id="rId2"/>
              </a:rPr>
              <a:t>https://hcicompmodeling.wordpress.com/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[Seminar-Course]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  <a:hlinkClick r:id="rId3"/>
              </a:rPr>
              <a:t>http://www.nikolabanovic.net/EECS_598_Computational_Modeling_HCI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5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A15DF260-52B7-4A7E-821C-16E4856B8D15}"/>
              </a:ext>
            </a:extLst>
          </p:cNvPr>
          <p:cNvGrpSpPr/>
          <p:nvPr/>
        </p:nvGrpSpPr>
        <p:grpSpPr>
          <a:xfrm>
            <a:off x="841963" y="2653318"/>
            <a:ext cx="10379193" cy="3422544"/>
            <a:chOff x="841963" y="2325839"/>
            <a:chExt cx="10379193" cy="342254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5AB6342-6642-42DB-91ED-D510A4C890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424" t="1286" r="1788" b="3011"/>
            <a:stretch/>
          </p:blipFill>
          <p:spPr>
            <a:xfrm>
              <a:off x="841963" y="2325839"/>
              <a:ext cx="10379193" cy="3422544"/>
            </a:xfrm>
            <a:prstGeom prst="rect">
              <a:avLst/>
            </a:prstGeom>
          </p:spPr>
        </p:pic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8E66FF3B-505D-4DB0-B7C8-94586ACB383E}"/>
                </a:ext>
              </a:extLst>
            </p:cNvPr>
            <p:cNvCxnSpPr/>
            <p:nvPr/>
          </p:nvCxnSpPr>
          <p:spPr>
            <a:xfrm>
              <a:off x="3669477" y="2547257"/>
              <a:ext cx="1419102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EB68735D-7AE1-4DE2-B794-74BF16038698}"/>
                </a:ext>
              </a:extLst>
            </p:cNvPr>
            <p:cNvCxnSpPr>
              <a:cxnSpLocks/>
            </p:cNvCxnSpPr>
            <p:nvPr/>
          </p:nvCxnSpPr>
          <p:spPr>
            <a:xfrm>
              <a:off x="5876307" y="2913413"/>
              <a:ext cx="2121725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F75CC3B-9AD8-4655-A8FB-C4CBC28AACFF}"/>
                </a:ext>
              </a:extLst>
            </p:cNvPr>
            <p:cNvCxnSpPr>
              <a:cxnSpLocks/>
            </p:cNvCxnSpPr>
            <p:nvPr/>
          </p:nvCxnSpPr>
          <p:spPr>
            <a:xfrm>
              <a:off x="8296892" y="3279569"/>
              <a:ext cx="2669968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35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9990" y="1175376"/>
            <a:ext cx="5152041" cy="438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1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Computational Modeling in HCI</a:t>
            </a:r>
            <a:r>
              <a:rPr lang="en-US" altLang="ko-KR" sz="2251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 - IRL</a:t>
            </a:r>
            <a:endParaRPr lang="ko-KR" altLang="en-US" sz="2251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6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pic>
        <p:nvPicPr>
          <p:cNvPr id="2" name="온라인 미디어 1" title="Towards Learning Robot Table Tennis">
            <a:hlinkClick r:id="" action="ppaction://media"/>
            <a:extLst>
              <a:ext uri="{FF2B5EF4-FFF2-40B4-BE49-F238E27FC236}">
                <a16:creationId xmlns:a16="http://schemas.microsoft.com/office/drawing/2014/main" id="{DD63FA69-068A-4E9C-9ECB-7EBFD21AF68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357076" y="1818075"/>
            <a:ext cx="7601539" cy="427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9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9990" y="1175376"/>
            <a:ext cx="5152041" cy="438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1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Computational Modeling in HCI</a:t>
            </a:r>
            <a:r>
              <a:rPr lang="en-US" altLang="ko-KR" sz="2251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 - IRL</a:t>
            </a:r>
            <a:endParaRPr lang="ko-KR" altLang="en-US" sz="2251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6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pic>
        <p:nvPicPr>
          <p:cNvPr id="4098" name="Picture 2" descr="https://reinforcement-learning-kr.github.io/img/irl/rl_irl.png">
            <a:extLst>
              <a:ext uri="{FF2B5EF4-FFF2-40B4-BE49-F238E27FC236}">
                <a16:creationId xmlns:a16="http://schemas.microsoft.com/office/drawing/2014/main" id="{2156B723-5326-4522-9FE5-5972C872E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601" y="1714623"/>
            <a:ext cx="8278490" cy="444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318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9990" y="1175376"/>
            <a:ext cx="5591427" cy="438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1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Computational Modeling in HCI</a:t>
            </a:r>
            <a:r>
              <a:rPr lang="en-US" altLang="ko-KR" sz="2251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 - MDP</a:t>
            </a:r>
            <a:endParaRPr lang="ko-KR" altLang="en-US" sz="2251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7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1C5DD48-ED7B-40E9-AEE6-63DC088CB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675" y="2079583"/>
            <a:ext cx="90106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97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9990" y="1175376"/>
            <a:ext cx="5383609" cy="438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1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Computational Modeling in HCI </a:t>
            </a:r>
            <a:r>
              <a:rPr lang="en-US" altLang="ko-KR" sz="2251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- MDP</a:t>
            </a:r>
            <a:endParaRPr lang="ko-KR" altLang="en-US" sz="2251" b="1" dirty="0">
              <a:solidFill>
                <a:srgbClr val="43C0C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8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pic>
        <p:nvPicPr>
          <p:cNvPr id="18" name="Picture 8" descr="https://dnddnjs.gitbooks.io/rl/content/9864ef6a012bcbff9249a3805b06035d.png">
            <a:extLst>
              <a:ext uri="{FF2B5EF4-FFF2-40B4-BE49-F238E27FC236}">
                <a16:creationId xmlns:a16="http://schemas.microsoft.com/office/drawing/2014/main" id="{8E96591B-F6AC-4773-9D6A-5E25DEC13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7" y="2036721"/>
            <a:ext cx="7210425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274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1041</TotalTime>
  <Words>708</Words>
  <Application>Microsoft Office PowerPoint</Application>
  <PresentationFormat>와이드스크린</PresentationFormat>
  <Paragraphs>82</Paragraphs>
  <Slides>12</Slides>
  <Notes>1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나눔고딕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RL Seminar</dc:title>
  <dc:creator>기환 김</dc:creator>
  <cp:lastModifiedBy>기환 김</cp:lastModifiedBy>
  <cp:revision>76</cp:revision>
  <dcterms:created xsi:type="dcterms:W3CDTF">2019-03-07T14:14:51Z</dcterms:created>
  <dcterms:modified xsi:type="dcterms:W3CDTF">2019-04-25T13:52:33Z</dcterms:modified>
</cp:coreProperties>
</file>