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80" r:id="rId8"/>
    <p:sldId id="275" r:id="rId9"/>
    <p:sldId id="276" r:id="rId10"/>
    <p:sldId id="273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2856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inforcement-learning-kr.github.io/2019/01/22/0_lets-do-irl-gui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banovic.net/EECS_598_Computational_Modeling_HCI" TargetMode="External"/><Relationship Id="rId2" Type="http://schemas.openxmlformats.org/officeDocument/2006/relationships/hyperlink" Target="https://hcicompmodeling.wordpres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H3bADiB7uQ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E9B2-6899-4E2C-89F5-E11E805D4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Seminar</a:t>
            </a:r>
            <a:endParaRPr lang="ko-KR" altLang="en-US" sz="8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2F70C-9710-4F61-B9E7-9D9D88A7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2019-03-09</a:t>
            </a:r>
            <a:b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김기환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F225C-8DAF-4349-9214-AD7E5E57A207}"/>
              </a:ext>
            </a:extLst>
          </p:cNvPr>
          <p:cNvSpPr/>
          <p:nvPr/>
        </p:nvSpPr>
        <p:spPr>
          <a:xfrm>
            <a:off x="398" y="0"/>
            <a:ext cx="12191207" cy="22430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/>
          </a:p>
        </p:txBody>
      </p:sp>
      <p:cxnSp>
        <p:nvCxnSpPr>
          <p:cNvPr id="8" name="직선 연결선[R] 10">
            <a:extLst>
              <a:ext uri="{FF2B5EF4-FFF2-40B4-BE49-F238E27FC236}">
                <a16:creationId xmlns:a16="http://schemas.microsoft.com/office/drawing/2014/main" id="{4152F81C-8272-4385-AB43-60137EDA5BDA}"/>
              </a:ext>
            </a:extLst>
          </p:cNvPr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356B065-0528-40E1-8E80-69E34504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9F30FA-96C2-4AF5-8D9E-C7FF8938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B9816-527C-49C7-9348-3DF9E5747324}"/>
              </a:ext>
            </a:extLst>
          </p:cNvPr>
          <p:cNvSpPr/>
          <p:nvPr/>
        </p:nvSpPr>
        <p:spPr>
          <a:xfrm flipV="1">
            <a:off x="3465615" y="3370728"/>
            <a:ext cx="5260769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1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6150" name="Picture 6" descr="https://t1.daumcdn.net/cfile/tistory/99904A4C5A36185431">
            <a:extLst>
              <a:ext uri="{FF2B5EF4-FFF2-40B4-BE49-F238E27FC236}">
                <a16:creationId xmlns:a16="http://schemas.microsoft.com/office/drawing/2014/main" id="{04F44E7E-DB1D-4D20-8076-96F06514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0" y="1739127"/>
            <a:ext cx="6272456" cy="43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C6AE5-2336-4099-989C-66EC67B292B3}"/>
              </a:ext>
            </a:extLst>
          </p:cNvPr>
          <p:cNvSpPr txBox="1"/>
          <p:nvPr/>
        </p:nvSpPr>
        <p:spPr>
          <a:xfrm>
            <a:off x="7199716" y="3715398"/>
            <a:ext cx="354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Explainable &amp; Interpretable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2030C-D849-4288-A847-252F61CF0080}"/>
              </a:ext>
            </a:extLst>
          </p:cNvPr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MDP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8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8"/>
              <a:ext cx="781686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2030C-D849-4288-A847-252F61CF0080}"/>
              </a:ext>
            </a:extLst>
          </p:cNvPr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MDP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4F5AC1-7EFD-44AD-B566-83595B7D3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94"/>
          <a:stretch/>
        </p:blipFill>
        <p:spPr>
          <a:xfrm>
            <a:off x="559990" y="1755088"/>
            <a:ext cx="8278335" cy="4084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C6AE5-2336-4099-989C-66EC67B292B3}"/>
              </a:ext>
            </a:extLst>
          </p:cNvPr>
          <p:cNvSpPr txBox="1"/>
          <p:nvPr/>
        </p:nvSpPr>
        <p:spPr>
          <a:xfrm>
            <a:off x="8838325" y="3887764"/>
            <a:ext cx="319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Explainable &amp; Interpretable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35C07-E5C6-40C1-8651-E16269F92782}"/>
              </a:ext>
            </a:extLst>
          </p:cNvPr>
          <p:cNvSpPr/>
          <p:nvPr/>
        </p:nvSpPr>
        <p:spPr>
          <a:xfrm>
            <a:off x="594282" y="5839834"/>
            <a:ext cx="8520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9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Tofi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Buzali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Fanny Chevalier, Jennifer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and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K. Dey. 2016. Modeling and Understanding Human Routine Behavior. In Proceedings of the 2016 CHI Conference on Human Factors in Computing Systems (</a:t>
            </a:r>
            <a:r>
              <a:rPr lang="en-US" altLang="ko-KR" sz="9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'16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248-260.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C3EAC-97A9-49BE-85EF-974B1D133A21}"/>
              </a:ext>
            </a:extLst>
          </p:cNvPr>
          <p:cNvSpPr txBox="1"/>
          <p:nvPr/>
        </p:nvSpPr>
        <p:spPr>
          <a:xfrm>
            <a:off x="11364857" y="583953"/>
            <a:ext cx="392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1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2030C-D849-4288-A847-252F61CF0080}"/>
              </a:ext>
            </a:extLst>
          </p:cNvPr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Study plan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B2AB01-6F8B-4D90-9BDA-A90E9A1634E0}"/>
              </a:ext>
            </a:extLst>
          </p:cNvPr>
          <p:cNvSpPr/>
          <p:nvPr/>
        </p:nvSpPr>
        <p:spPr>
          <a:xfrm>
            <a:off x="1129681" y="1950431"/>
            <a:ext cx="913562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38" indent="-514338">
              <a:buAutoNum type="arabicPeriod"/>
            </a:pP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모두를 위한 딥러닝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– Deep Reinforcement Learning </a:t>
            </a:r>
            <a:r>
              <a:rPr lang="en-US" altLang="ko-KR" sz="2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[Current]</a:t>
            </a:r>
          </a:p>
          <a:p>
            <a:pPr marL="514338" indent="-514338">
              <a:buAutoNum type="arabicPeriod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(</a:t>
            </a:r>
            <a:r>
              <a:rPr lang="en-US" altLang="ko-KR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OpenAI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) Spinning Up in Deep RL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 short introduction to RL terminology, kinds of algorithms, and basic </a:t>
            </a:r>
            <a:r>
              <a:rPr lang="en-US" altLang="ko-KR" sz="1400" b="1" u="sng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theory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 curated list of important </a:t>
            </a:r>
            <a:r>
              <a:rPr lang="en-US" altLang="ko-KR" sz="1400" b="1" u="sng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papers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organized by topic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 well-documented code repo of short, standalone </a:t>
            </a:r>
            <a:r>
              <a:rPr lang="en-US" altLang="ko-KR" sz="1400" b="1" u="sng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implementations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of key algorithms</a:t>
            </a:r>
          </a:p>
          <a:p>
            <a:pPr marL="514338" indent="-514338">
              <a:buAutoNum type="arabicPeriod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(</a:t>
            </a:r>
            <a:r>
              <a:rPr lang="en-US" altLang="ko-KR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RLKorea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) Let's do Inverse RL Guide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  <a:hlinkClick r:id="rId4"/>
              </a:rPr>
              <a:t>https://reinforcement-learning-kr.github.io/2019/01/22/0_lets-do-irl-guide/</a:t>
            </a:r>
            <a:endParaRPr lang="en-US" altLang="ko-KR" sz="14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[Linear IRL] Algorithms for Inverse Reinforcement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[APP] Apprenticeship Learning via Inverse Reinforcement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[MMP] Maximum Margin Planning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</a:t>
            </a:r>
            <a:r>
              <a:rPr lang="en-US" altLang="ko-KR" sz="1400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MaxEnt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] Maximum Entropy Inverse Reinforcement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[GAIL] Generative Adversarial Imitation Learning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[VAIL] Variational Discriminator Bottleneck: Improving Imitation Learning, Inverse RL, and GANs by Constraining Information Flow</a:t>
            </a:r>
          </a:p>
          <a:p>
            <a:pPr marL="514338" indent="-514338">
              <a:buFontTx/>
              <a:buAutoNum type="arabicPeriod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Find and read papers at the intersection of Inverse RL and HCI.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</a:t>
            </a:r>
            <a:r>
              <a:rPr lang="en-US" altLang="ko-KR" sz="1400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MaxCausalEnt</a:t>
            </a: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] Modeling Interaction via the Principle of Maximum Causal Entropy 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[Seminar-Course] http://www.nikolabanovic.net/EECS_598_Computational_Modeling_HCI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0AD7-D6F1-40AD-8D04-E180CB86CF00}"/>
              </a:ext>
            </a:extLst>
          </p:cNvPr>
          <p:cNvSpPr txBox="1"/>
          <p:nvPr/>
        </p:nvSpPr>
        <p:spPr>
          <a:xfrm>
            <a:off x="11364857" y="583953"/>
            <a:ext cx="392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8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8100" y="883748"/>
            <a:ext cx="3059491" cy="769441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22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29681" y="2312628"/>
            <a:ext cx="57257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38" indent="-514338">
              <a:buAutoNum type="arabicPeriod"/>
            </a:pPr>
            <a:r>
              <a:rPr lang="en-US" altLang="ko-KR" sz="27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Applications of RL</a:t>
            </a:r>
          </a:p>
          <a:p>
            <a:pPr marL="514338" indent="-514338">
              <a:buAutoNum type="arabicPeriod"/>
            </a:pPr>
            <a:r>
              <a:rPr lang="en-US" altLang="ko-KR" sz="27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Computational Modeling in HCI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Trends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Inverse RL</a:t>
            </a:r>
          </a:p>
          <a:p>
            <a:pPr marL="971538" lvl="1" indent="-514338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MDP</a:t>
            </a:r>
          </a:p>
          <a:p>
            <a:pPr marL="514338" indent="-514338">
              <a:buAutoNum type="arabicPeriod"/>
            </a:pPr>
            <a:r>
              <a:rPr lang="en-US" altLang="ko-KR" sz="27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Study plan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2812256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Applications of RL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6153" y="1809267"/>
            <a:ext cx="5351693" cy="4293483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게임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대전게임에서 상대해주는 에이전트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게임 레벨 컨트롤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제어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차량의 거동 결정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차선을 바꾸고 싶은 지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핸들을 틀고 싶은 지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공장 로봇 자동화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사람의 업무를 보조하는 로봇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의수나 근육보조로봇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서비스 로봇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자연어처리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챗봇의 좀 더 자연스러운 대화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비전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Object tracking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Segmentation 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보조하는 에이전트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추천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실시간으로 사용자의 상황에 따라 추천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피드 추천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광고 추천</a:t>
            </a: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최적화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데이터센터 에너지 최적화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최적 설계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Task scheduling</a:t>
            </a:r>
          </a:p>
          <a:p>
            <a:pPr marL="742938" lvl="1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Neural Architecture Search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5360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Trends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2" y="1813711"/>
            <a:ext cx="11057436" cy="4031873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[Inverse RL]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Anqi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Wang, Yanfeng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Jin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Christie Chang, Julian Ramos,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Dey, and Jennifer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2017. Leveraging Human Routine Models to Detect and Generate Human Behaviors. In Proceedings of the 2017 CHI Conference on Human Factors in Computing Systems (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'17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6683-6694.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2018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Modeling and Predicting Rehospitalization. In Computational Method for Understanding Complex Human Routine Behaviors.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Ph.D. Dissertation. Carnegie Mellon University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Pittsburgh, PA, USA.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Buzali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Fanny Chevalier, Jennifer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and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K. Dey. 2016. Modeling and Understanding Human Routine Behavior. In Proceedings of the 2016 CHI Conference on Human Factors in Computing Systems (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'16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248-260.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Nikola </a:t>
            </a:r>
            <a:r>
              <a:rPr lang="en-US" altLang="ko-KR" sz="1600" b="1" u="sng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Banovic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Anqi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Wang, Yanfeng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Jin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Christie Chang, Julian Ramos,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Anind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Dey, and Jennifer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Mankoff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2017. Leveraging Human Routine Models to Detect and Generate Human Behaviors. In Proceedings of the 2017 CHI Conference on Human Factors in Computing Systems (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CHI '17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). ACM, New York, NY, USA, 6683-6694.</a:t>
            </a:r>
          </a:p>
          <a:p>
            <a:pPr algn="just"/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[POMDP]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Andrew Howes,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Xiuli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Chen, Aditya Acharya, and Richard L. Lewis. 2018. Interaction as an Emergent Property of a Partially Observable Markov Decision Process. In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Computational Interaction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edited by Antti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Oulasvirta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Per Ola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Kristensson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Xiaojun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Bi, and Andrew Howes. Oxford: Oxford University Press,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2018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2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864561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Trends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2" y="1889552"/>
            <a:ext cx="11057436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[ACM-CHI-2019-Workshop]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  <a:hlinkClick r:id="rId2"/>
              </a:rPr>
              <a:t>https://hcicompmodeling.wordpress.com/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[Seminar-Course]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  <a:hlinkClick r:id="rId3"/>
              </a:rPr>
              <a:t>http://www.nikolabanovic.net/EECS_598_Computational_Modeling_HCI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5DF260-52B7-4A7E-821C-16E4856B8D15}"/>
              </a:ext>
            </a:extLst>
          </p:cNvPr>
          <p:cNvGrpSpPr/>
          <p:nvPr/>
        </p:nvGrpSpPr>
        <p:grpSpPr>
          <a:xfrm>
            <a:off x="841963" y="2653318"/>
            <a:ext cx="10379193" cy="3422544"/>
            <a:chOff x="841963" y="2325839"/>
            <a:chExt cx="10379193" cy="34225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AB6342-6642-42DB-91ED-D510A4C89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24" t="1286" r="1788" b="3011"/>
            <a:stretch/>
          </p:blipFill>
          <p:spPr>
            <a:xfrm>
              <a:off x="841963" y="2325839"/>
              <a:ext cx="10379193" cy="3422544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E66FF3B-505D-4DB0-B7C8-94586ACB383E}"/>
                </a:ext>
              </a:extLst>
            </p:cNvPr>
            <p:cNvCxnSpPr/>
            <p:nvPr/>
          </p:nvCxnSpPr>
          <p:spPr>
            <a:xfrm>
              <a:off x="3669477" y="2547257"/>
              <a:ext cx="141910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B68735D-7AE1-4DE2-B794-74BF16038698}"/>
                </a:ext>
              </a:extLst>
            </p:cNvPr>
            <p:cNvCxnSpPr>
              <a:cxnSpLocks/>
            </p:cNvCxnSpPr>
            <p:nvPr/>
          </p:nvCxnSpPr>
          <p:spPr>
            <a:xfrm>
              <a:off x="5876307" y="2913413"/>
              <a:ext cx="21217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F75CC3B-9AD8-4655-A8FB-C4CBC28AACFF}"/>
                </a:ext>
              </a:extLst>
            </p:cNvPr>
            <p:cNvCxnSpPr>
              <a:cxnSpLocks/>
            </p:cNvCxnSpPr>
            <p:nvPr/>
          </p:nvCxnSpPr>
          <p:spPr>
            <a:xfrm>
              <a:off x="8296892" y="3279569"/>
              <a:ext cx="266996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3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152041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- IRL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2" name="온라인 미디어 1" title="Towards Learning Robot Table Tennis">
            <a:hlinkClick r:id="" action="ppaction://media"/>
            <a:extLst>
              <a:ext uri="{FF2B5EF4-FFF2-40B4-BE49-F238E27FC236}">
                <a16:creationId xmlns:a16="http://schemas.microsoft.com/office/drawing/2014/main" id="{DD63FA69-068A-4E9C-9ECB-7EBFD21AF6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57076" y="1818075"/>
            <a:ext cx="7601539" cy="42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152041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- IRL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4098" name="Picture 2" descr="https://reinforcement-learning-kr.github.io/img/irl/rl_irl.png">
            <a:extLst>
              <a:ext uri="{FF2B5EF4-FFF2-40B4-BE49-F238E27FC236}">
                <a16:creationId xmlns:a16="http://schemas.microsoft.com/office/drawing/2014/main" id="{2156B723-5326-4522-9FE5-5972C872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01" y="1714623"/>
            <a:ext cx="8278490" cy="44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1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591427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- MDP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C5DD48-ED7B-40E9-AEE6-63DC088CB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2079583"/>
            <a:ext cx="9010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6"/>
            <a:ext cx="5383609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Computational Modeling in HCI </a:t>
            </a:r>
            <a:r>
              <a:rPr lang="en-US" altLang="ko-KR" sz="2251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 MDP</a:t>
            </a:r>
            <a:endParaRPr lang="ko-KR" altLang="en-US" sz="2251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18" name="Picture 8" descr="https://dnddnjs.gitbooks.io/rl/content/9864ef6a012bcbff9249a3805b06035d.png">
            <a:extLst>
              <a:ext uri="{FF2B5EF4-FFF2-40B4-BE49-F238E27FC236}">
                <a16:creationId xmlns:a16="http://schemas.microsoft.com/office/drawing/2014/main" id="{8E96591B-F6AC-4773-9D6A-5E25DEC1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036721"/>
            <a:ext cx="72104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2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701</Words>
  <Application>Microsoft Office PowerPoint</Application>
  <PresentationFormat>와이드스크린</PresentationFormat>
  <Paragraphs>79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Arial</vt:lpstr>
      <vt:lpstr>Wingdings</vt:lpstr>
      <vt:lpstr>Office 테마</vt:lpstr>
      <vt:lpstr>RL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74</cp:revision>
  <dcterms:created xsi:type="dcterms:W3CDTF">2019-03-07T14:14:51Z</dcterms:created>
  <dcterms:modified xsi:type="dcterms:W3CDTF">2019-03-08T07:33:24Z</dcterms:modified>
</cp:coreProperties>
</file>