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1" r:id="rId2"/>
    <p:sldId id="267" r:id="rId3"/>
    <p:sldId id="257" r:id="rId4"/>
    <p:sldId id="285" r:id="rId5"/>
    <p:sldId id="286" r:id="rId6"/>
    <p:sldId id="273" r:id="rId7"/>
    <p:sldId id="283" r:id="rId8"/>
    <p:sldId id="281" r:id="rId9"/>
    <p:sldId id="287" r:id="rId10"/>
    <p:sldId id="265" r:id="rId11"/>
  </p:sldIdLst>
  <p:sldSz cx="24382413" cy="13716000"/>
  <p:notesSz cx="6858000" cy="9144000"/>
  <p:defaultTextStyle>
    <a:defPPr>
      <a:defRPr lang="ko-KR"/>
    </a:defPPr>
    <a:lvl1pPr marL="0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596"/>
    <a:srgbClr val="118C9B"/>
    <a:srgbClr val="0F8395"/>
    <a:srgbClr val="002856"/>
    <a:srgbClr val="1CCFC9"/>
    <a:srgbClr val="DAF2F4"/>
    <a:srgbClr val="A2E0E1"/>
    <a:srgbClr val="858585"/>
    <a:srgbClr val="43C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74"/>
    <p:restoredTop sz="94674"/>
  </p:normalViewPr>
  <p:slideViewPr>
    <p:cSldViewPr snapToGrid="0" snapToObjects="1">
      <p:cViewPr varScale="1">
        <p:scale>
          <a:sx n="39" d="100"/>
          <a:sy n="39" d="100"/>
        </p:scale>
        <p:origin x="126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2019-03-22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948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2019-03-22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319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2019-03-22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897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2019-03-22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48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7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2019-03-22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96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2019-03-22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929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3362326"/>
            <a:ext cx="1031490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5010150"/>
            <a:ext cx="10314903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2019-03-22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584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2019-03-22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606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2019-03-22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891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2019-03-22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913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2019-03-22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522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826B7-21E3-C947-B317-9E30A7CD80BA}" type="datetimeFigureOut">
              <a:rPr kumimoji="1" lang="ko-KR" altLang="en-US" smtClean="0"/>
              <a:t>2019-03-22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175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709" rtl="0" eaLnBrk="1" latinLnBrk="1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1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066800"/>
            <a:ext cx="2133600" cy="2133600"/>
          </a:xfrm>
          <a:prstGeom prst="rect">
            <a:avLst/>
          </a:prstGeom>
        </p:spPr>
      </p:pic>
      <p:sp>
        <p:nvSpPr>
          <p:cNvPr id="7" name="텍스트 상자 6"/>
          <p:cNvSpPr txBox="1"/>
          <p:nvPr/>
        </p:nvSpPr>
        <p:spPr>
          <a:xfrm>
            <a:off x="2433538" y="6114976"/>
            <a:ext cx="153448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Model-based</a:t>
            </a:r>
            <a:r>
              <a:rPr kumimoji="1" lang="ko-KR" altLang="en-US" sz="8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 </a:t>
            </a:r>
            <a:r>
              <a:rPr kumimoji="1" lang="en-US" altLang="ko-KR" sz="8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vs Model-free RL</a:t>
            </a:r>
            <a:endParaRPr kumimoji="1" lang="ko-KR" altLang="en-US" sz="80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8" name="직사각형 7"/>
          <p:cNvSpPr/>
          <p:nvPr/>
        </p:nvSpPr>
        <p:spPr>
          <a:xfrm flipV="1">
            <a:off x="19445099" y="7687814"/>
            <a:ext cx="2568895" cy="58272"/>
          </a:xfrm>
          <a:prstGeom prst="rect">
            <a:avLst/>
          </a:prstGeom>
          <a:solidFill>
            <a:srgbClr val="43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02856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19393940" y="7847686"/>
            <a:ext cx="30409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March 16, 2019</a:t>
            </a:r>
            <a:endParaRPr kumimoji="1" lang="ko-KR" altLang="en-US" sz="3000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032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12595860"/>
            <a:ext cx="24382413" cy="1120139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" name="직사각형 19"/>
          <p:cNvSpPr>
            <a:spLocks noChangeArrowheads="1"/>
          </p:cNvSpPr>
          <p:nvPr/>
        </p:nvSpPr>
        <p:spPr bwMode="auto">
          <a:xfrm>
            <a:off x="9772340" y="7834222"/>
            <a:ext cx="4837736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63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THANK YOU</a:t>
            </a:r>
            <a:endParaRPr lang="ko-KR" altLang="en-US" sz="63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924" y="12918877"/>
            <a:ext cx="4480562" cy="4736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24" y="2824905"/>
            <a:ext cx="4471124" cy="447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04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348570" y="1767487"/>
            <a:ext cx="5932651" cy="1446550"/>
          </a:xfrm>
          <a:prstGeom prst="rect">
            <a:avLst/>
          </a:prstGeom>
          <a:effectLst>
            <a:reflection blurRad="6350" stA="45000" endPos="38500" dist="50800" dir="5400000" sy="-100000" algn="bl" rotWithShape="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ko-KR" sz="8800" b="1" dirty="0">
                <a:solidFill>
                  <a:srgbClr val="002856"/>
                </a:solidFill>
                <a:effectLst>
                  <a:reflection blurRad="6350" stA="45000" endPos="50000" dist="12700" dir="5400000" sy="-100000" algn="bl" rotWithShape="0"/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CONTENTS</a:t>
            </a:r>
            <a:endParaRPr lang="en-US" altLang="ko-KR" sz="4400" b="1" dirty="0">
              <a:solidFill>
                <a:srgbClr val="002856"/>
              </a:solidFill>
              <a:effectLst>
                <a:reflection blurRad="6350" stA="45000" endPos="50000" dist="12700" dir="5400000" sy="-100000" algn="bl" rotWithShape="0"/>
              </a:effectLst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079275" y="5487017"/>
            <a:ext cx="34211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spc="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1. Model</a:t>
            </a:r>
            <a:endParaRPr lang="en-US" altLang="ko-KR" sz="3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26" name="직사각형 25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27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150762-BCC9-4E9B-BC50-B486EF8B818A}"/>
              </a:ext>
            </a:extLst>
          </p:cNvPr>
          <p:cNvSpPr/>
          <p:nvPr/>
        </p:nvSpPr>
        <p:spPr>
          <a:xfrm>
            <a:off x="3079275" y="7305654"/>
            <a:ext cx="70421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spc="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2. Model-based</a:t>
            </a:r>
            <a:r>
              <a:rPr lang="ko-KR" altLang="en-US" sz="5400" b="1" spc="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 </a:t>
            </a:r>
            <a:r>
              <a:rPr lang="en-US" altLang="ko-KR" sz="5400" b="1" spc="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RL</a:t>
            </a:r>
            <a:endParaRPr lang="en-US" altLang="ko-KR" sz="3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CA3A42-B665-4A6F-A75A-ABC725519686}"/>
              </a:ext>
            </a:extLst>
          </p:cNvPr>
          <p:cNvSpPr/>
          <p:nvPr/>
        </p:nvSpPr>
        <p:spPr>
          <a:xfrm>
            <a:off x="3079275" y="8937885"/>
            <a:ext cx="63560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spc="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3</a:t>
            </a:r>
            <a:r>
              <a:rPr lang="en-US" altLang="ko-KR" sz="5400" b="1" spc="30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. </a:t>
            </a:r>
            <a:r>
              <a:rPr lang="en-US" altLang="ko-KR" sz="5400" b="1" spc="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Model-free</a:t>
            </a:r>
            <a:r>
              <a:rPr lang="ko-KR" altLang="en-US" sz="5400" b="1" spc="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 </a:t>
            </a:r>
            <a:r>
              <a:rPr lang="en-US" altLang="ko-KR" sz="5400" b="1" spc="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RL</a:t>
            </a:r>
            <a:endParaRPr lang="en-US" altLang="ko-KR" sz="3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03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1191927"/>
            <a:ext cx="1776668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1. Model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046607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3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BC006F-EB37-4428-A1DE-F9F6EB86812B}"/>
              </a:ext>
            </a:extLst>
          </p:cNvPr>
          <p:cNvSpPr/>
          <p:nvPr/>
        </p:nvSpPr>
        <p:spPr>
          <a:xfrm>
            <a:off x="1004888" y="2725677"/>
            <a:ext cx="22114872" cy="5755422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Model</a:t>
            </a:r>
          </a:p>
          <a:p>
            <a:pPr algn="just"/>
            <a:endParaRPr lang="en-US" altLang="ko-KR" sz="44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환경이 어떻게 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agent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의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action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에 반응할 것인지를 예측하기 위해 만든 것</a:t>
            </a:r>
            <a:endParaRPr lang="en-US" altLang="ko-KR" sz="4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	-&gt; simulation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을 하기 위해 만듦</a:t>
            </a:r>
            <a:endParaRPr lang="en-US" altLang="ko-KR" sz="4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ko-KR" sz="4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환경이 행하게 될 행동들을 본 따서 만들어짐 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(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환경의 행동을 추론하는 모델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)</a:t>
            </a:r>
          </a:p>
          <a:p>
            <a:pPr algn="just"/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-&gt; 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현재 상태에서 어떤 행동을 취했을 때 </a:t>
            </a:r>
            <a:endParaRPr lang="en-US" altLang="ko-KR" sz="4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   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환경이 줄 것이라고 예상되는 정보들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(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다음의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state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와 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reward)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를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표현함</a:t>
            </a:r>
            <a:endParaRPr lang="en-US" altLang="ko-KR" sz="4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5C8C63-A998-436C-A830-83A300610413}"/>
                  </a:ext>
                </a:extLst>
              </p:cNvPr>
              <p:cNvSpPr txBox="1"/>
              <p:nvPr/>
            </p:nvSpPr>
            <p:spPr>
              <a:xfrm>
                <a:off x="8332630" y="9718105"/>
                <a:ext cx="7225049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4400" dirty="0"/>
                  <a:t>Transition function : </a:t>
                </a:r>
                <a14:m>
                  <m:oMath xmlns:m="http://schemas.openxmlformats.org/officeDocument/2006/math"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5C8C63-A998-436C-A830-83A300610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630" y="9718105"/>
                <a:ext cx="7225049" cy="677108"/>
              </a:xfrm>
              <a:prstGeom prst="rect">
                <a:avLst/>
              </a:prstGeom>
              <a:blipFill>
                <a:blip r:embed="rId3"/>
                <a:stretch>
                  <a:fillRect l="-4726" t="-25225" b="-495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4C3426-7A9D-4521-96E3-FCA918E82407}"/>
                  </a:ext>
                </a:extLst>
              </p:cNvPr>
              <p:cNvSpPr txBox="1"/>
              <p:nvPr/>
            </p:nvSpPr>
            <p:spPr>
              <a:xfrm>
                <a:off x="8580712" y="10395213"/>
                <a:ext cx="6382325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4400" dirty="0"/>
                  <a:t>Reward function : R</a:t>
                </a:r>
                <a14:m>
                  <m:oMath xmlns:m="http://schemas.openxmlformats.org/officeDocument/2006/math"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4C3426-7A9D-4521-96E3-FCA918E82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712" y="10395213"/>
                <a:ext cx="6382325" cy="677108"/>
              </a:xfrm>
              <a:prstGeom prst="rect">
                <a:avLst/>
              </a:prstGeom>
              <a:blipFill>
                <a:blip r:embed="rId4"/>
                <a:stretch>
                  <a:fillRect l="-5349" t="-25225" b="-495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그림 18">
            <a:extLst>
              <a:ext uri="{FF2B5EF4-FFF2-40B4-BE49-F238E27FC236}">
                <a16:creationId xmlns:a16="http://schemas.microsoft.com/office/drawing/2014/main" id="{C86FDF5D-5E99-482E-ACB1-90F65AE04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99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1191927"/>
            <a:ext cx="1776668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1. Model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046607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3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59F4B683-28DC-4C98-9FD4-9A5CB012B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345" y="3107914"/>
            <a:ext cx="15720331" cy="808113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84C027F-42E1-457A-9E05-E173BF641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43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41"/>
          <p:cNvCxnSpPr/>
          <p:nvPr/>
        </p:nvCxnSpPr>
        <p:spPr>
          <a:xfrm>
            <a:off x="1187768" y="2046607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3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168973A-B9CE-4AFB-A11D-47ABDD664782}"/>
              </a:ext>
            </a:extLst>
          </p:cNvPr>
          <p:cNvSpPr txBox="1"/>
          <p:nvPr/>
        </p:nvSpPr>
        <p:spPr>
          <a:xfrm>
            <a:off x="1283313" y="2897939"/>
            <a:ext cx="2272262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Model-based RL</a:t>
            </a:r>
          </a:p>
          <a:p>
            <a:endParaRPr lang="en-US" altLang="ko-KR" sz="6600" b="1" dirty="0">
              <a:solidFill>
                <a:schemeClr val="bg1">
                  <a:lumMod val="50000"/>
                </a:schemeClr>
              </a:solidFill>
              <a:ea typeface="나눔고딕" panose="020D060400000000000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Sample</a:t>
            </a:r>
            <a:r>
              <a:rPr lang="ko-KR" altLang="en-US" sz="440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로부터 모델을 학습 시킴</a:t>
            </a:r>
            <a:endParaRPr lang="en-US" altLang="ko-KR" sz="4400" dirty="0">
              <a:solidFill>
                <a:schemeClr val="bg1">
                  <a:lumMod val="50000"/>
                </a:schemeClr>
              </a:solidFill>
              <a:ea typeface="나눔고딕" panose="020D060400000000000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440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모델로부터 </a:t>
            </a: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value function </a:t>
            </a:r>
            <a:r>
              <a:rPr lang="ko-KR" altLang="en-US" sz="440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또는 </a:t>
            </a: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policy function </a:t>
            </a:r>
            <a:r>
              <a:rPr lang="ko-KR" altLang="en-US" sz="440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을 계획할 수 있음</a:t>
            </a:r>
            <a:endParaRPr lang="en-US" altLang="ko-KR" sz="4400" dirty="0">
              <a:solidFill>
                <a:schemeClr val="bg1">
                  <a:lumMod val="50000"/>
                </a:schemeClr>
              </a:solidFill>
              <a:ea typeface="나눔고딕" panose="020D060400000000000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Agent</a:t>
            </a:r>
            <a:r>
              <a:rPr lang="ko-KR" altLang="en-US" sz="440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는 학습된 </a:t>
            </a: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policy</a:t>
            </a:r>
            <a:r>
              <a:rPr lang="ko-KR" altLang="en-US" sz="440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를 바탕으로 계획</a:t>
            </a: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(planning)</a:t>
            </a:r>
            <a:r>
              <a:rPr lang="ko-KR" altLang="en-US" sz="440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한 결과를 내게 됨</a:t>
            </a:r>
            <a:endParaRPr lang="en-US" altLang="ko-KR" sz="4400" dirty="0">
              <a:solidFill>
                <a:schemeClr val="bg1">
                  <a:lumMod val="50000"/>
                </a:schemeClr>
              </a:solidFill>
              <a:ea typeface="나눔고딕" panose="020D060400000000000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440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즉</a:t>
            </a: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, </a:t>
            </a:r>
            <a:r>
              <a:rPr lang="ko-KR" altLang="en-US" sz="440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모델과 계획</a:t>
            </a: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(planning)</a:t>
            </a:r>
            <a:r>
              <a:rPr lang="ko-KR" altLang="en-US" sz="440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을 사용하여 해결하는 것</a:t>
            </a:r>
            <a:endParaRPr lang="en-US" altLang="ko-KR" sz="4400" dirty="0">
              <a:solidFill>
                <a:schemeClr val="bg1">
                  <a:lumMod val="50000"/>
                </a:schemeClr>
              </a:solidFill>
              <a:ea typeface="나눔고딕" panose="020D060400000000000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AEAF7E-257C-4ED3-9583-C4391A4A84F0}"/>
              </a:ext>
            </a:extLst>
          </p:cNvPr>
          <p:cNvSpPr/>
          <p:nvPr/>
        </p:nvSpPr>
        <p:spPr>
          <a:xfrm>
            <a:off x="1119187" y="1191927"/>
            <a:ext cx="1776668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2. Model-based RL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EC10A1-62EE-4637-A685-BC94C37F6171}"/>
              </a:ext>
            </a:extLst>
          </p:cNvPr>
          <p:cNvSpPr txBox="1"/>
          <p:nvPr/>
        </p:nvSpPr>
        <p:spPr>
          <a:xfrm>
            <a:off x="1437859" y="8622021"/>
            <a:ext cx="2272262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Planning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모델을 통해 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simulation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하여 어떠한 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policy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를 만들고 향상시키는 과정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  <a:ea typeface="나눔고딕" panose="020D060400000000000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C4788A3-7756-443B-BAC9-267B6B1B46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75" r="47290"/>
          <a:stretch/>
        </p:blipFill>
        <p:spPr>
          <a:xfrm>
            <a:off x="18468303" y="8403106"/>
            <a:ext cx="4771152" cy="351559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03FEB90-8FBB-475B-9A06-D3AF2BCFA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3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41"/>
          <p:cNvCxnSpPr/>
          <p:nvPr/>
        </p:nvCxnSpPr>
        <p:spPr>
          <a:xfrm>
            <a:off x="1187768" y="2046607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3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168973A-B9CE-4AFB-A11D-47ABDD664782}"/>
              </a:ext>
            </a:extLst>
          </p:cNvPr>
          <p:cNvSpPr txBox="1"/>
          <p:nvPr/>
        </p:nvSpPr>
        <p:spPr>
          <a:xfrm>
            <a:off x="1283313" y="2897939"/>
            <a:ext cx="2272262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Model-based RL</a:t>
            </a:r>
          </a:p>
          <a:p>
            <a:endParaRPr lang="en-US" altLang="ko-KR" sz="6600" b="1" dirty="0">
              <a:solidFill>
                <a:schemeClr val="bg1">
                  <a:lumMod val="50000"/>
                </a:schemeClr>
              </a:solidFill>
              <a:ea typeface="나눔고딕" panose="020D060400000000000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Model-free RL </a:t>
            </a:r>
            <a:r>
              <a:rPr lang="ko-KR" altLang="en-US" sz="440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보다 </a:t>
            </a: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Sample </a:t>
            </a:r>
            <a:r>
              <a:rPr lang="ko-KR" altLang="en-US" sz="440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효율에 있어서 크게 향상된 결과를 얻을 수 있음</a:t>
            </a:r>
            <a:endParaRPr lang="en-US" altLang="ko-KR" sz="4400" dirty="0">
              <a:solidFill>
                <a:schemeClr val="bg1">
                  <a:lumMod val="50000"/>
                </a:schemeClr>
              </a:solidFill>
              <a:ea typeface="나눔고딕" panose="020D0604000000000000"/>
            </a:endParaRPr>
          </a:p>
          <a:p>
            <a:endParaRPr lang="en-US" altLang="ko-KR" sz="4400" dirty="0">
              <a:solidFill>
                <a:schemeClr val="bg1">
                  <a:lumMod val="50000"/>
                </a:schemeClr>
              </a:solidFill>
              <a:ea typeface="나눔고딕" panose="020D060400000000000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But, </a:t>
            </a:r>
            <a:r>
              <a:rPr lang="ko-KR" altLang="en-US" sz="440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학습된 모델에서는 잘 수행하지만</a:t>
            </a: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, </a:t>
            </a:r>
            <a:r>
              <a:rPr lang="ko-KR" altLang="en-US" sz="440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실제 환경에서는 이상하게 행동할 수 있음 </a:t>
            </a: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(Model Error)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440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모델을 학습하는 것은 근본적으로 어려운 문제임 </a:t>
            </a:r>
            <a:endParaRPr lang="en-US" altLang="ko-KR" sz="4400" dirty="0">
              <a:solidFill>
                <a:schemeClr val="bg1">
                  <a:lumMod val="50000"/>
                </a:schemeClr>
              </a:solidFill>
              <a:ea typeface="나눔고딕" panose="020D060400000000000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Planning</a:t>
            </a:r>
            <a:r>
              <a:rPr lang="ko-KR" altLang="en-US" sz="440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을 함으로써 </a:t>
            </a: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Computation cost </a:t>
            </a:r>
            <a:r>
              <a:rPr lang="ko-KR" altLang="en-US" sz="440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증가</a:t>
            </a:r>
            <a:endParaRPr lang="en-US" altLang="ko-KR" sz="4400" dirty="0">
              <a:solidFill>
                <a:schemeClr val="bg1">
                  <a:lumMod val="50000"/>
                </a:schemeClr>
              </a:solidFill>
              <a:ea typeface="나눔고딕" panose="020D060400000000000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AEAF7E-257C-4ED3-9583-C4391A4A84F0}"/>
              </a:ext>
            </a:extLst>
          </p:cNvPr>
          <p:cNvSpPr/>
          <p:nvPr/>
        </p:nvSpPr>
        <p:spPr>
          <a:xfrm>
            <a:off x="1119187" y="1191927"/>
            <a:ext cx="1776668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2. Model-based RL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AAF37D-8AA6-418E-B1C3-2B61B321E6F4}"/>
              </a:ext>
            </a:extLst>
          </p:cNvPr>
          <p:cNvSpPr txBox="1"/>
          <p:nvPr/>
        </p:nvSpPr>
        <p:spPr>
          <a:xfrm>
            <a:off x="18687245" y="11062263"/>
            <a:ext cx="30133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Ex) 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Alphazero</a:t>
            </a:r>
            <a:endParaRPr lang="ko-KR" alt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9569B28-55DC-4B2A-A7FC-25001509D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74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41"/>
          <p:cNvCxnSpPr/>
          <p:nvPr/>
        </p:nvCxnSpPr>
        <p:spPr>
          <a:xfrm>
            <a:off x="1187768" y="2046607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3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168973A-B9CE-4AFB-A11D-47ABDD664782}"/>
              </a:ext>
            </a:extLst>
          </p:cNvPr>
          <p:cNvSpPr txBox="1"/>
          <p:nvPr/>
        </p:nvSpPr>
        <p:spPr>
          <a:xfrm>
            <a:off x="1283313" y="2897939"/>
            <a:ext cx="22722621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Model-free RL</a:t>
            </a:r>
          </a:p>
          <a:p>
            <a:endParaRPr lang="en-US" altLang="ko-KR" sz="6600" b="1" dirty="0">
              <a:solidFill>
                <a:schemeClr val="bg1">
                  <a:lumMod val="50000"/>
                </a:schemeClr>
              </a:solidFill>
              <a:ea typeface="나눔고딕" panose="020D060400000000000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모델 없이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직접 해보고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시행착오를 겪으며 그 결과를 바탕으로 훈련시킴</a:t>
            </a:r>
            <a:endParaRPr lang="en-US" altLang="ko-KR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직접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해보고 난 후 에야 결과를 알 수 있으므로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 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내가 현재까지 알고 있는 사실을 </a:t>
            </a:r>
            <a:endParaRPr lang="en-US" altLang="ko-KR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좀 더 파고들어서 더 좋은 결과를 얻으려고 하는 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exploitation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과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새로운 것들을 시도하는 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exploration 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사이의 조정이 중요함</a:t>
            </a:r>
            <a:endParaRPr lang="en-US" altLang="ko-KR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AEAF7E-257C-4ED3-9583-C4391A4A84F0}"/>
              </a:ext>
            </a:extLst>
          </p:cNvPr>
          <p:cNvSpPr/>
          <p:nvPr/>
        </p:nvSpPr>
        <p:spPr>
          <a:xfrm>
            <a:off x="1119187" y="1191927"/>
            <a:ext cx="1776668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3. Model-free RL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57971F-F830-4355-B006-3C3529BD061F}"/>
              </a:ext>
            </a:extLst>
          </p:cNvPr>
          <p:cNvSpPr txBox="1"/>
          <p:nvPr/>
        </p:nvSpPr>
        <p:spPr>
          <a:xfrm>
            <a:off x="13740714" y="10157254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33EFD5E-C8E1-49C1-BE06-63E094E12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1CD53C0-7652-4681-8E54-4A2D8E819F97}"/>
              </a:ext>
            </a:extLst>
          </p:cNvPr>
          <p:cNvSpPr txBox="1"/>
          <p:nvPr/>
        </p:nvSpPr>
        <p:spPr>
          <a:xfrm>
            <a:off x="18654112" y="11151726"/>
            <a:ext cx="3223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Ex) Q-Learning</a:t>
            </a:r>
            <a:endParaRPr lang="ko-KR" alt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10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41"/>
          <p:cNvCxnSpPr/>
          <p:nvPr/>
        </p:nvCxnSpPr>
        <p:spPr>
          <a:xfrm>
            <a:off x="1187768" y="2046607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3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BC006F-EB37-4428-A1DE-F9F6EB86812B}"/>
              </a:ext>
            </a:extLst>
          </p:cNvPr>
          <p:cNvSpPr/>
          <p:nvPr/>
        </p:nvSpPr>
        <p:spPr>
          <a:xfrm>
            <a:off x="2267541" y="2341358"/>
            <a:ext cx="22114872" cy="2554545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Model-free RL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에서 정책을 정하는 함수는 업데이트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해나가는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방법에는 크게 두 가지가 있음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457200" indent="-457200" algn="just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강화 학습에서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policy function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을 업데이트 시킬 때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딜레마가 존재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457200" indent="-457200" algn="just">
              <a:buFontTx/>
              <a:buChar char="-"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Exploration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을 해야 하기 때문에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agent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가 최적의 경로로 움직이지 않음 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lvl="1"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-&gt; exploration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을 하려면 새로운 시도를 해야 하는데 이는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non-optimal action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3B4EE278-DCEA-4496-B063-F5EA2FCCB8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0527846"/>
                  </p:ext>
                </p:extLst>
              </p:nvPr>
            </p:nvGraphicFramePr>
            <p:xfrm>
              <a:off x="1853724" y="5158331"/>
              <a:ext cx="19787076" cy="672885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893538">
                      <a:extLst>
                        <a:ext uri="{9D8B030D-6E8A-4147-A177-3AD203B41FA5}">
                          <a16:colId xmlns:a16="http://schemas.microsoft.com/office/drawing/2014/main" val="662841498"/>
                        </a:ext>
                      </a:extLst>
                    </a:gridCol>
                    <a:gridCol w="9893538">
                      <a:extLst>
                        <a:ext uri="{9D8B030D-6E8A-4147-A177-3AD203B41FA5}">
                          <a16:colId xmlns:a16="http://schemas.microsoft.com/office/drawing/2014/main" val="3109931079"/>
                        </a:ext>
                      </a:extLst>
                    </a:gridCol>
                  </a:tblGrid>
                  <a:tr h="112147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On-policy</a:t>
                          </a:r>
                          <a:endParaRPr lang="ko-KR" altLang="en-US" sz="60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Off-policy</a:t>
                          </a:r>
                          <a:endParaRPr lang="ko-KR" altLang="en-US" sz="60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31394070"/>
                      </a:ext>
                    </a:extLst>
                  </a:tr>
                  <a:tr h="5607381">
                    <a:tc>
                      <a:txBody>
                        <a:bodyPr/>
                        <a:lstStyle/>
                        <a:p>
                          <a:pPr marL="571500" indent="-57150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자신이 하는 행동으로부터 배운다</a:t>
                          </a:r>
                          <a:r>
                            <a:rPr lang="en-US" altLang="ko-KR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.</a:t>
                          </a:r>
                        </a:p>
                        <a:p>
                          <a:pPr marL="571500" indent="-57150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자신의 정책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ko-KR" altLang="en-US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로부터</a:t>
                          </a:r>
                          <a:r>
                            <a:rPr lang="en-US" altLang="ko-KR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ko-KR" altLang="en-US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나온 </a:t>
                          </a:r>
                          <a:r>
                            <a:rPr lang="en-US" altLang="ko-KR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sample</a:t>
                          </a:r>
                          <a:r>
                            <a:rPr lang="ko-KR" altLang="en-US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들로 자신의 정책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ko-KR" altLang="en-US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을 학습 시킨다</a:t>
                          </a:r>
                          <a:r>
                            <a:rPr lang="en-US" altLang="ko-KR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.</a:t>
                          </a:r>
                        </a:p>
                        <a:p>
                          <a:pPr marL="571500" indent="-571500" latinLnBrk="1">
                            <a:buFont typeface="Arial" panose="020B0604020202020204" pitchFamily="34" charset="0"/>
                            <a:buChar char="•"/>
                          </a:pPr>
                          <a:endParaRPr lang="en-US" altLang="ko-KR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  <a:p>
                          <a:pPr marL="571500" indent="-57150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Optimal Policy </a:t>
                          </a:r>
                          <a:r>
                            <a:rPr lang="ko-KR" altLang="en-US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를 보고 </a:t>
                          </a:r>
                          <a:r>
                            <a:rPr lang="ko-KR" altLang="en-US" dirty="0" err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배운다기보다는</a:t>
                          </a:r>
                          <a:r>
                            <a:rPr lang="en-US" altLang="ko-KR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,  Near-Optimal Policy</a:t>
                          </a:r>
                          <a:r>
                            <a:rPr lang="ko-KR" altLang="en-US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를 보고 배움</a:t>
                          </a:r>
                          <a:endParaRPr lang="en-US" altLang="ko-KR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  <a:p>
                          <a:pPr marL="571500" indent="-57150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단 하나의 정책으로 행동을 하는 동시에 같은 정책을 학습 시킴</a:t>
                          </a:r>
                          <a:endParaRPr lang="en-US" altLang="ko-KR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-&gt; </a:t>
                          </a:r>
                          <a:r>
                            <a:rPr lang="ko-KR" altLang="en-US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여전히 탐험을 하고 있는 정책으로부터 배움</a:t>
                          </a:r>
                          <a:endParaRPr lang="en-US" altLang="ko-KR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571500" indent="-57150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다른 </a:t>
                          </a:r>
                          <a:r>
                            <a:rPr lang="en-US" altLang="ko-KR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agent</a:t>
                          </a:r>
                          <a:r>
                            <a:rPr lang="ko-KR" altLang="en-US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가 하는 행동을 어깨 너머로 보고 배운다</a:t>
                          </a:r>
                          <a:r>
                            <a:rPr lang="en-US" altLang="ko-KR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.</a:t>
                          </a:r>
                        </a:p>
                        <a:p>
                          <a:pPr marL="571500" indent="-57150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행동 정책</a:t>
                          </a:r>
                          <a:r>
                            <a:rPr lang="en-US" altLang="ko-KR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(behavior policy) </a:t>
                          </a:r>
                          <a:r>
                            <a:rPr lang="ko-KR" altLang="en-US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로부터 나온 </a:t>
                          </a:r>
                          <a:r>
                            <a:rPr lang="en-US" altLang="ko-KR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sample </a:t>
                          </a:r>
                          <a:r>
                            <a:rPr lang="ko-KR" altLang="en-US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들로 자신의 타겟 정책</a:t>
                          </a:r>
                          <a:r>
                            <a:rPr lang="en-US" altLang="ko-KR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(target policy)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ko-KR" altLang="en-US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를</a:t>
                          </a:r>
                          <a:r>
                            <a:rPr lang="en-US" altLang="ko-KR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ko-KR" altLang="en-US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학습 시킨다</a:t>
                          </a:r>
                          <a:r>
                            <a:rPr lang="en-US" altLang="ko-KR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. </a:t>
                          </a:r>
                        </a:p>
                        <a:p>
                          <a:pPr marL="571500" indent="-571500" latinLnBrk="1">
                            <a:buFont typeface="Arial" panose="020B0604020202020204" pitchFamily="34" charset="0"/>
                            <a:buChar char="•"/>
                          </a:pPr>
                          <a:endParaRPr lang="en-US" altLang="ko-KR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  <a:p>
                          <a:pPr marL="571500" indent="-57150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강화학습 </a:t>
                          </a:r>
                          <a:r>
                            <a:rPr lang="en-US" altLang="ko-KR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agent</a:t>
                          </a:r>
                          <a:r>
                            <a:rPr lang="ko-KR" altLang="en-US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에게 가르치기 위한 기준이 되는 </a:t>
                          </a:r>
                          <a:r>
                            <a:rPr lang="en-US" altLang="ko-KR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Target</a:t>
                          </a:r>
                          <a:r>
                            <a:rPr lang="ko-KR" altLang="en-US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altLang="ko-KR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policy</a:t>
                          </a:r>
                          <a:r>
                            <a:rPr lang="ko-KR" altLang="en-US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와 탐험을 하며 새로운 행동을 만들어내는 </a:t>
                          </a:r>
                          <a:r>
                            <a:rPr lang="en-US" altLang="ko-KR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Action policy</a:t>
                          </a:r>
                          <a:r>
                            <a:rPr lang="ko-KR" altLang="en-US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를 나눔</a:t>
                          </a:r>
                          <a:r>
                            <a:rPr lang="en-US" altLang="ko-KR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99712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3B4EE278-DCEA-4496-B063-F5EA2FCCB8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0527846"/>
                  </p:ext>
                </p:extLst>
              </p:nvPr>
            </p:nvGraphicFramePr>
            <p:xfrm>
              <a:off x="1853724" y="5158331"/>
              <a:ext cx="19787076" cy="672885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893538">
                      <a:extLst>
                        <a:ext uri="{9D8B030D-6E8A-4147-A177-3AD203B41FA5}">
                          <a16:colId xmlns:a16="http://schemas.microsoft.com/office/drawing/2014/main" val="662841498"/>
                        </a:ext>
                      </a:extLst>
                    </a:gridCol>
                    <a:gridCol w="9893538">
                      <a:extLst>
                        <a:ext uri="{9D8B030D-6E8A-4147-A177-3AD203B41FA5}">
                          <a16:colId xmlns:a16="http://schemas.microsoft.com/office/drawing/2014/main" val="3109931079"/>
                        </a:ext>
                      </a:extLst>
                    </a:gridCol>
                  </a:tblGrid>
                  <a:tr h="112147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On-policy</a:t>
                          </a:r>
                          <a:endParaRPr lang="ko-KR" altLang="en-US" sz="60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Off-policy</a:t>
                          </a:r>
                          <a:endParaRPr lang="ko-KR" altLang="en-US" sz="60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31394070"/>
                      </a:ext>
                    </a:extLst>
                  </a:tr>
                  <a:tr h="560738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62" t="-22283" r="-100185" b="-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62" t="-22283" r="-185" b="-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9712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0BAE08-6F61-425C-BE16-F8628E775166}"/>
              </a:ext>
            </a:extLst>
          </p:cNvPr>
          <p:cNvSpPr/>
          <p:nvPr/>
        </p:nvSpPr>
        <p:spPr>
          <a:xfrm>
            <a:off x="1119187" y="1191927"/>
            <a:ext cx="1776668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3. Model-free RL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BCB3348-FF2A-44DD-B7D9-DBED4571C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8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41"/>
          <p:cNvCxnSpPr/>
          <p:nvPr/>
        </p:nvCxnSpPr>
        <p:spPr>
          <a:xfrm>
            <a:off x="1187768" y="2046607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3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0BAE08-6F61-425C-BE16-F8628E775166}"/>
              </a:ext>
            </a:extLst>
          </p:cNvPr>
          <p:cNvSpPr/>
          <p:nvPr/>
        </p:nvSpPr>
        <p:spPr>
          <a:xfrm>
            <a:off x="1119187" y="1191927"/>
            <a:ext cx="1776668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3. Model-free RL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0C71E6-1126-4ABA-B2C3-F591045DA690}"/>
                  </a:ext>
                </a:extLst>
              </p:cNvPr>
              <p:cNvSpPr txBox="1"/>
              <p:nvPr/>
            </p:nvSpPr>
            <p:spPr>
              <a:xfrm>
                <a:off x="1283313" y="2897939"/>
                <a:ext cx="22722621" cy="10248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600" b="1" dirty="0">
                    <a:solidFill>
                      <a:schemeClr val="bg1">
                        <a:lumMod val="50000"/>
                      </a:schemeClr>
                    </a:solidFill>
                    <a:ea typeface="나눔고딕" panose="020D0604000000000000"/>
                  </a:rPr>
                  <a:t>Model-free RL</a:t>
                </a:r>
              </a:p>
              <a:p>
                <a:endParaRPr lang="en-US" altLang="ko-KR" sz="6600" b="1" dirty="0">
                  <a:solidFill>
                    <a:schemeClr val="bg1">
                      <a:lumMod val="50000"/>
                    </a:schemeClr>
                  </a:solidFill>
                  <a:ea typeface="나눔고딕" panose="020D060400000000000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ko-KR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Policy Optimization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4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4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ko-KR" altLang="en-US" sz="44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4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4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4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4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4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와 같이 </a:t>
                </a:r>
                <a:r>
                  <a:rPr lang="en-US" altLang="ko-KR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policy</a:t>
                </a:r>
                <a:r>
                  <a:rPr lang="ko-KR" altLang="en-US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를</a:t>
                </a:r>
                <a:r>
                  <a:rPr lang="en-US" altLang="ko-KR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ko-KR" altLang="en-US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표현하고</a:t>
                </a:r>
                <a:r>
                  <a:rPr lang="en-US" altLang="ko-KR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ko-KR" altLang="en-US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성능 목표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4400" b="0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ko-KR" sz="4400" b="0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4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ko-KR" altLang="en-US" sz="4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4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ko-KR" altLang="en-US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를 최대화하는 방향으로 </a:t>
                </a:r>
                <a:r>
                  <a:rPr lang="en-US" altLang="ko-KR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gradient ascent </a:t>
                </a:r>
                <a:r>
                  <a:rPr lang="ko-KR" altLang="en-US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를 실시하여</a:t>
                </a:r>
                <a:r>
                  <a:rPr lang="en-US" altLang="ko-KR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ko-KR" altLang="en-US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파라미터를 최적화</a:t>
                </a:r>
                <a:endParaRPr lang="en-US" altLang="ko-KR" sz="4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n-US" altLang="ko-KR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	On-policy</a:t>
                </a:r>
                <a:r>
                  <a:rPr lang="ko-KR" altLang="en-US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로 수행됨 </a:t>
                </a:r>
                <a:endParaRPr lang="en-US" altLang="ko-KR" sz="4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n-US" altLang="ko-KR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	-&gt; </a:t>
                </a:r>
                <a:r>
                  <a:rPr lang="ko-KR" altLang="en-US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가장 최근의 </a:t>
                </a:r>
                <a:r>
                  <a:rPr lang="en-US" altLang="ko-KR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policy</a:t>
                </a:r>
                <a:r>
                  <a:rPr lang="ko-KR" altLang="en-US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에 따라 행동하면서 모인 </a:t>
                </a:r>
                <a:r>
                  <a:rPr lang="en-US" altLang="ko-KR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data</a:t>
                </a:r>
                <a:r>
                  <a:rPr lang="ko-KR" altLang="en-US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를 바탕으로 각각 업데이트함</a:t>
                </a:r>
                <a:endParaRPr lang="en-US" altLang="ko-KR" sz="4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ko-KR" altLang="en-US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endParaRPr lang="en-US" altLang="ko-KR" sz="4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ko-KR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Q-Learning : Bellman equation</a:t>
                </a:r>
                <a:r>
                  <a:rPr lang="ko-KR" altLang="en-US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을 기반으로 한 목적함수 사용</a:t>
                </a:r>
                <a:endParaRPr lang="en-US" altLang="ko-KR" sz="4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2"/>
                <a:r>
                  <a:rPr lang="en-US" altLang="ko-KR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Off-policy</a:t>
                </a:r>
                <a:r>
                  <a:rPr lang="ko-KR" altLang="en-US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로 수행됨</a:t>
                </a:r>
                <a:endParaRPr lang="en-US" altLang="ko-KR" sz="4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2"/>
                <a:r>
                  <a:rPr lang="en-US" altLang="ko-KR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-&gt; </a:t>
                </a:r>
                <a:r>
                  <a:rPr lang="ko-KR" altLang="en-US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자신이 </a:t>
                </a:r>
                <a:r>
                  <a:rPr lang="en-US" altLang="ko-KR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action</a:t>
                </a:r>
                <a:r>
                  <a:rPr lang="ko-KR" altLang="en-US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을 취했던 기록들을 </a:t>
                </a:r>
                <a:r>
                  <a:rPr lang="en-US" altLang="ko-KR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buffer</a:t>
                </a:r>
                <a:r>
                  <a:rPr lang="ko-KR" altLang="en-US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에 넣어두고 랜덤으로 </a:t>
                </a:r>
                <a:r>
                  <a:rPr lang="en-US" altLang="ko-KR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sampling </a:t>
                </a:r>
                <a:r>
                  <a:rPr lang="ko-KR" altLang="en-US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하여 학습을 진행 </a:t>
                </a:r>
                <a:r>
                  <a:rPr lang="en-US" altLang="ko-KR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(agent</a:t>
                </a:r>
                <a:r>
                  <a:rPr lang="ko-KR" altLang="en-US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는 과거의 </a:t>
                </a:r>
                <a:r>
                  <a:rPr lang="en-US" altLang="ko-KR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policy</a:t>
                </a:r>
                <a:r>
                  <a:rPr lang="ko-KR" altLang="en-US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가 만들어냈던 </a:t>
                </a:r>
                <a:r>
                  <a:rPr lang="en-US" altLang="ko-KR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sample</a:t>
                </a:r>
                <a:r>
                  <a:rPr lang="ko-KR" altLang="en-US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들로부터 배우게 됨</a:t>
                </a:r>
                <a:r>
                  <a:rPr lang="en-US" altLang="ko-KR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44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sz="44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4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4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4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4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4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altLang="ko-KR" sz="4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4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ko-KR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(action policy) </a:t>
                </a:r>
                <a:r>
                  <a:rPr lang="ko-KR" altLang="en-US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sz="44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sz="44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4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4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4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4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4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sz="4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ko-KR" altLang="en-US" sz="44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4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altLang="ko-KR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(target policy) </a:t>
                </a:r>
                <a:r>
                  <a:rPr lang="ko-KR" altLang="en-US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가 서로 다름</a:t>
                </a:r>
                <a:endParaRPr lang="en-US" altLang="ko-KR" sz="4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2"/>
                <a:endParaRPr lang="en-US" altLang="ko-KR" sz="4400" b="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endParaRPr lang="en-US" altLang="ko-KR" sz="4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0C71E6-1126-4ABA-B2C3-F591045DA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313" y="2897939"/>
                <a:ext cx="22722621" cy="10248960"/>
              </a:xfrm>
              <a:prstGeom prst="rect">
                <a:avLst/>
              </a:prstGeom>
              <a:blipFill>
                <a:blip r:embed="rId4"/>
                <a:stretch>
                  <a:fillRect l="-1851" t="-2021" r="-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922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1555</TotalTime>
  <Words>417</Words>
  <Application>Microsoft Office PowerPoint</Application>
  <PresentationFormat>사용자 지정</PresentationFormat>
  <Paragraphs>82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Yunha Han</cp:lastModifiedBy>
  <cp:revision>89</cp:revision>
  <dcterms:created xsi:type="dcterms:W3CDTF">2017-02-16T07:20:56Z</dcterms:created>
  <dcterms:modified xsi:type="dcterms:W3CDTF">2019-03-22T07:39:38Z</dcterms:modified>
</cp:coreProperties>
</file>