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gif" ContentType="image/gif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71" r:id="rId2"/>
    <p:sldId id="269" r:id="rId3"/>
    <p:sldId id="294" r:id="rId4"/>
    <p:sldId id="297" r:id="rId5"/>
    <p:sldId id="310" r:id="rId6"/>
    <p:sldId id="300" r:id="rId7"/>
    <p:sldId id="299" r:id="rId8"/>
    <p:sldId id="318" r:id="rId9"/>
    <p:sldId id="301" r:id="rId10"/>
    <p:sldId id="306" r:id="rId11"/>
    <p:sldId id="308" r:id="rId12"/>
    <p:sldId id="309" r:id="rId13"/>
    <p:sldId id="311" r:id="rId14"/>
    <p:sldId id="313" r:id="rId15"/>
    <p:sldId id="314" r:id="rId16"/>
    <p:sldId id="315" r:id="rId17"/>
  </p:sldIdLst>
  <p:sldSz cx="24382413" cy="13716000"/>
  <p:notesSz cx="6858000" cy="9144000"/>
  <p:defaultTextStyle>
    <a:defPPr>
      <a:defRPr lang="ko-KR"/>
    </a:defPPr>
    <a:lvl1pPr marL="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56"/>
    <a:srgbClr val="43C0C2"/>
    <a:srgbClr val="1CCFC9"/>
    <a:srgbClr val="DAF2F4"/>
    <a:srgbClr val="A2E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4" autoAdjust="0"/>
    <p:restoredTop sz="78519"/>
  </p:normalViewPr>
  <p:slideViewPr>
    <p:cSldViewPr snapToGrid="0" snapToObjects="1">
      <p:cViewPr varScale="1">
        <p:scale>
          <a:sx n="45" d="100"/>
          <a:sy n="45" d="100"/>
        </p:scale>
        <p:origin x="9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6A56C-198F-4B0C-8050-CCB9FCE627FB}" type="datetimeFigureOut">
              <a:rPr lang="ko-KR" altLang="en-US" smtClean="0"/>
              <a:t>2019. 3. 23.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32FC3-8378-44C8-B58C-F011ADC89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0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32FC3-8378-44C8-B58C-F011ADC8909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672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모아놓고 한 번에 평균을 취하는 것이 아니고 하나 하나 더해가며 평균을 계산하기 때문에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Incremental Mean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식으로 표현할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32FC3-8378-44C8-B58C-F011ADC8909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593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여러개를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모아놓고 한 번에 평균을 취하는 것이 아니고 하나 하나 더해가며 평균을 계산하기 때문에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같은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Incremental Mean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식으로 표현할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32FC3-8378-44C8-B58C-F011ADC890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51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다시</a:t>
            </a:r>
            <a:r>
              <a:rPr lang="en" altLang="ko-KR" dirty="0" smtClean="0"/>
              <a:t>Policy </a:t>
            </a:r>
            <a:r>
              <a:rPr lang="en" altLang="ko-KR" dirty="0"/>
              <a:t>Iteration</a:t>
            </a:r>
            <a:r>
              <a:rPr lang="ko-KR" altLang="en-US" dirty="0"/>
              <a:t>을 생각해봅시다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" altLang="ko-KR" dirty="0"/>
              <a:t>policy</a:t>
            </a:r>
            <a:r>
              <a:rPr lang="ko-KR" altLang="en-US" dirty="0" err="1"/>
              <a:t>를</a:t>
            </a:r>
            <a:r>
              <a:rPr lang="ko-KR" altLang="en-US" dirty="0"/>
              <a:t> 토대로 </a:t>
            </a:r>
            <a:r>
              <a:rPr lang="en" altLang="ko-KR" dirty="0"/>
              <a:t>Value function</a:t>
            </a:r>
            <a:r>
              <a:rPr lang="ko-KR" altLang="en-US" dirty="0"/>
              <a:t>을 </a:t>
            </a:r>
            <a:r>
              <a:rPr lang="en" altLang="ko-KR" dirty="0"/>
              <a:t>iterative</a:t>
            </a:r>
            <a:r>
              <a:rPr lang="ko-KR" altLang="en-US" dirty="0" smtClean="0"/>
              <a:t>하게계산하는 작업을 보여주었습니다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여기에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Policy evaluation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Monte-Carlo policy evaluation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바꾸어주면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Monte-Carlo Policy Iteration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 </a:t>
            </a:r>
            <a:r>
              <a:rPr lang="ko-KR" altLang="en-US" dirty="0"/>
              <a:t>즉 현재 </a:t>
            </a:r>
            <a:r>
              <a:rPr lang="en-US" altLang="ko-KR" dirty="0"/>
              <a:t>optimal</a:t>
            </a:r>
            <a:r>
              <a:rPr lang="ko-KR" altLang="en-US" dirty="0"/>
              <a:t>하지 않는 어떤 </a:t>
            </a:r>
            <a:r>
              <a:rPr lang="en-US" altLang="ko-KR" dirty="0"/>
              <a:t>policy</a:t>
            </a:r>
            <a:r>
              <a:rPr lang="ko-KR" altLang="en-US" dirty="0"/>
              <a:t>에 대해서 </a:t>
            </a:r>
            <a:r>
              <a:rPr lang="en-US" altLang="ko-KR" dirty="0"/>
              <a:t>value function</a:t>
            </a:r>
            <a:r>
              <a:rPr lang="ko-KR" altLang="en-US" dirty="0"/>
              <a:t>을 구하고</a:t>
            </a:r>
            <a:r>
              <a:rPr lang="en-US" altLang="ko-KR" dirty="0"/>
              <a:t>(prediction) </a:t>
            </a:r>
            <a:r>
              <a:rPr lang="ko-KR" altLang="en-US" dirty="0"/>
              <a:t>현재의 </a:t>
            </a:r>
            <a:r>
              <a:rPr lang="en-US" altLang="ko-KR" dirty="0"/>
              <a:t>value function</a:t>
            </a:r>
            <a:r>
              <a:rPr lang="ko-KR" altLang="en-US" dirty="0"/>
              <a:t>을 토대로 더 나은 </a:t>
            </a:r>
            <a:r>
              <a:rPr lang="en-US" altLang="ko-KR" dirty="0"/>
              <a:t>policy</a:t>
            </a:r>
            <a:r>
              <a:rPr lang="ko-KR" altLang="en-US" dirty="0" err="1"/>
              <a:t>를</a:t>
            </a:r>
            <a:r>
              <a:rPr lang="ko-KR" altLang="en-US" dirty="0"/>
              <a:t> 구하고 이와 같은 과정을 반복하여 </a:t>
            </a:r>
            <a:r>
              <a:rPr lang="en-US" altLang="ko-KR" dirty="0"/>
              <a:t>optimal policy</a:t>
            </a:r>
            <a:r>
              <a:rPr lang="ko-KR" altLang="en-US" dirty="0" err="1"/>
              <a:t>를</a:t>
            </a:r>
            <a:r>
              <a:rPr lang="ko-KR" altLang="en-US" dirty="0"/>
              <a:t> 구하는 것입니다</a:t>
            </a:r>
            <a:r>
              <a:rPr lang="en-US" altLang="ko-KR" dirty="0"/>
              <a:t>.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32FC3-8378-44C8-B58C-F011ADC8909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376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원래 </a:t>
            </a:r>
            <a:r>
              <a:rPr lang="en-US" altLang="ko-KR" dirty="0"/>
              <a:t>MC</a:t>
            </a:r>
            <a:r>
              <a:rPr lang="ko-KR" altLang="en-US" dirty="0" err="1"/>
              <a:t>를</a:t>
            </a:r>
            <a:r>
              <a:rPr lang="ko-KR" altLang="en-US" dirty="0"/>
              <a:t> 했던 이유는 </a:t>
            </a:r>
            <a:r>
              <a:rPr lang="en-US" altLang="ko-KR" dirty="0"/>
              <a:t>Model-free</a:t>
            </a:r>
            <a:r>
              <a:rPr lang="ko-KR" altLang="en-US" dirty="0" err="1"/>
              <a:t>를</a:t>
            </a:r>
            <a:r>
              <a:rPr lang="ko-KR" altLang="en-US" dirty="0"/>
              <a:t> 하기 위해서 였는데 </a:t>
            </a:r>
            <a:r>
              <a:rPr lang="en-US" altLang="ko-KR" dirty="0"/>
              <a:t>value function</a:t>
            </a:r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en-US" altLang="ko-KR" dirty="0"/>
              <a:t>policy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improve</a:t>
            </a:r>
            <a:r>
              <a:rPr lang="ko-KR" altLang="en-US" dirty="0"/>
              <a:t>하려면 </a:t>
            </a:r>
            <a:r>
              <a:rPr lang="en-US" altLang="ko-KR" dirty="0"/>
              <a:t>MDP</a:t>
            </a:r>
            <a:r>
              <a:rPr lang="ko-KR" altLang="en-US" dirty="0"/>
              <a:t>의 </a:t>
            </a:r>
            <a:r>
              <a:rPr lang="en-US" altLang="ko-KR" dirty="0"/>
              <a:t>model</a:t>
            </a:r>
            <a:r>
              <a:rPr lang="ko-KR" altLang="en-US" dirty="0"/>
              <a:t>을 알아야합니다</a:t>
            </a:r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32FC3-8378-44C8-B58C-F011ADC8909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104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아래와 같이 선택할 수 있는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있을 경우에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greedy action(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 value function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높은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다른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들을 아래와 같은 확률로 나눠서 선택합니다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이로서 부족했던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할 수 있게 된 것 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32FC3-8378-44C8-B58C-F011ADC8909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567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iteration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이었는데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Monte-Carlo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에서도 마찬가지로 이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과정을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줄임으로서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Monte-Carlo policy iteration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Monte-Carlo Control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-US" altLang="ko-KR" dirty="0"/>
              <a:t>Policy Iteration</a:t>
            </a:r>
            <a:r>
              <a:rPr lang="ko-KR" altLang="en-US" dirty="0"/>
              <a:t>에서는 </a:t>
            </a:r>
            <a:r>
              <a:rPr lang="en-US" altLang="ko-KR" dirty="0"/>
              <a:t>evaluation</a:t>
            </a:r>
            <a:r>
              <a:rPr lang="ko-KR" altLang="en-US" dirty="0"/>
              <a:t>과정이 </a:t>
            </a:r>
            <a:r>
              <a:rPr lang="en-US" altLang="ko-KR" dirty="0"/>
              <a:t>true value function</a:t>
            </a:r>
            <a:r>
              <a:rPr lang="ko-KR" altLang="en-US" dirty="0" err="1"/>
              <a:t>으로</a:t>
            </a:r>
            <a:r>
              <a:rPr lang="ko-KR" altLang="en-US" dirty="0"/>
              <a:t> 수렴할 때까지 해야하는데 그렇게 하지 않고 한 번 </a:t>
            </a:r>
            <a:r>
              <a:rPr lang="en-US" altLang="ko-KR" dirty="0"/>
              <a:t>evaluation</a:t>
            </a:r>
            <a:r>
              <a:rPr lang="ko-KR" altLang="en-US" dirty="0"/>
              <a:t>한 다음에 </a:t>
            </a:r>
            <a:r>
              <a:rPr lang="en-US" altLang="ko-KR" dirty="0"/>
              <a:t>policy improve</a:t>
            </a:r>
            <a:r>
              <a:rPr lang="ko-KR" altLang="en-US" dirty="0" err="1"/>
              <a:t>를</a:t>
            </a:r>
            <a:r>
              <a:rPr lang="ko-KR" altLang="en-US" dirty="0"/>
              <a:t> 해도 </a:t>
            </a:r>
            <a:r>
              <a:rPr lang="en-US" altLang="ko-KR" dirty="0"/>
              <a:t>optimal</a:t>
            </a:r>
            <a:r>
              <a:rPr lang="ko-KR" altLang="en-US" dirty="0"/>
              <a:t>로 간다고 말했었습니다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32FC3-8378-44C8-B58C-F011ADC8909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56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A32FC3-8378-44C8-B58C-F011ADC890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9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한번 </a:t>
            </a:r>
            <a:r>
              <a:rPr kumimoji="1" lang="en-US" altLang="ko-KR" dirty="0"/>
              <a:t>update</a:t>
            </a:r>
            <a:r>
              <a:rPr kumimoji="1" lang="ko-KR" altLang="en-US" dirty="0"/>
              <a:t>시 가능한 모든 </a:t>
            </a:r>
            <a:r>
              <a:rPr kumimoji="1" lang="en-US" altLang="ko-KR" dirty="0"/>
              <a:t>successor state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value function</a:t>
            </a:r>
            <a:r>
              <a:rPr kumimoji="1" lang="ko-KR" altLang="en-US" dirty="0"/>
              <a:t>을 통해 업데이트 하기 때문에 단 한번의 </a:t>
            </a:r>
            <a:r>
              <a:rPr kumimoji="1" lang="en-US" altLang="ko-KR" dirty="0"/>
              <a:t>backup</a:t>
            </a:r>
            <a:r>
              <a:rPr kumimoji="1" lang="ko-KR" altLang="en-US" dirty="0"/>
              <a:t>만으로 많은 계산 필요 </a:t>
            </a: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MDP</a:t>
            </a:r>
            <a:r>
              <a:rPr kumimoji="1" lang="ko-KR" altLang="en-US" dirty="0"/>
              <a:t>에 대한 정보를 다 가지고 있어야 </a:t>
            </a:r>
            <a:r>
              <a:rPr kumimoji="1" lang="en-US" altLang="ko-KR" dirty="0"/>
              <a:t>optimal policy</a:t>
            </a:r>
            <a:r>
              <a:rPr kumimoji="1" lang="ko-KR" altLang="en-US" dirty="0"/>
              <a:t> 구할 수 있다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32FC3-8378-44C8-B58C-F011ADC890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613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sampling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하기 때문에 하나의 가지로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terminal state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가게됩니다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Monte-Carlo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처음에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 process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포함한 방법이라고 말했었는데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episode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하기 때문에 처음 시작이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어디었냐에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따라서 또한 같은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왼쪽으로 가냐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오른 쪽으로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가냐에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따라서 전혀 다른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experience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요소를 포함하고 있어서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높습니다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대신에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인만큼 어딘가에 치우치는 경향은 적어서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bias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낮은 편입니다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32FC3-8378-44C8-B58C-F011ADC8909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016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Environment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model</a:t>
            </a:r>
            <a:r>
              <a:rPr kumimoji="1" lang="ko-KR" altLang="en-US" dirty="0"/>
              <a:t>을 모르고 학습하기 때문에 </a:t>
            </a:r>
            <a:r>
              <a:rPr kumimoji="1" lang="en-US" altLang="ko-KR" dirty="0"/>
              <a:t>model-free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32FC3-8378-44C8-B58C-F011ADC890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072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원래 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Monte Carlo”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용어는 무작위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(random) sample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기반으로 하는 계산에 광범위하게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RL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평균을 이용하는 방법을 지칭하기 위해 사용한다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32FC3-8378-44C8-B58C-F011ADC890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866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Policy Iteration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생각해봅시다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policy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토대로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function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계산해서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policy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evaluation(true value function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수렴할 때까지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function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토대로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greedy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하게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policy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 그러한 과정을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optimal policy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얻을 때까지 반복하였습니다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kumimoji="1"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몬테카를로도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마찬가지로 이와 같은 방법을 따르기 위해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monte-</a:t>
            </a:r>
            <a:r>
              <a:rPr kumimoji="1"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carlo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prediction (value function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구하는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작업과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function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기반으로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policy</a:t>
            </a:r>
            <a:r>
              <a:rPr kumimoji="1"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update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</a:t>
            </a:r>
            <a:r>
              <a:rPr kumimoji="1"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파트로 나뉜다</a:t>
            </a:r>
            <a:r>
              <a:rPr kumimoji="1"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32FC3-8378-44C8-B58C-F011ADC890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988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위와 같은 과정을 거치기 위해서 먼저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function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구하는 작업을 살펴보겠습니다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Sampling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방법을 통한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episode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끝까지 가본 후에 받은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reward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들로 각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function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들을 거꾸로 계산해보는 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MC(Monte-Carlo)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끝나지 않는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episode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사용할 수 없는 방법입니다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 state S1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에서부터 시작해서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terminal state 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까지 현재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policy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따라서 움직이게 된다면 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step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마다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reward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받게 될 텐데 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reward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들을 기억해두었다가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되면 뒤돌아보면서 각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function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계산하게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순간 순간 받았던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reward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들을 시간 순서대로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discount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시켜서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sample return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구할 수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32FC3-8378-44C8-B58C-F011ADC890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579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state 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처음 접한 후 얻은 </a:t>
            </a:r>
            <a:r>
              <a:rPr kumimoji="1" lang="en-US" altLang="ko-KR" dirty="0"/>
              <a:t>return </a:t>
            </a:r>
            <a:r>
              <a:rPr kumimoji="1" lang="ko-KR" altLang="en-US" dirty="0"/>
              <a:t>값의 평균을 사용하여 </a:t>
            </a:r>
            <a:r>
              <a:rPr kumimoji="1" lang="en-US" altLang="ko-KR" dirty="0"/>
              <a:t>v</a:t>
            </a:r>
            <a:r>
              <a:rPr kumimoji="1" lang="ko-KR" altLang="en-US" dirty="0" err="1"/>
              <a:t>ㅠ</a:t>
            </a:r>
            <a:r>
              <a:rPr kumimoji="1" lang="en-US" altLang="ko-KR" dirty="0"/>
              <a:t>(s)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구하고 한 </a:t>
            </a:r>
            <a:r>
              <a:rPr kumimoji="1" lang="en-US" altLang="ko-KR" dirty="0"/>
              <a:t>episode</a:t>
            </a:r>
            <a:r>
              <a:rPr kumimoji="1" lang="ko-KR" altLang="en-US" dirty="0"/>
              <a:t>에서 다시 접한 </a:t>
            </a:r>
            <a:r>
              <a:rPr kumimoji="1" lang="en-US" altLang="ko-KR" dirty="0"/>
              <a:t>state s</a:t>
            </a:r>
            <a:r>
              <a:rPr kumimoji="1" lang="ko-KR" altLang="en-US" dirty="0"/>
              <a:t> 는 고려대상이 아니다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모든 </a:t>
            </a:r>
            <a:r>
              <a:rPr kumimoji="1" lang="en-US" altLang="ko-KR" dirty="0"/>
              <a:t>state s visit</a:t>
            </a:r>
            <a:r>
              <a:rPr kumimoji="1" lang="ko-KR" altLang="en-US" dirty="0"/>
              <a:t>을 모두 고려하여 </a:t>
            </a:r>
            <a:r>
              <a:rPr kumimoji="1" lang="en-US" altLang="ko-KR" dirty="0"/>
              <a:t>average return</a:t>
            </a:r>
            <a:r>
              <a:rPr kumimoji="1" lang="ko-KR" altLang="en-US" dirty="0"/>
              <a:t>을 계산한다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한 </a:t>
            </a:r>
            <a:r>
              <a:rPr kumimoji="1" lang="en-US" altLang="ko-KR" dirty="0"/>
              <a:t>episode</a:t>
            </a:r>
            <a:r>
              <a:rPr kumimoji="1" lang="ko-KR" altLang="en-US" dirty="0"/>
              <a:t>에서 어떤 </a:t>
            </a:r>
            <a:r>
              <a:rPr kumimoji="1" lang="en-US" altLang="ko-KR" dirty="0"/>
              <a:t>state</a:t>
            </a:r>
            <a:r>
              <a:rPr kumimoji="1" lang="ko-KR" altLang="en-US" dirty="0"/>
              <a:t>에 대해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계산해놨는데</a:t>
            </a:r>
            <a:r>
              <a:rPr kumimoji="1" lang="ko-KR" altLang="en-US" dirty="0"/>
              <a:t> 다른 </a:t>
            </a:r>
            <a:r>
              <a:rPr kumimoji="1" lang="en-US" altLang="ko-KR" dirty="0"/>
              <a:t>episode</a:t>
            </a:r>
            <a:r>
              <a:rPr kumimoji="1" lang="ko-KR" altLang="en-US" dirty="0"/>
              <a:t>에서도 그 </a:t>
            </a:r>
            <a:r>
              <a:rPr kumimoji="1" lang="en-US" altLang="ko-KR" dirty="0"/>
              <a:t>state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지나가서 다시 새로운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을 얻었을 경우 두개의 </a:t>
            </a:r>
            <a:r>
              <a:rPr kumimoji="1" lang="en-US" altLang="ko-KR" dirty="0"/>
              <a:t>return </a:t>
            </a:r>
            <a:r>
              <a:rPr kumimoji="1" lang="ko-KR" altLang="en-US" dirty="0"/>
              <a:t>평균 취해주고</a:t>
            </a:r>
            <a:r>
              <a:rPr kumimoji="1" lang="en-US" altLang="ko-KR" dirty="0"/>
              <a:t>, return</a:t>
            </a:r>
            <a:r>
              <a:rPr kumimoji="1" lang="ko-KR" altLang="en-US" dirty="0"/>
              <a:t>이 쌓이고 </a:t>
            </a:r>
            <a:r>
              <a:rPr kumimoji="1" lang="en-US" altLang="ko-KR" dirty="0"/>
              <a:t>true value action</a:t>
            </a:r>
            <a:r>
              <a:rPr kumimoji="1" lang="ko-KR" altLang="en-US" dirty="0"/>
              <a:t>에 </a:t>
            </a:r>
            <a:r>
              <a:rPr kumimoji="1" lang="ko-KR" altLang="en-US" dirty="0" err="1"/>
              <a:t>가까워짐</a:t>
            </a:r>
            <a:r>
              <a:rPr kumimoji="1" lang="en-US" altLang="ko-KR" dirty="0"/>
              <a:t>. 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32FC3-8378-44C8-B58C-F011ADC890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56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2019. 3. 23.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948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2019. 3. 23.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1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2019. 3. 23.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97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2019. 3. 23.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4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2019. 3. 23.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96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2019. 3. 23.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9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2019. 3. 23.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58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2019. 3. 23.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06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2019. 3. 23.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89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2019. 3. 23.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913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2019. 3. 23.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52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826B7-21E3-C947-B317-9E30A7CD80BA}" type="datetimeFigureOut">
              <a:rPr kumimoji="1" lang="ko-KR" altLang="en-US" smtClean="0"/>
              <a:t>2019. 3. 23.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17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emf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emf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emf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emf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emf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Relationship Id="rId3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emf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emf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4.emf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75"/>
            <a:ext cx="24382413" cy="137151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75" y="1066800"/>
            <a:ext cx="2133600" cy="213360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922702" y="5722826"/>
            <a:ext cx="618150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6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Monte-Carlo Learning</a:t>
            </a:r>
            <a:endParaRPr kumimoji="1" lang="ko-KR" altLang="en-US" sz="46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1024302" y="6573914"/>
            <a:ext cx="2568895" cy="58272"/>
          </a:xfrm>
          <a:prstGeom prst="rect">
            <a:avLst/>
          </a:prstGeom>
          <a:solidFill>
            <a:srgbClr val="43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2856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973143" y="6733786"/>
            <a:ext cx="25202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b="1" dirty="0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03/23, 2019 </a:t>
            </a:r>
            <a:endParaRPr kumimoji="1" lang="ko-KR" altLang="en-US" sz="3000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879672" y="11234769"/>
            <a:ext cx="1827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CONTACT</a:t>
            </a:r>
            <a:endParaRPr kumimoji="1" lang="ko-KR" altLang="en-US" sz="2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978227" y="11864669"/>
            <a:ext cx="13325074" cy="45719"/>
          </a:xfrm>
          <a:prstGeom prst="rect">
            <a:avLst/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2856"/>
              </a:solidFill>
            </a:endParaRPr>
          </a:p>
        </p:txBody>
      </p:sp>
      <p:sp>
        <p:nvSpPr>
          <p:cNvPr id="14" name="텍스트 상자 10">
            <a:extLst>
              <a:ext uri="{FF2B5EF4-FFF2-40B4-BE49-F238E27FC236}">
                <a16:creationId xmlns:a16="http://schemas.microsoft.com/office/drawing/2014/main" xmlns="" id="{7E47E7DC-23DD-4A0B-95A3-D669B345CDC7}"/>
              </a:ext>
            </a:extLst>
          </p:cNvPr>
          <p:cNvSpPr txBox="1"/>
          <p:nvPr/>
        </p:nvSpPr>
        <p:spPr>
          <a:xfrm>
            <a:off x="951277" y="11951718"/>
            <a:ext cx="4041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Presenter : </a:t>
            </a:r>
            <a:r>
              <a:rPr kumimoji="1" lang="en-US" altLang="ko-KR" sz="2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Jaeman</a:t>
            </a:r>
            <a:r>
              <a:rPr kumimoji="1" lang="en-US" altLang="ko-KR" sz="2800" b="1" smtClean="0"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 Son</a:t>
            </a:r>
            <a:endParaRPr kumimoji="1" lang="ko-KR" altLang="en-US" sz="2300" b="1" dirty="0"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03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1045484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smtClean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10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CAADBE3-CF2B-4650-8033-C0D523564250}"/>
              </a:ext>
            </a:extLst>
          </p:cNvPr>
          <p:cNvSpPr/>
          <p:nvPr/>
        </p:nvSpPr>
        <p:spPr>
          <a:xfrm>
            <a:off x="1119187" y="2350751"/>
            <a:ext cx="177549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rgbClr val="002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Monte-Carlo Prediction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EDBE52-BCD6-224F-9399-E8D7B1F3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xmlns="" id="{740FA39A-33E7-464D-B354-BC73DCAA9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한 </a:t>
            </a:r>
            <a:r>
              <a:rPr kumimoji="1" lang="en-US" altLang="ko-KR" dirty="0"/>
              <a:t>episode</a:t>
            </a:r>
            <a:r>
              <a:rPr kumimoji="1" lang="ko-KR" altLang="en-US" dirty="0"/>
              <a:t>에서 어떠한 </a:t>
            </a:r>
            <a:r>
              <a:rPr kumimoji="1" lang="en-US" altLang="ko-KR" dirty="0"/>
              <a:t>state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여러 번 방문하는 경우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>
              <a:buFontTx/>
              <a:buChar char="-"/>
            </a:pPr>
            <a:r>
              <a:rPr kumimoji="1" lang="en-US" altLang="ko-KR" dirty="0"/>
              <a:t>Frist visit monte </a:t>
            </a:r>
            <a:r>
              <a:rPr kumimoji="1" lang="en-US" altLang="ko-KR" dirty="0" err="1"/>
              <a:t>carlo</a:t>
            </a:r>
            <a:r>
              <a:rPr kumimoji="1" lang="en-US" altLang="ko-KR" dirty="0"/>
              <a:t> policy evaluation </a:t>
            </a:r>
          </a:p>
          <a:p>
            <a:pPr>
              <a:buFontTx/>
              <a:buChar char="-"/>
            </a:pPr>
            <a:r>
              <a:rPr kumimoji="1" lang="en-US" altLang="ko-KR" dirty="0"/>
              <a:t>Every visit monte </a:t>
            </a:r>
            <a:r>
              <a:rPr kumimoji="1" lang="en-US" altLang="ko-KR" dirty="0" err="1"/>
              <a:t>carlo</a:t>
            </a:r>
            <a:r>
              <a:rPr kumimoji="1" lang="en-US" altLang="ko-KR" dirty="0"/>
              <a:t> policy evaluation 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399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1016909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11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CAADBE3-CF2B-4650-8033-C0D523564250}"/>
              </a:ext>
            </a:extLst>
          </p:cNvPr>
          <p:cNvSpPr/>
          <p:nvPr/>
        </p:nvSpPr>
        <p:spPr>
          <a:xfrm>
            <a:off x="1119187" y="2350751"/>
            <a:ext cx="177549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rgbClr val="002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Monte-Carlo Prediction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EDBE52-BCD6-224F-9399-E8D7B1F3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xmlns="" id="{740FA39A-33E7-464D-B354-BC73DCAA9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893E4F9-4C8E-0749-AF03-F14FCE365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2820" y="4512751"/>
            <a:ext cx="12184356" cy="621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3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1102634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CAADBE3-CF2B-4650-8033-C0D523564250}"/>
              </a:ext>
            </a:extLst>
          </p:cNvPr>
          <p:cNvSpPr/>
          <p:nvPr/>
        </p:nvSpPr>
        <p:spPr>
          <a:xfrm>
            <a:off x="1119187" y="2350751"/>
            <a:ext cx="177549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rgbClr val="002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Monte-Carlo Prediction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EDBE52-BCD6-224F-9399-E8D7B1F3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xmlns="" id="{740FA39A-33E7-464D-B354-BC73DCAA9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7C9D1FD9-8557-1547-A71F-BC0048611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2085" y="5230956"/>
            <a:ext cx="8166100" cy="27051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78807021-756B-3C4C-BD7D-44CBDFD2C3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6417" y="5230956"/>
            <a:ext cx="86995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1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1159784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smtClean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13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CAADBE3-CF2B-4650-8033-C0D523564250}"/>
              </a:ext>
            </a:extLst>
          </p:cNvPr>
          <p:cNvSpPr/>
          <p:nvPr/>
        </p:nvSpPr>
        <p:spPr>
          <a:xfrm>
            <a:off x="1119187" y="2350751"/>
            <a:ext cx="177549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rgbClr val="002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Monte-Carlo Control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xmlns="" id="{740FA39A-33E7-464D-B354-BC73DCAA9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2BFD84F-2A48-574C-813E-15EFE4465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4594" y="4515997"/>
            <a:ext cx="9880600" cy="5715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E4F7DEE-1CA4-354E-B7E0-84712879E1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4434" y="5040348"/>
            <a:ext cx="8686800" cy="492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1016909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CAADBE3-CF2B-4650-8033-C0D523564250}"/>
              </a:ext>
            </a:extLst>
          </p:cNvPr>
          <p:cNvSpPr/>
          <p:nvPr/>
        </p:nvSpPr>
        <p:spPr>
          <a:xfrm>
            <a:off x="1119187" y="2350751"/>
            <a:ext cx="177549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rgbClr val="002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Monte-Carlo Control – value function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xmlns="" id="{740FA39A-33E7-464D-B354-BC73DCAA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291" y="3651250"/>
            <a:ext cx="21834310" cy="87026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r>
              <a:rPr lang="en-US" altLang="ko-KR" dirty="0"/>
              <a:t>policy</a:t>
            </a:r>
            <a:r>
              <a:rPr lang="ko-KR" altLang="en-US" dirty="0" err="1"/>
              <a:t>를</a:t>
            </a:r>
            <a:r>
              <a:rPr lang="ko-KR" altLang="en-US" dirty="0"/>
              <a:t> 계산하려면 </a:t>
            </a:r>
            <a:r>
              <a:rPr lang="en-US" altLang="ko-KR" dirty="0"/>
              <a:t>reward</a:t>
            </a:r>
            <a:r>
              <a:rPr lang="ko-KR" altLang="en-US" dirty="0"/>
              <a:t>와 </a:t>
            </a:r>
            <a:r>
              <a:rPr lang="en-US" altLang="ko-KR" dirty="0"/>
              <a:t>transition probability</a:t>
            </a:r>
            <a:r>
              <a:rPr lang="ko-KR" altLang="en-US" dirty="0" err="1"/>
              <a:t>를</a:t>
            </a:r>
            <a:r>
              <a:rPr lang="ko-KR" altLang="en-US" dirty="0"/>
              <a:t> 알아야함</a:t>
            </a:r>
            <a:r>
              <a:rPr lang="en-US" altLang="ko-KR" dirty="0"/>
              <a:t>(MDP)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따라서 </a:t>
            </a:r>
            <a:r>
              <a:rPr lang="en-US" altLang="ko-KR" dirty="0"/>
              <a:t>value function </a:t>
            </a:r>
            <a:r>
              <a:rPr lang="ko-KR" altLang="en-US" dirty="0"/>
              <a:t>대신에 </a:t>
            </a:r>
            <a:r>
              <a:rPr lang="en-US" altLang="ko-KR" dirty="0"/>
              <a:t>action value function</a:t>
            </a:r>
            <a:r>
              <a:rPr lang="ko-KR" altLang="en-US" dirty="0"/>
              <a:t>을 사용</a:t>
            </a:r>
            <a:endParaRPr lang="en-US" altLang="ko-KR" dirty="0"/>
          </a:p>
          <a:p>
            <a:r>
              <a:rPr lang="ko-KR" altLang="en-US" dirty="0"/>
              <a:t>문제없이 </a:t>
            </a:r>
            <a:r>
              <a:rPr lang="en-US" altLang="ko-KR" dirty="0"/>
              <a:t>model-free</a:t>
            </a:r>
            <a:r>
              <a:rPr lang="ko-KR" altLang="en-US" dirty="0"/>
              <a:t>의 장점을 취할 수 있음</a:t>
            </a:r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3B584A0-2692-5940-B9BF-5122C5F9A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0345" y="8561177"/>
            <a:ext cx="104902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1016909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smtClean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CAADBE3-CF2B-4650-8033-C0D523564250}"/>
              </a:ext>
            </a:extLst>
          </p:cNvPr>
          <p:cNvSpPr/>
          <p:nvPr/>
        </p:nvSpPr>
        <p:spPr>
          <a:xfrm>
            <a:off x="1119187" y="2350751"/>
            <a:ext cx="177549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rgbClr val="002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Monte-Carlo Control – Exploration 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xmlns="" id="{740FA39A-33E7-464D-B354-BC73DCAA9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r>
              <a:rPr lang="ko-KR" altLang="en-US" dirty="0"/>
              <a:t>계속 현재 상황에서 최상의 것만 보고 판단을 할 경우에는 </a:t>
            </a:r>
            <a:r>
              <a:rPr lang="en-US" altLang="ko-KR" dirty="0"/>
              <a:t>local optimum </a:t>
            </a:r>
            <a:r>
              <a:rPr lang="ko-KR" altLang="en-US" dirty="0"/>
              <a:t>문제에 빠질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 일정 확률로 현재 상태에서 가장 높은 가치를 가지지 않은 다른 </a:t>
            </a:r>
            <a:r>
              <a:rPr lang="en-US" altLang="ko-KR" dirty="0"/>
              <a:t>action</a:t>
            </a:r>
            <a:r>
              <a:rPr lang="ko-KR" altLang="en-US" dirty="0"/>
              <a:t>을 하도록  일정 확률을 </a:t>
            </a:r>
            <a:r>
              <a:rPr lang="en-US" altLang="ko-KR" dirty="0"/>
              <a:t>epsilon</a:t>
            </a:r>
            <a:r>
              <a:rPr lang="ko-KR" altLang="en-US" dirty="0" err="1"/>
              <a:t>으로</a:t>
            </a:r>
            <a:r>
              <a:rPr lang="ko-KR" altLang="en-US" dirty="0"/>
              <a:t> 취해 부족했던 </a:t>
            </a:r>
            <a:r>
              <a:rPr lang="en-US" altLang="ko-KR" dirty="0"/>
              <a:t>exploration </a:t>
            </a:r>
            <a:r>
              <a:rPr lang="ko-KR" altLang="en-US" dirty="0"/>
              <a:t>할 수 있음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4573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1131209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16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CAADBE3-CF2B-4650-8033-C0D523564250}"/>
              </a:ext>
            </a:extLst>
          </p:cNvPr>
          <p:cNvSpPr/>
          <p:nvPr/>
        </p:nvSpPr>
        <p:spPr>
          <a:xfrm>
            <a:off x="1119187" y="2350751"/>
            <a:ext cx="177549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rgbClr val="002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Monte-Carlo Control – policy Iteration 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xmlns="" id="{740FA39A-33E7-464D-B354-BC73DCAA9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4CAA2345-8F96-BF43-A8AA-B8E9669DC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406" y="4526106"/>
            <a:ext cx="10558799" cy="65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5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731043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목차</a:t>
            </a: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1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17" name="텍스트 상자 3">
            <a:extLst>
              <a:ext uri="{FF2B5EF4-FFF2-40B4-BE49-F238E27FC236}">
                <a16:creationId xmlns:a16="http://schemas.microsoft.com/office/drawing/2014/main" xmlns="" id="{DA92EC89-0FFE-44AF-9F64-FB20B2EB0C49}"/>
              </a:ext>
            </a:extLst>
          </p:cNvPr>
          <p:cNvSpPr txBox="1"/>
          <p:nvPr/>
        </p:nvSpPr>
        <p:spPr>
          <a:xfrm>
            <a:off x="1451811" y="3609095"/>
            <a:ext cx="216679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800" b="1" dirty="0">
              <a:solidFill>
                <a:srgbClr val="0028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b="1" dirty="0">
                <a:solidFill>
                  <a:srgbClr val="002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DP Problem (Review)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b="1" dirty="0">
                <a:solidFill>
                  <a:srgbClr val="002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Monte-Carlo Learning  </a:t>
            </a:r>
            <a:endParaRPr lang="en-US" altLang="ko-KR" sz="4800" b="1" spc="-150" dirty="0">
              <a:solidFill>
                <a:srgbClr val="002856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b="1" spc="-150" dirty="0">
                <a:solidFill>
                  <a:srgbClr val="002856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Monte-Carlo prediction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4800" b="1" spc="-150" dirty="0">
                <a:solidFill>
                  <a:srgbClr val="002856"/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  <a:sym typeface="Wingdings" panose="05000000000000000000" pitchFamily="2" charset="2"/>
              </a:rPr>
              <a:t>Monte-Carlo Control</a:t>
            </a:r>
            <a:endParaRPr lang="en-US" altLang="ko-KR" sz="4800" b="1" dirty="0">
              <a:solidFill>
                <a:srgbClr val="0028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buFontTx/>
              <a:buChar char="-"/>
            </a:pPr>
            <a:endParaRPr lang="en-US" altLang="ko-KR" sz="4800" b="1" spc="-150" dirty="0">
              <a:solidFill>
                <a:srgbClr val="002856"/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5654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3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CAADBE3-CF2B-4650-8033-C0D523564250}"/>
              </a:ext>
            </a:extLst>
          </p:cNvPr>
          <p:cNvSpPr/>
          <p:nvPr/>
        </p:nvSpPr>
        <p:spPr>
          <a:xfrm>
            <a:off x="1119187" y="2350751"/>
            <a:ext cx="177549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rgbClr val="002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DP Problem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xmlns="" id="{740FA39A-33E7-464D-B354-BC73DCAA9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en-US" altLang="ko-KR" dirty="0"/>
              <a:t>Full-width backup -&gt;</a:t>
            </a:r>
            <a:r>
              <a:rPr lang="en" altLang="ko-KR" dirty="0"/>
              <a:t>expensive computation</a:t>
            </a:r>
          </a:p>
          <a:p>
            <a:r>
              <a:rPr lang="en" altLang="ko-KR" dirty="0"/>
              <a:t>Full knowledge about Environment</a:t>
            </a:r>
            <a:endParaRPr kumimoji="1" lang="en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77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4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CAADBE3-CF2B-4650-8033-C0D523564250}"/>
              </a:ext>
            </a:extLst>
          </p:cNvPr>
          <p:cNvSpPr/>
          <p:nvPr/>
        </p:nvSpPr>
        <p:spPr>
          <a:xfrm>
            <a:off x="1119187" y="2350751"/>
            <a:ext cx="177549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rgbClr val="002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backup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xmlns="" id="{740FA39A-33E7-464D-B354-BC73DCAA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859" y="2874306"/>
            <a:ext cx="21029831" cy="870267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ko-KR" altLang="en-US" dirty="0"/>
              <a:t>실제로 경험한 정보를 사용하여 처음부터 </a:t>
            </a:r>
            <a:r>
              <a:rPr kumimoji="1" lang="en-US" altLang="ko-KR" dirty="0"/>
              <a:t>environment</a:t>
            </a:r>
            <a:r>
              <a:rPr kumimoji="1" lang="ko-KR" altLang="en-US" dirty="0"/>
              <a:t>에 대해 모든 것을 알 필요가 없음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DP</a:t>
            </a:r>
            <a:r>
              <a:rPr kumimoji="1" lang="ko-KR" altLang="en-US" dirty="0"/>
              <a:t>와 같이 </a:t>
            </a:r>
            <a:r>
              <a:rPr kumimoji="1" lang="en-US" altLang="ko-KR" dirty="0"/>
              <a:t>full width backup</a:t>
            </a:r>
            <a:r>
              <a:rPr kumimoji="1" lang="ko-KR" altLang="en-US" dirty="0"/>
              <a:t>을 하는 것이 아닌</a:t>
            </a:r>
            <a:r>
              <a:rPr kumimoji="1" lang="en-US" altLang="ko-KR" dirty="0"/>
              <a:t> </a:t>
            </a:r>
            <a:r>
              <a:rPr kumimoji="1" lang="ko-KR" altLang="en-US" dirty="0"/>
              <a:t>실제로 경험한 정보들로 </a:t>
            </a:r>
            <a:r>
              <a:rPr kumimoji="1" lang="en-US" altLang="ko-KR" dirty="0"/>
              <a:t>update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현재 </a:t>
            </a:r>
            <a:r>
              <a:rPr kumimoji="1" lang="en-US" altLang="ko-KR" dirty="0"/>
              <a:t>policy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바탕으로 움직여보면서 </a:t>
            </a:r>
            <a:r>
              <a:rPr kumimoji="1" lang="en-US" altLang="ko-KR" dirty="0"/>
              <a:t>sampling</a:t>
            </a:r>
            <a:r>
              <a:rPr kumimoji="1" lang="ko-KR" altLang="en-US" dirty="0"/>
              <a:t>을 통해 </a:t>
            </a:r>
            <a:r>
              <a:rPr kumimoji="1" lang="en-US" altLang="ko-KR" b="1" u="sng" dirty="0"/>
              <a:t>value function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update</a:t>
            </a:r>
            <a:r>
              <a:rPr kumimoji="1" lang="ko-KR" altLang="en-US" dirty="0"/>
              <a:t>하는 것을 </a:t>
            </a:r>
            <a:r>
              <a:rPr kumimoji="1" lang="en-US" altLang="ko-KR" b="1" u="sng" dirty="0"/>
              <a:t>model-free prediction</a:t>
            </a:r>
          </a:p>
          <a:p>
            <a:endParaRPr kumimoji="1" lang="en-US" altLang="ko-KR" b="1" u="sng" dirty="0"/>
          </a:p>
          <a:p>
            <a:r>
              <a:rPr kumimoji="1" lang="en-US" altLang="ko-KR" b="1" u="sng" dirty="0"/>
              <a:t>Policy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update</a:t>
            </a:r>
            <a:r>
              <a:rPr kumimoji="1" lang="ko-KR" altLang="en-US" dirty="0"/>
              <a:t>까지 하게 된다면 </a:t>
            </a:r>
            <a:r>
              <a:rPr kumimoji="1" lang="en-US" altLang="ko-KR" b="1" u="sng" dirty="0"/>
              <a:t>model-free control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475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5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CAADBE3-CF2B-4650-8033-C0D523564250}"/>
              </a:ext>
            </a:extLst>
          </p:cNvPr>
          <p:cNvSpPr/>
          <p:nvPr/>
        </p:nvSpPr>
        <p:spPr>
          <a:xfrm>
            <a:off x="1119187" y="2350751"/>
            <a:ext cx="177549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rgbClr val="002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width back-up-&gt; Sample back-up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xmlns="" id="{740FA39A-33E7-464D-B354-BC73DCAA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567" y="2985554"/>
            <a:ext cx="21029831" cy="98603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E94C7C0-A2FC-514E-A13B-DC5414AC9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5506" y="4625721"/>
            <a:ext cx="5181601" cy="61047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09A06A2-6725-3444-9C25-EC3E18FD6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08267" y="4738348"/>
            <a:ext cx="8558640" cy="610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9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6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CAADBE3-CF2B-4650-8033-C0D523564250}"/>
              </a:ext>
            </a:extLst>
          </p:cNvPr>
          <p:cNvSpPr/>
          <p:nvPr/>
        </p:nvSpPr>
        <p:spPr>
          <a:xfrm>
            <a:off x="1119187" y="2350751"/>
            <a:ext cx="177549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rgbClr val="002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width back-up-&gt; Sample back-up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xmlns="" id="{740FA39A-33E7-464D-B354-BC73DCAA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567" y="2985554"/>
            <a:ext cx="21029831" cy="98603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en-US" altLang="ko-KR" dirty="0"/>
              <a:t>Sampling </a:t>
            </a:r>
            <a:r>
              <a:rPr kumimoji="1" lang="ko-KR" altLang="en-US" dirty="0"/>
              <a:t>방법에는</a:t>
            </a:r>
            <a:r>
              <a:rPr kumimoji="1" lang="ko-KR" altLang="en-US" b="1" u="sng" dirty="0"/>
              <a:t> </a:t>
            </a:r>
            <a:r>
              <a:rPr kumimoji="1" lang="en-US" altLang="ko-KR" b="1" u="sng" dirty="0"/>
              <a:t>1. monte-</a:t>
            </a:r>
            <a:r>
              <a:rPr kumimoji="1" lang="en-US" altLang="ko-KR" b="1" u="sng" dirty="0" err="1"/>
              <a:t>carlo</a:t>
            </a:r>
            <a:r>
              <a:rPr kumimoji="1" lang="en-US" altLang="ko-KR" b="1" u="sng" dirty="0"/>
              <a:t> </a:t>
            </a:r>
            <a:r>
              <a:rPr kumimoji="1" lang="en-US" altLang="ko-KR" dirty="0"/>
              <a:t>2. temporal difference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85189698-8D93-D54F-B685-45BEFBC2B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41788"/>
              </p:ext>
            </p:extLst>
          </p:nvPr>
        </p:nvGraphicFramePr>
        <p:xfrm>
          <a:off x="1794274" y="5022327"/>
          <a:ext cx="17029560" cy="5036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4780">
                  <a:extLst>
                    <a:ext uri="{9D8B030D-6E8A-4147-A177-3AD203B41FA5}">
                      <a16:colId xmlns:a16="http://schemas.microsoft.com/office/drawing/2014/main" xmlns="" val="3906557503"/>
                    </a:ext>
                  </a:extLst>
                </a:gridCol>
                <a:gridCol w="8514780">
                  <a:extLst>
                    <a:ext uri="{9D8B030D-6E8A-4147-A177-3AD203B41FA5}">
                      <a16:colId xmlns:a16="http://schemas.microsoft.com/office/drawing/2014/main" xmlns="" val="1856763341"/>
                    </a:ext>
                  </a:extLst>
                </a:gridCol>
              </a:tblGrid>
              <a:tr h="859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Full width back-up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Sample back-up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62918207"/>
                  </a:ext>
                </a:extLst>
              </a:tr>
              <a:tr h="859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모든 가능한 </a:t>
                      </a:r>
                      <a:r>
                        <a:rPr lang="en-US" altLang="ko-KR" dirty="0"/>
                        <a:t>successor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action </a:t>
                      </a:r>
                      <a:r>
                        <a:rPr lang="ko-KR" altLang="en-US" dirty="0"/>
                        <a:t>고려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Sampling</a:t>
                      </a:r>
                      <a:r>
                        <a:rPr lang="ko-KR" altLang="en-US" dirty="0"/>
                        <a:t>을 통해서 한길만 </a:t>
                      </a:r>
                      <a:r>
                        <a:rPr lang="en-US" altLang="ko-KR" dirty="0"/>
                        <a:t>try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8488043"/>
                  </a:ext>
                </a:extLst>
              </a:tr>
              <a:tr h="859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Planning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70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dirty="0"/>
                        <a:t>Learning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2955570"/>
                  </a:ext>
                </a:extLst>
              </a:tr>
              <a:tr h="1596969">
                <a:tc>
                  <a:txBody>
                    <a:bodyPr/>
                    <a:lstStyle/>
                    <a:p>
                      <a:pPr marL="0" marR="0" lvl="0" indent="0" algn="l" defTabSz="182870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계산 복잡 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70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dirty="0"/>
                        <a:t>계산 효율</a:t>
                      </a:r>
                      <a:endParaRPr kumimoji="1"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38954872"/>
                  </a:ext>
                </a:extLst>
              </a:tr>
              <a:tr h="8599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 based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dirty="0"/>
                        <a:t>model free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8633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7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CAADBE3-CF2B-4650-8033-C0D523564250}"/>
              </a:ext>
            </a:extLst>
          </p:cNvPr>
          <p:cNvSpPr/>
          <p:nvPr/>
        </p:nvSpPr>
        <p:spPr>
          <a:xfrm>
            <a:off x="1119187" y="2350751"/>
            <a:ext cx="177549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rgbClr val="002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Monte-Carlo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B540BD98-75BA-9444-B941-90239434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xmlns="" id="{740FA39A-33E7-464D-B354-BC73DCAA9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의미 자체는 </a:t>
            </a:r>
            <a:r>
              <a:rPr kumimoji="1" lang="en-US" altLang="ko-KR" dirty="0"/>
              <a:t>random</a:t>
            </a:r>
            <a:r>
              <a:rPr kumimoji="1" lang="ko-KR" altLang="en-US" dirty="0"/>
              <a:t>하게 측정하는 것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강화학습에서는 </a:t>
            </a:r>
            <a:r>
              <a:rPr kumimoji="1" lang="en-US" altLang="ko-KR" dirty="0"/>
              <a:t>“averaging complete returns” 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106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8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CAADBE3-CF2B-4650-8033-C0D523564250}"/>
              </a:ext>
            </a:extLst>
          </p:cNvPr>
          <p:cNvSpPr/>
          <p:nvPr/>
        </p:nvSpPr>
        <p:spPr>
          <a:xfrm>
            <a:off x="1119187" y="2350751"/>
            <a:ext cx="177549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rgbClr val="002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Monte-Carlo Learning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xmlns="" id="{740FA39A-33E7-464D-B354-BC73DCAA9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D81A6C2-7DA8-544C-BEC9-4941402F1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724" y="3869173"/>
            <a:ext cx="11844201" cy="749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7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855429"/>
            <a:chOff x="-1" y="-1"/>
            <a:chExt cx="24382413" cy="1855429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2728916" y="1078039"/>
              <a:ext cx="781685" cy="777389"/>
            </a:xfrm>
            <a:prstGeom prst="ellipse">
              <a:avLst/>
            </a:prstGeom>
            <a:solidFill>
              <a:srgbClr val="1CCF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32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Nanum Gothic ExtraBold" charset="-127"/>
                </a:rPr>
                <a:t>9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5CAADBE3-CF2B-4650-8033-C0D523564250}"/>
              </a:ext>
            </a:extLst>
          </p:cNvPr>
          <p:cNvSpPr/>
          <p:nvPr/>
        </p:nvSpPr>
        <p:spPr>
          <a:xfrm>
            <a:off x="1119187" y="2350751"/>
            <a:ext cx="177549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b="1" dirty="0">
                <a:solidFill>
                  <a:srgbClr val="0028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Monte-Carlo Prediction 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xmlns="" id="{740FA39A-33E7-464D-B354-BC73DCAA9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r>
              <a:rPr kumimoji="1" lang="en-US" altLang="ko-KR" dirty="0"/>
              <a:t>Value function : </a:t>
            </a:r>
            <a:r>
              <a:rPr kumimoji="1" lang="ko-KR" altLang="en-US" dirty="0"/>
              <a:t> </a:t>
            </a:r>
            <a:r>
              <a:rPr kumimoji="1" lang="en-US" altLang="ko-KR" dirty="0"/>
              <a:t>expected accumulative future award</a:t>
            </a:r>
          </a:p>
          <a:p>
            <a:r>
              <a:rPr kumimoji="1" lang="ko-KR" altLang="en-US" dirty="0"/>
              <a:t>현 </a:t>
            </a:r>
            <a:r>
              <a:rPr kumimoji="1" lang="en-US" altLang="ko-KR" dirty="0"/>
              <a:t>state</a:t>
            </a:r>
            <a:r>
              <a:rPr kumimoji="1" lang="ko-KR" altLang="en-US" dirty="0"/>
              <a:t>에서 시작해서 미래까지 받을 기대되는 </a:t>
            </a:r>
            <a:r>
              <a:rPr kumimoji="1" lang="en-US" altLang="ko-KR" dirty="0"/>
              <a:t>reward</a:t>
            </a:r>
            <a:r>
              <a:rPr kumimoji="1" lang="ko-KR" altLang="en-US" dirty="0"/>
              <a:t>의 총합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DBDE56F-C083-B443-B7A4-8AB8F33AD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5804" y="7246766"/>
            <a:ext cx="4378716" cy="9828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CD0BF65-B6E0-7D4E-9796-4AD1EA634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9681" y="8421896"/>
            <a:ext cx="7665268" cy="11950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BE67D98F-2AAA-DF43-8C06-62AB6DC427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5804" y="9809216"/>
            <a:ext cx="4968940" cy="140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7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8568</TotalTime>
  <Words>823</Words>
  <Application>Microsoft Macintosh PowerPoint</Application>
  <PresentationFormat>사용자 지정</PresentationFormat>
  <Paragraphs>164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나눔고딕</vt:lpstr>
      <vt:lpstr>맑은 고딕</vt:lpstr>
      <vt:lpstr>Calibri</vt:lpstr>
      <vt:lpstr>Calibri Light</vt:lpstr>
      <vt:lpstr>Nanum Gothic Bold</vt:lpstr>
      <vt:lpstr>Nanum Gothic ExtraBold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woaksths@gmail.com</cp:lastModifiedBy>
  <cp:revision>373</cp:revision>
  <dcterms:created xsi:type="dcterms:W3CDTF">2017-02-16T07:20:56Z</dcterms:created>
  <dcterms:modified xsi:type="dcterms:W3CDTF">2019-03-23T02:44:40Z</dcterms:modified>
</cp:coreProperties>
</file>