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96" r:id="rId3"/>
    <p:sldId id="334" r:id="rId4"/>
    <p:sldId id="335" r:id="rId5"/>
    <p:sldId id="337" r:id="rId6"/>
    <p:sldId id="338" r:id="rId7"/>
    <p:sldId id="339" r:id="rId8"/>
    <p:sldId id="340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4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FC9"/>
    <a:srgbClr val="0028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B5931-4D49-40D0-A533-2EFB5B86450F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E0548-C022-4F2D-BF79-90C3ED3A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7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E5AA-9882-4195-BB46-EB31439D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81CD83-9DA4-42C8-9CC9-DA8737B58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72044-425F-4FAB-BE05-9DEEBBC4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0E112-4F90-4EB1-AD42-07A75342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125F6-6441-4894-BC22-363F8D54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5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371E7-23FC-4B2C-B3B9-440BF6D6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FBAB9-C8BD-4416-9369-2C2244D67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EDE56-FB50-4E17-8150-4FCF54C1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C8A6-5AFC-4472-9832-CA6D2B89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2037A-6C36-456B-AC6B-6B8BA0EB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A5446E-CF61-4840-A1D3-EC765150C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81F25-90B1-4D16-AA29-DB001EA8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41244-5166-4012-9606-04492441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49F9B-D24A-474E-B32D-47D981DB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FA8DB-C81C-49AD-A695-0D98034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B91F-8E47-4F50-A35B-973A66CA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A4F05-A6D3-4517-A0F9-C8B5E334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A3BFE-1C34-460E-8D01-51C321C9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35329-EFD9-415B-BA1B-A96DCADC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0B20E-ABD4-45CD-BAA4-4C0EAE92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1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F9A2E-D8DF-4CC9-80DC-714C9EBB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9CD01-B3A1-4982-B623-BE8B2408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8A21D-2E1C-4BB6-95BB-35CCD3E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C4FA1-2822-4AD5-8F7D-43433F24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0151C-A8A5-4BC9-A4DF-75E65170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01FF-A984-4A84-A86A-7A08702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87B2A-4D0F-4654-AE8A-228F403D5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43975-4ECF-4181-A6BA-15FA2BF68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0F426-1445-4D48-A2AE-B1592EF8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6BC74-BC76-4258-BFDD-41B01ABC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6A50C-D44B-4233-A4C0-6F3BE8C0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D3CBF-280D-4CDA-9AD6-26A324C4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24501-F11B-45D3-8C8F-2989860E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174AA-8272-4C58-AE79-CD919CEF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196805-C1EE-4457-A09F-C664F1D29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CE10D2-A4F0-4747-9651-6AF2F7329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3603D8-AA09-4FC4-9C4D-194B30E5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86DC-FC89-45BA-B589-5C34768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F60873-9260-4FE9-B0F9-552662D5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8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87BF-4955-4FAC-8570-55AEDCF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08A65-1BB0-4A3F-8D95-478AFC60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619F0A-CDC2-4ABB-8424-04AF192B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624EAD-1296-4BDA-9843-F670441A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B9D-5A14-4FB5-985F-785A047E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156A5B-F18E-466B-853F-A97D7067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24492-CA1E-45F0-B45F-AA4EE97D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2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237B2-E938-4764-A66C-8C74B375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888A-9080-4000-AE88-6FBA65BC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F8F66-8664-4F89-8F65-FC0F9DEBB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36DBE-2957-46C1-A83A-275D2AD4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77167-7C79-4E0A-A2D3-6462D234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5E8BE-2667-4555-9D71-1C7BB6A0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9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0D21-C39F-41A5-B5DF-78EA05D4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A29C30-F04F-4C03-89A1-F936DE705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D8570-C9A3-4F2D-A295-A0A77AD4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1108C-26A9-4147-A293-B23A44C8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C9365-8C59-4CA6-A6CD-AEABD543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40C43-0672-43A7-ACF5-8723EE6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C33056-400E-4A0C-9F3C-188E87AF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7833-338F-4F6D-BE60-6D944FAC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27127-37D6-4F1E-A76D-4766D12C2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A870-9539-443A-A0E2-6253BB7C040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71BD0-15CF-45A4-A5F4-27D6043D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D0DE-6107-456A-8B65-7F6D037CA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5C13-19BD-4E86-8AAC-BCD6CF398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3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inforcement-learning-kr.github.io/2019/02/13/5_gail/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inforcement-learning-kr.github.io/2019/02/13/5_gail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inforcement-learning-kr.github.io/2019/02/13/5_gail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reinforcement-learning-kr.github.io/2019/02/13/5_gai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inforcement-learning-kr.github.io/2019/02/13/5_gail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https://reinforcement-learning-kr.github.io/2019/02/13/5_gai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366" y="0"/>
            <a:ext cx="12191207" cy="6857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985" y="533400"/>
            <a:ext cx="1066800" cy="10668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301436" y="2499210"/>
            <a:ext cx="33393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Generative Adversarial </a:t>
            </a:r>
            <a:b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</a:br>
            <a: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Imitation Learning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417543" y="3286957"/>
            <a:ext cx="1284448" cy="29136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17543" y="3366790"/>
            <a:ext cx="14334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May 10, 2019</a:t>
            </a:r>
            <a:endParaRPr kumimoji="1" lang="ko-KR" altLang="en-US" sz="15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40233" y="5617385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11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489511" y="5932335"/>
            <a:ext cx="6662537" cy="2286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14" name="텍스트 상자 10">
            <a:extLst>
              <a:ext uri="{FF2B5EF4-FFF2-40B4-BE49-F238E27FC236}">
                <a16:creationId xmlns:a16="http://schemas.microsoft.com/office/drawing/2014/main" id="{7E47E7DC-23DD-4A0B-95A3-D669B345CDC7}"/>
              </a:ext>
            </a:extLst>
          </p:cNvPr>
          <p:cNvSpPr txBox="1"/>
          <p:nvPr/>
        </p:nvSpPr>
        <p:spPr>
          <a:xfrm>
            <a:off x="461748" y="597585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Kihwan Kim</a:t>
            </a:r>
            <a:endParaRPr kumimoji="1" lang="ko-KR" altLang="en-US" sz="115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4. Generative adversarial imitation learning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99</a:t>
              </a:r>
              <a:endParaRPr lang="ko-KR" altLang="en-US" sz="1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8194" name="Picture 2" descr="https://reinforcement-learning-kr.github.io/img/irl/gail_18.png">
            <a:extLst>
              <a:ext uri="{FF2B5EF4-FFF2-40B4-BE49-F238E27FC236}">
                <a16:creationId xmlns:a16="http://schemas.microsoft.com/office/drawing/2014/main" id="{7F5A08F1-8776-41C0-B368-AA65B0DB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" y="1945713"/>
            <a:ext cx="4861616" cy="40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48CECF-DB8A-475B-A2EC-F910D3888E1D}"/>
              </a:ext>
            </a:extLst>
          </p:cNvPr>
          <p:cNvSpPr/>
          <p:nvPr/>
        </p:nvSpPr>
        <p:spPr>
          <a:xfrm>
            <a:off x="5374105" y="2920325"/>
            <a:ext cx="65309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Regularizer </a:t>
            </a:r>
            <a:r>
              <a:rPr lang="en-US" altLang="ko-KR" sz="1400" b="1" i="1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ψ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를 다양하게 선택함으로써 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imitation learning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의 특성을 바꿀 수 있습니다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.</a:t>
            </a:r>
            <a:b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</a:br>
            <a:b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</a:br>
            <a:r>
              <a:rPr lang="en-US" altLang="ko-KR" sz="1400" b="1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constant</a:t>
            </a:r>
            <a:r>
              <a:rPr lang="ko-KR" altLang="en-US" sz="1400" b="1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 </a:t>
            </a:r>
            <a:r>
              <a:rPr lang="en-US" altLang="ko-KR" sz="1400" b="1" dirty="0" err="1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regularizer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의 경우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,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 정확히 일치하는 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occupancy measure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를 찾을 순 있지만 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large environment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에서는 사용하지 못하는 것을 보였고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, </a:t>
            </a:r>
            <a:b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</a:br>
            <a:endParaRPr lang="en-US" altLang="ko-KR" sz="1400" b="1" dirty="0">
              <a:solidFill>
                <a:srgbClr val="002856"/>
              </a:solidFill>
              <a:latin typeface="Spoqa Han Sans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indicator </a:t>
            </a:r>
            <a:r>
              <a:rPr lang="en-US" altLang="ko-KR" sz="1400" b="1" dirty="0" err="1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regularizer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의 경우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,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large environment 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에서 사용가능 하지만 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expert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의 복잡한 행동을 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cost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가 충분히 반영하도록 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basis</a:t>
            </a:r>
            <a:r>
              <a:rPr lang="ko-KR" altLang="en-US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를 조절하는 것이 어렵다는 보였습니다</a:t>
            </a:r>
            <a:r>
              <a:rPr lang="en-US" altLang="ko-KR" sz="1400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0B0746B-2CA4-4198-BD39-F8741B225382}"/>
              </a:ext>
            </a:extLst>
          </p:cNvPr>
          <p:cNvSpPr/>
          <p:nvPr/>
        </p:nvSpPr>
        <p:spPr>
          <a:xfrm>
            <a:off x="11364857" y="533082"/>
            <a:ext cx="390843" cy="388695"/>
          </a:xfrm>
          <a:prstGeom prst="ellipse">
            <a:avLst/>
          </a:prstGeom>
          <a:solidFill>
            <a:srgbClr val="1C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9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41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743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4.1 Cost function &amp; Jensen-Shannon divergence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7A0ED57-5C0E-4D21-BFD6-7E02C11F9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094" y="1899237"/>
            <a:ext cx="8175812" cy="342717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600027-2CDE-4150-9CD3-086C9170D009}"/>
              </a:ext>
            </a:extLst>
          </p:cNvPr>
          <p:cNvSpPr/>
          <p:nvPr/>
        </p:nvSpPr>
        <p:spPr>
          <a:xfrm>
            <a:off x="559991" y="5588604"/>
            <a:ext cx="937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[Ref] https://reinforcement-learning-kr.github.io/2019/02/13/5_gail/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8A32E4D-2101-4C81-9BDD-2DED9C1DFB27}"/>
              </a:ext>
            </a:extLst>
          </p:cNvPr>
          <p:cNvCxnSpPr/>
          <p:nvPr/>
        </p:nvCxnSpPr>
        <p:spPr>
          <a:xfrm>
            <a:off x="3530930" y="5326409"/>
            <a:ext cx="5130140" cy="0"/>
          </a:xfrm>
          <a:prstGeom prst="line">
            <a:avLst/>
          </a:prstGeom>
          <a:ln w="38100">
            <a:solidFill>
              <a:srgbClr val="1CC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B102AB-5774-4E62-A8BE-C711DA64B245}"/>
              </a:ext>
            </a:extLst>
          </p:cNvPr>
          <p:cNvSpPr/>
          <p:nvPr/>
        </p:nvSpPr>
        <p:spPr>
          <a:xfrm>
            <a:off x="11358940" y="57625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10</a:t>
            </a:r>
            <a:endParaRPr lang="ko-KR" altLang="en-US" sz="1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37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743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4.1 Cost function &amp; Jensen-Shannon divergence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0498E1-9803-4C1E-9453-E42E630A8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82" y="3232636"/>
            <a:ext cx="5000625" cy="296227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F1A8F1-0E99-48BB-98DC-D415335C4673}"/>
              </a:ext>
            </a:extLst>
          </p:cNvPr>
          <p:cNvCxnSpPr/>
          <p:nvPr/>
        </p:nvCxnSpPr>
        <p:spPr>
          <a:xfrm>
            <a:off x="653657" y="3931059"/>
            <a:ext cx="5130140" cy="0"/>
          </a:xfrm>
          <a:prstGeom prst="line">
            <a:avLst/>
          </a:prstGeom>
          <a:ln w="38100">
            <a:solidFill>
              <a:srgbClr val="1CC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898A789E-07E8-4BD3-B09A-12EFCF8DD5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49" t="87126" r="29641"/>
          <a:stretch/>
        </p:blipFill>
        <p:spPr>
          <a:xfrm>
            <a:off x="594282" y="2038970"/>
            <a:ext cx="4162302" cy="44121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1C8195-E439-46EC-BF97-44852D84410D}"/>
              </a:ext>
            </a:extLst>
          </p:cNvPr>
          <p:cNvCxnSpPr>
            <a:cxnSpLocks/>
          </p:cNvCxnSpPr>
          <p:nvPr/>
        </p:nvCxnSpPr>
        <p:spPr>
          <a:xfrm flipV="1">
            <a:off x="574704" y="2496498"/>
            <a:ext cx="4201458" cy="10223"/>
          </a:xfrm>
          <a:prstGeom prst="line">
            <a:avLst/>
          </a:prstGeom>
          <a:ln w="38100">
            <a:solidFill>
              <a:srgbClr val="1CC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3DA83-17FC-41EC-9917-50D2B8794C0A}"/>
              </a:ext>
            </a:extLst>
          </p:cNvPr>
          <p:cNvSpPr/>
          <p:nvPr/>
        </p:nvSpPr>
        <p:spPr>
          <a:xfrm>
            <a:off x="559991" y="2713600"/>
            <a:ext cx="65169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Generative </a:t>
            </a:r>
            <a:r>
              <a:rPr lang="ko-KR" altLang="en-US" sz="1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adversarial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(GAN) 의 </a:t>
            </a:r>
            <a:r>
              <a:rPr lang="ko-KR" altLang="en-US" sz="1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discriminator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loss와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매우 유사합니다.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0471CF-1BCB-4ABD-85A5-BBB9B0332DC9}"/>
              </a:ext>
            </a:extLst>
          </p:cNvPr>
          <p:cNvSpPr/>
          <p:nvPr/>
        </p:nvSpPr>
        <p:spPr>
          <a:xfrm>
            <a:off x="11358940" y="57625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11</a:t>
            </a:r>
            <a:endParaRPr lang="ko-KR" altLang="en-US" sz="1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95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743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4.1 Cost function &amp; Jensen-Shannon divergence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7CB0DCA-B2CE-452C-919D-6CC1D0DCF0C5}"/>
              </a:ext>
            </a:extLst>
          </p:cNvPr>
          <p:cNvGrpSpPr/>
          <p:nvPr/>
        </p:nvGrpSpPr>
        <p:grpSpPr>
          <a:xfrm>
            <a:off x="559991" y="2588110"/>
            <a:ext cx="11034578" cy="2499806"/>
            <a:chOff x="559991" y="2867980"/>
            <a:chExt cx="11034578" cy="24998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323DA83-17FC-41EC-9917-50D2B8794C0A}"/>
                </a:ext>
              </a:extLst>
            </p:cNvPr>
            <p:cNvSpPr/>
            <p:nvPr/>
          </p:nvSpPr>
          <p:spPr>
            <a:xfrm>
              <a:off x="559991" y="2867980"/>
              <a:ext cx="1073344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결론적으로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특정한 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cost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err="1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regularizer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사용하는 것으로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target function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GAN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discriminator loss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Jensen-Shannon divergence 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형태로 의도적으로 유도하였으며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결국 아래 식으로 부터 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RL-IRL 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문제를 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Generative adversarial network training problem</a:t>
              </a:r>
              <a:r>
                <a:rPr lang="ko-KR" altLang="en-US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으로 바꿀 수 있게 됩니다</a:t>
              </a:r>
              <a:r>
                <a:rPr lang="en-US" altLang="ko-KR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5B91561-ACC8-4E5F-9100-55C3D4490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9" t="87126" r="29641"/>
            <a:stretch/>
          </p:blipFill>
          <p:spPr>
            <a:xfrm>
              <a:off x="3845561" y="4035777"/>
              <a:ext cx="4162302" cy="44121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7CE0A88-428E-440C-BC33-532CC22844CB}"/>
                </a:ext>
              </a:extLst>
            </p:cNvPr>
            <p:cNvSpPr/>
            <p:nvPr/>
          </p:nvSpPr>
          <p:spPr>
            <a:xfrm>
              <a:off x="594282" y="4721455"/>
              <a:ext cx="110002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저자는 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이와같이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</a:t>
              </a:r>
              <a:r>
                <a:rPr lang="ko-KR" altLang="en-US" b="1" i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ψ</a:t>
              </a:r>
              <a:r>
                <a:rPr lang="ko-KR" altLang="en-US" b="1" i="1" baseline="-25000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GA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를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cost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regularizer로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사용한 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imitation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learning을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“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generative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adversarial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inmiation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learning</a:t>
              </a:r>
              <a:r>
                <a:rPr lang="ko-KR" altLang="en-US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” 혹은 줄여서 “GAIL” 이라고 정의하였습니다</a:t>
              </a:r>
              <a:r>
                <a:rPr lang="en-US" altLang="ko-KR" b="1" dirty="0">
                  <a:solidFill>
                    <a:srgbClr val="002856"/>
                  </a:solidFill>
                  <a:latin typeface="Spoqa Han Sans"/>
                  <a:ea typeface="나눔고딕" panose="020D0604000000000000" pitchFamily="50" charset="-127"/>
                </a:rPr>
                <a:t>.</a:t>
              </a:r>
              <a:endParaRPr lang="ko-KR" altLang="en-US" b="1" dirty="0">
                <a:solidFill>
                  <a:srgbClr val="002856"/>
                </a:solidFill>
                <a:latin typeface="Spoqa Han Sans"/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1D9389-A794-47D6-85CC-A3F16CB21C5A}"/>
              </a:ext>
            </a:extLst>
          </p:cNvPr>
          <p:cNvSpPr/>
          <p:nvPr/>
        </p:nvSpPr>
        <p:spPr>
          <a:xfrm>
            <a:off x="11358940" y="57625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12</a:t>
            </a:r>
            <a:endParaRPr lang="ko-KR" altLang="en-US" sz="1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40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743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5. Experiments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23DA83-17FC-41EC-9917-50D2B8794C0A}"/>
              </a:ext>
            </a:extLst>
          </p:cNvPr>
          <p:cNvSpPr/>
          <p:nvPr/>
        </p:nvSpPr>
        <p:spPr>
          <a:xfrm>
            <a:off x="729278" y="2736502"/>
            <a:ext cx="107334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GAIL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성능을 검증하고자 </a:t>
            </a:r>
            <a:r>
              <a:rPr lang="en-US" altLang="ko-KR" sz="1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MuJoCo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pysics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-based </a:t>
            </a:r>
            <a:r>
              <a:rPr lang="en-US" altLang="ko-KR" sz="1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contol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task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실험을 진행합니다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각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마다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GAIL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과의 성능 비교를 위한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baseline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다음 총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알고리즘을 사용합니다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cloning: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supervised learning 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학습 </a:t>
            </a:r>
            <a:endParaRPr lang="en-US" altLang="ko-KR" sz="14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expectation matching (FEM):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c(</a:t>
            </a:r>
            <a:r>
              <a:rPr lang="en-US" altLang="ko-KR" sz="14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s,a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basis function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linear combination set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결정 </a:t>
            </a:r>
            <a:endParaRPr lang="en-US" altLang="ko-KR" sz="14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Game theoretic apprenticeship learning (GTAL):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c(</a:t>
            </a:r>
            <a:r>
              <a:rPr lang="en-US" altLang="ko-KR" sz="14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s,a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worst case excess cost 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1D9389-A794-47D6-85CC-A3F16CB21C5A}"/>
              </a:ext>
            </a:extLst>
          </p:cNvPr>
          <p:cNvSpPr/>
          <p:nvPr/>
        </p:nvSpPr>
        <p:spPr>
          <a:xfrm>
            <a:off x="11358940" y="57625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13</a:t>
            </a:r>
            <a:endParaRPr lang="ko-KR" altLang="en-US" sz="1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38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743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5. Experiments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1D9389-A794-47D6-85CC-A3F16CB21C5A}"/>
              </a:ext>
            </a:extLst>
          </p:cNvPr>
          <p:cNvSpPr/>
          <p:nvPr/>
        </p:nvSpPr>
        <p:spPr>
          <a:xfrm>
            <a:off x="11358940" y="57625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14</a:t>
            </a:r>
            <a:endParaRPr lang="ko-KR" altLang="en-US" sz="1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4338" name="Picture 2" descr="https://reinforcement-learning-kr.github.io/img/irl/gail_23.png">
            <a:extLst>
              <a:ext uri="{FF2B5EF4-FFF2-40B4-BE49-F238E27FC236}">
                <a16:creationId xmlns:a16="http://schemas.microsoft.com/office/drawing/2014/main" id="{9CC31B81-6E0A-4B16-A830-BB4FC5F1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2868" r="2081"/>
          <a:stretch/>
        </p:blipFill>
        <p:spPr bwMode="auto">
          <a:xfrm>
            <a:off x="1987176" y="1774500"/>
            <a:ext cx="8217648" cy="423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1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743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6. Discussion and Conclusion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1D9389-A794-47D6-85CC-A3F16CB21C5A}"/>
              </a:ext>
            </a:extLst>
          </p:cNvPr>
          <p:cNvSpPr/>
          <p:nvPr/>
        </p:nvSpPr>
        <p:spPr>
          <a:xfrm>
            <a:off x="11358941" y="576258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15</a:t>
            </a:r>
            <a:endParaRPr lang="ko-KR" altLang="en-US" sz="10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FB29CE-0EF5-4038-A788-0CC47E352B73}"/>
              </a:ext>
            </a:extLst>
          </p:cNvPr>
          <p:cNvSpPr/>
          <p:nvPr/>
        </p:nvSpPr>
        <p:spPr>
          <a:xfrm>
            <a:off x="559991" y="2717307"/>
            <a:ext cx="102821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GAIL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상당히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sample efferent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알고리즘이긴 하지만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sample efficiency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높은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 cloning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파라메터를 초기화할 경우 학습속도를 더 올릴 수 있을 것이라고 합니다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GAIL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기본적으로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 free 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방식입니다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반면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Guided cost learning 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알고리즘은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model-based 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방식입니다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알고리즘이 전혀 다르게 유도되었음에도 불구하고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GAIL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Guided cost learning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모두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 optimization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cost fitting (discriminator fitting)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번갈아 하는 특징을 같습니다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중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상호작용이 가능한 </a:t>
            </a:r>
            <a:r>
              <a:rPr lang="en-US" altLang="ko-KR" sz="1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DAgger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알고리즘과 달리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GAIL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다른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IRL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 학습 중에는 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</a:t>
            </a:r>
            <a:r>
              <a:rPr lang="ko-KR" altLang="en-US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상호작용을 할 수 없습니다</a:t>
            </a:r>
            <a:r>
              <a:rPr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b="1" i="0" dirty="0">
              <a:solidFill>
                <a:srgbClr val="00285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8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1. Introduction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3AD7B0-12F0-46B5-87D1-03002E88609F}"/>
              </a:ext>
            </a:extLst>
          </p:cNvPr>
          <p:cNvSpPr/>
          <p:nvPr/>
        </p:nvSpPr>
        <p:spPr>
          <a:xfrm>
            <a:off x="719327" y="2093715"/>
            <a:ext cx="908453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IRL 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방법들의 전략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lvl="1"/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Iterate </a:t>
            </a:r>
            <a:r>
              <a:rPr lang="en-US" altLang="ko-KR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two steps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Inverse Reinforcement Learning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(behavior trajectory =&gt; reward function)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Reinforcement Learning (reward function =&gt; policy)</a:t>
            </a:r>
          </a:p>
          <a:p>
            <a:endParaRPr lang="en-US" altLang="ko-KR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직접적으로 원하는 결과는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이므로 이러한 전략은 비효율적이다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학습이 느리다</a:t>
            </a:r>
            <a:r>
              <a:rPr lang="en-US" altLang="ko-KR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u="sng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 </a:t>
            </a:r>
            <a:r>
              <a:rPr lang="en-US" altLang="ko-KR" b="1" u="sng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b="1" u="sng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b="1" u="sng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u="sng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배울 수 있는 방법은 없을까</a:t>
            </a:r>
            <a:r>
              <a:rPr lang="en-US" altLang="ko-KR" b="1" u="sng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387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Background: </a:t>
            </a:r>
            <a:r>
              <a:rPr lang="en-US" altLang="ko-KR" sz="2400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Preliminaries</a:t>
            </a:r>
            <a:endParaRPr lang="ko-KR" altLang="en-US" sz="2400" b="1" dirty="0">
              <a:solidFill>
                <a:srgbClr val="1CCFC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758536-8D43-40AF-BA88-2CC51375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1" y="2110386"/>
            <a:ext cx="10555480" cy="277481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3C8F49-D4E5-4CEC-87E0-2F3019CAE779}"/>
              </a:ext>
            </a:extLst>
          </p:cNvPr>
          <p:cNvSpPr/>
          <p:nvPr/>
        </p:nvSpPr>
        <p:spPr>
          <a:xfrm>
            <a:off x="559991" y="5313291"/>
            <a:ext cx="937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[Ref] https://reinforcement-learning-kr.github.io/2019/02/13/5_gail/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22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7508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Background: </a:t>
            </a:r>
            <a:r>
              <a:rPr lang="en-US" altLang="ko-KR" sz="2400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Inverse reinforcement learning</a:t>
            </a:r>
            <a:endParaRPr lang="ko-KR" altLang="en-US" sz="2400" b="1" dirty="0">
              <a:solidFill>
                <a:srgbClr val="1CCFC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5C5432-96FE-4463-A042-0987036AA403}"/>
              </a:ext>
            </a:extLst>
          </p:cNvPr>
          <p:cNvSpPr/>
          <p:nvPr/>
        </p:nvSpPr>
        <p:spPr>
          <a:xfrm>
            <a:off x="559991" y="2250880"/>
            <a:ext cx="5958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 policy </a:t>
            </a:r>
            <a:r>
              <a:rPr lang="el-GR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π</a:t>
            </a:r>
            <a:r>
              <a:rPr lang="en-US" altLang="ko-KR" sz="1600" b="1" baseline="-25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IRL 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문제는 다음과 같이 정의합니다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b="1" u="sng" dirty="0">
              <a:solidFill>
                <a:srgbClr val="1CCFC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7852EEE-2583-424B-92AD-907B66EDA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7" y="2989875"/>
            <a:ext cx="7600950" cy="904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9F5D802-30FE-432F-84E7-FC41A807DF49}"/>
              </a:ext>
            </a:extLst>
          </p:cNvPr>
          <p:cNvSpPr/>
          <p:nvPr/>
        </p:nvSpPr>
        <p:spPr>
          <a:xfrm>
            <a:off x="559991" y="4207211"/>
            <a:ext cx="10525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Expert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낮은 값을 주면서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 높은 값을 주는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cost function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구한 뒤 이를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reinforcement learning 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과정에서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cost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낮추는 더 나은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다시 구하는 반복과정을 의미합니다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3B24EC-D9FD-427C-A0B5-D152328A254A}"/>
              </a:ext>
            </a:extLst>
          </p:cNvPr>
          <p:cNvSpPr/>
          <p:nvPr/>
        </p:nvSpPr>
        <p:spPr>
          <a:xfrm>
            <a:off x="6518675" y="2281657"/>
            <a:ext cx="2326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(maximum causal entropy IRL)</a:t>
            </a:r>
            <a:endParaRPr lang="ko-KR" altLang="en-US" sz="1200" b="1" dirty="0">
              <a:solidFill>
                <a:srgbClr val="1CCFC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8F9D31-50E9-4D06-B217-9B1B50D43C64}"/>
              </a:ext>
            </a:extLst>
          </p:cNvPr>
          <p:cNvSpPr/>
          <p:nvPr/>
        </p:nvSpPr>
        <p:spPr>
          <a:xfrm>
            <a:off x="594282" y="5312118"/>
            <a:ext cx="39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 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과정만 따로 본다면 다음과 같습니다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EBB644-4F48-4EFC-A6B3-C3D504B9E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6" t="20525" r="3421" b="11429"/>
          <a:stretch/>
        </p:blipFill>
        <p:spPr>
          <a:xfrm>
            <a:off x="719327" y="5700534"/>
            <a:ext cx="2867021" cy="32238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7587E33F-BE01-4D4F-9A3F-3DCA36C220A6}"/>
              </a:ext>
            </a:extLst>
          </p:cNvPr>
          <p:cNvGrpSpPr/>
          <p:nvPr/>
        </p:nvGrpSpPr>
        <p:grpSpPr>
          <a:xfrm>
            <a:off x="5326528" y="2793342"/>
            <a:ext cx="1662635" cy="276999"/>
            <a:chOff x="5294226" y="2792837"/>
            <a:chExt cx="1662635" cy="27699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C584609-0826-47CF-AA79-55F255810D8F}"/>
                </a:ext>
              </a:extLst>
            </p:cNvPr>
            <p:cNvCxnSpPr>
              <a:cxnSpLocks/>
            </p:cNvCxnSpPr>
            <p:nvPr/>
          </p:nvCxnSpPr>
          <p:spPr>
            <a:xfrm>
              <a:off x="5294226" y="2847165"/>
              <a:ext cx="0" cy="222671"/>
            </a:xfrm>
            <a:prstGeom prst="straightConnector1">
              <a:avLst/>
            </a:prstGeom>
            <a:ln>
              <a:solidFill>
                <a:srgbClr val="0028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D8EA86-CA22-4A76-B0AA-936BA52D5A34}"/>
                </a:ext>
              </a:extLst>
            </p:cNvPr>
            <p:cNvSpPr/>
            <p:nvPr/>
          </p:nvSpPr>
          <p:spPr>
            <a:xfrm>
              <a:off x="5294226" y="2792837"/>
              <a:ext cx="16626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Expert has small cost</a:t>
              </a:r>
              <a:endParaRPr lang="ko-KR" altLang="en-US" sz="1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3C7F9B-E1EC-4190-B8B7-74944156A60F}"/>
              </a:ext>
            </a:extLst>
          </p:cNvPr>
          <p:cNvSpPr/>
          <p:nvPr/>
        </p:nvSpPr>
        <p:spPr>
          <a:xfrm>
            <a:off x="2845988" y="2793342"/>
            <a:ext cx="2218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Everything else has high cost</a:t>
            </a:r>
            <a:endParaRPr lang="ko-KR" altLang="en-US" sz="1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CC0BF9-7808-4D08-92B5-D12B08326BCE}"/>
              </a:ext>
            </a:extLst>
          </p:cNvPr>
          <p:cNvCxnSpPr>
            <a:cxnSpLocks/>
          </p:cNvCxnSpPr>
          <p:nvPr/>
        </p:nvCxnSpPr>
        <p:spPr>
          <a:xfrm flipV="1">
            <a:off x="2845988" y="2820505"/>
            <a:ext cx="0" cy="222671"/>
          </a:xfrm>
          <a:prstGeom prst="straightConnector1">
            <a:avLst/>
          </a:prstGeom>
          <a:ln>
            <a:solidFill>
              <a:srgbClr val="0028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5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Characterizing the induced optimal policy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1EFC364-3EFB-4BFE-B661-3C30416E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2" y="2064381"/>
            <a:ext cx="11195567" cy="13434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BF170F-E6C1-48E4-A76A-32014A45C330}"/>
              </a:ext>
            </a:extLst>
          </p:cNvPr>
          <p:cNvSpPr/>
          <p:nvPr/>
        </p:nvSpPr>
        <p:spPr>
          <a:xfrm>
            <a:off x="559991" y="5313291"/>
            <a:ext cx="937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[Ref] https://reinforcement-learning-kr.github.io/2019/02/13/5_gail/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D9D5AFA-363D-4076-A6B8-0A67D90C397F}"/>
              </a:ext>
            </a:extLst>
          </p:cNvPr>
          <p:cNvCxnSpPr>
            <a:cxnSpLocks/>
          </p:cNvCxnSpPr>
          <p:nvPr/>
        </p:nvCxnSpPr>
        <p:spPr>
          <a:xfrm>
            <a:off x="2060369" y="2375065"/>
            <a:ext cx="1163781" cy="0"/>
          </a:xfrm>
          <a:prstGeom prst="line">
            <a:avLst/>
          </a:prstGeom>
          <a:ln w="19050">
            <a:solidFill>
              <a:srgbClr val="1CC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5208D8-1EDC-4199-A264-7E6C3C69A772}"/>
              </a:ext>
            </a:extLst>
          </p:cNvPr>
          <p:cNvCxnSpPr>
            <a:cxnSpLocks/>
          </p:cNvCxnSpPr>
          <p:nvPr/>
        </p:nvCxnSpPr>
        <p:spPr>
          <a:xfrm>
            <a:off x="6155380" y="2375065"/>
            <a:ext cx="1035131" cy="0"/>
          </a:xfrm>
          <a:prstGeom prst="line">
            <a:avLst/>
          </a:prstGeom>
          <a:ln w="19050">
            <a:solidFill>
              <a:srgbClr val="1CC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C826F67-BDF1-41BA-B02E-C35D7A558A9F}"/>
              </a:ext>
            </a:extLst>
          </p:cNvPr>
          <p:cNvCxnSpPr>
            <a:cxnSpLocks/>
          </p:cNvCxnSpPr>
          <p:nvPr/>
        </p:nvCxnSpPr>
        <p:spPr>
          <a:xfrm>
            <a:off x="9062856" y="3020291"/>
            <a:ext cx="1035131" cy="0"/>
          </a:xfrm>
          <a:prstGeom prst="line">
            <a:avLst/>
          </a:prstGeom>
          <a:ln w="19050">
            <a:solidFill>
              <a:srgbClr val="1CC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6762EC-4749-4CED-AEA3-6F4E62051FBD}"/>
              </a:ext>
            </a:extLst>
          </p:cNvPr>
          <p:cNvCxnSpPr>
            <a:cxnSpLocks/>
          </p:cNvCxnSpPr>
          <p:nvPr/>
        </p:nvCxnSpPr>
        <p:spPr>
          <a:xfrm>
            <a:off x="1460665" y="3333008"/>
            <a:ext cx="4055424" cy="0"/>
          </a:xfrm>
          <a:prstGeom prst="line">
            <a:avLst/>
          </a:prstGeom>
          <a:ln w="19050">
            <a:solidFill>
              <a:srgbClr val="1CC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3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Characterizing the induced optimal policy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BF170F-E6C1-48E4-A76A-32014A45C330}"/>
              </a:ext>
            </a:extLst>
          </p:cNvPr>
          <p:cNvSpPr/>
          <p:nvPr/>
        </p:nvSpPr>
        <p:spPr>
          <a:xfrm>
            <a:off x="559991" y="5313291"/>
            <a:ext cx="937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[Ref] https://reinforcement-learning-kr.github.io/2019/02/13/5_gail/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F8091D-323B-4811-9F29-A6CBD4D8C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91" y="2013079"/>
            <a:ext cx="99345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1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Characterizing the induced optimal policy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F2AB46-782F-4FBC-8B54-A675C734179A}"/>
              </a:ext>
            </a:extLst>
          </p:cNvPr>
          <p:cNvSpPr/>
          <p:nvPr/>
        </p:nvSpPr>
        <p:spPr>
          <a:xfrm>
            <a:off x="559991" y="2588110"/>
            <a:ext cx="9193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단계의 중간 과정 없이 직접적으로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찾는 방법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합성함수 </a:t>
            </a:r>
            <a:r>
              <a:rPr lang="en-US" altLang="ko-KR" sz="1600" b="1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RL∘IRL</a:t>
            </a:r>
            <a:r>
              <a:rPr lang="el-GR" altLang="ko-KR" sz="1600" b="1" i="1" baseline="-25000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ψ</a:t>
            </a:r>
            <a:r>
              <a:rPr lang="el-GR" altLang="ko-KR" sz="1600" b="1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(π</a:t>
            </a:r>
            <a:r>
              <a:rPr lang="en-US" altLang="ko-KR" sz="1600" b="1" i="1" baseline="-25000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E</a:t>
            </a:r>
            <a:r>
              <a:rPr lang="en-US" altLang="ko-KR" sz="1600" b="1" dirty="0">
                <a:solidFill>
                  <a:srgbClr val="1CCFC9"/>
                </a:solidFill>
                <a:latin typeface="Spoqa Han Sans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구한다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E7CCD5-9EBD-49CD-9BCA-3C993110A77D}"/>
              </a:ext>
            </a:extLst>
          </p:cNvPr>
          <p:cNvSpPr/>
          <p:nvPr/>
        </p:nvSpPr>
        <p:spPr>
          <a:xfrm>
            <a:off x="594282" y="3333676"/>
            <a:ext cx="915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ko-KR" altLang="en-US" sz="1600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ccupancy measure</a:t>
            </a:r>
            <a:r>
              <a:rPr lang="en-US" altLang="ko-KR" sz="1600" b="1" dirty="0">
                <a:solidFill>
                  <a:srgbClr val="1CCFC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Policy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시행했을 때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state-action pair</a:t>
            </a:r>
            <a:r>
              <a:rPr lang="ko-KR" altLang="en-US" sz="1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방문 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DC3A22-00CE-43C2-A9B5-0E3A8DBDE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7" y="3761368"/>
            <a:ext cx="5353050" cy="657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EEC12C-0B65-4E4B-AB06-DDB7C0530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46" b="12265"/>
          <a:stretch/>
        </p:blipFill>
        <p:spPr>
          <a:xfrm>
            <a:off x="1175021" y="4354673"/>
            <a:ext cx="3067050" cy="5153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7020DB-1570-41B6-B6A8-41BF1C01FDE2}"/>
              </a:ext>
            </a:extLst>
          </p:cNvPr>
          <p:cNvSpPr/>
          <p:nvPr/>
        </p:nvSpPr>
        <p:spPr>
          <a:xfrm>
            <a:off x="798253" y="433451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</a:t>
            </a:r>
            <a:endParaRPr lang="ko-KR" altLang="en-US" dirty="0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2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Characterizing the induced optimal policy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687C5E-BEB0-4E61-B6F2-5015B3143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7" y="4328628"/>
            <a:ext cx="5191125" cy="6572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A18620-8B3A-4ED2-AEBF-318544118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740" y="1906238"/>
            <a:ext cx="9522520" cy="213569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BD7261-685C-46CD-A919-7A011C98FB3B}"/>
              </a:ext>
            </a:extLst>
          </p:cNvPr>
          <p:cNvSpPr/>
          <p:nvPr/>
        </p:nvSpPr>
        <p:spPr>
          <a:xfrm>
            <a:off x="559991" y="5313291"/>
            <a:ext cx="937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[Ref] https://reinforcement-learning-kr.github.io/2019/02/13/5_gail/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43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Characterizing the induced optimal policy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BD7261-685C-46CD-A919-7A011C98FB3B}"/>
              </a:ext>
            </a:extLst>
          </p:cNvPr>
          <p:cNvSpPr/>
          <p:nvPr/>
        </p:nvSpPr>
        <p:spPr>
          <a:xfrm>
            <a:off x="559991" y="5313291"/>
            <a:ext cx="937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[Ref] https://reinforcement-learning-kr.github.io/2019/02/13/5_gail/</a:t>
            </a:r>
            <a:endParaRPr lang="ko-KR" altLang="en-US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1A07DC-C876-406E-BEC5-80E8801DA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18" y="2515375"/>
            <a:ext cx="11157163" cy="18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619</Words>
  <Application>Microsoft Office PowerPoint</Application>
  <PresentationFormat>와이드스크린</PresentationFormat>
  <Paragraphs>73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Spoqa Han Sans</vt:lpstr>
      <vt:lpstr>나눔고딕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기환 김</dc:creator>
  <cp:lastModifiedBy>기환 김</cp:lastModifiedBy>
  <cp:revision>100</cp:revision>
  <dcterms:created xsi:type="dcterms:W3CDTF">2019-05-10T13:17:25Z</dcterms:created>
  <dcterms:modified xsi:type="dcterms:W3CDTF">2019-05-11T04:29:54Z</dcterms:modified>
</cp:coreProperties>
</file>