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6858000" cx="9144000"/>
  <p:notesSz cx="6858000" cy="9144000"/>
  <p:embeddedFontLst>
    <p:embeddedFont>
      <p:font typeface="Montserrat"/>
      <p:regular r:id="rId42"/>
      <p:bold r:id="rId43"/>
      <p:italic r:id="rId44"/>
      <p:boldItalic r:id="rId45"/>
    </p:embeddedFont>
    <p:embeddedFont>
      <p:font typeface="Lato"/>
      <p:regular r:id="rId46"/>
      <p:bold r:id="rId47"/>
      <p:italic r:id="rId48"/>
      <p:boldItalic r:id="rId49"/>
    </p:embeddedFont>
    <p:embeddedFont>
      <p:font typeface="Palatino Linotype"/>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Montserrat-regular.fntdata"/><Relationship Id="rId41" Type="http://schemas.openxmlformats.org/officeDocument/2006/relationships/slide" Target="slides/slide36.xml"/><Relationship Id="rId44" Type="http://schemas.openxmlformats.org/officeDocument/2006/relationships/font" Target="fonts/Montserrat-italic.fntdata"/><Relationship Id="rId43" Type="http://schemas.openxmlformats.org/officeDocument/2006/relationships/font" Target="fonts/Montserrat-bold.fntdata"/><Relationship Id="rId46" Type="http://schemas.openxmlformats.org/officeDocument/2006/relationships/font" Target="fonts/Lato-regular.fntdata"/><Relationship Id="rId45"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PalatinoLinotype-bold.fntdata"/><Relationship Id="rId50" Type="http://schemas.openxmlformats.org/officeDocument/2006/relationships/font" Target="fonts/PalatinoLinotype-regular.fntdata"/><Relationship Id="rId53" Type="http://schemas.openxmlformats.org/officeDocument/2006/relationships/font" Target="fonts/PalatinoLinotype-boldItalic.fntdata"/><Relationship Id="rId52" Type="http://schemas.openxmlformats.org/officeDocument/2006/relationships/font" Target="fonts/PalatinoLinotype-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149" name="Google Shape;14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0" name="Google Shape;15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2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282" name="Google Shape;28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3" name="Google Shape;283;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3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338" name="Google Shape;338;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9" name="Google Shape;339;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p2"/>
          <p:cNvSpPr/>
          <p:nvPr/>
        </p:nvSpPr>
        <p:spPr>
          <a:xfrm rot="5400000">
            <a:off x="7226400" y="274573"/>
            <a:ext cx="21915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 name="Google Shape;15;p2"/>
          <p:cNvGrpSpPr/>
          <p:nvPr/>
        </p:nvGrpSpPr>
        <p:grpSpPr>
          <a:xfrm>
            <a:off x="0" y="654"/>
            <a:ext cx="5153705" cy="6845694"/>
            <a:chOff x="0" y="75"/>
            <a:chExt cx="5153705" cy="5152950"/>
          </a:xfrm>
        </p:grpSpPr>
        <p:sp>
          <p:nvSpPr>
            <p:cNvPr id="16" name="Google Shape;16;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2"/>
          <p:cNvSpPr txBox="1"/>
          <p:nvPr>
            <p:ph type="ctrTitle"/>
          </p:nvPr>
        </p:nvSpPr>
        <p:spPr>
          <a:xfrm>
            <a:off x="3537150" y="2104533"/>
            <a:ext cx="5017500" cy="21051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1" name="Google Shape;21;p2"/>
          <p:cNvSpPr txBox="1"/>
          <p:nvPr>
            <p:ph idx="1" type="subTitle"/>
          </p:nvPr>
        </p:nvSpPr>
        <p:spPr>
          <a:xfrm>
            <a:off x="5083950" y="5233233"/>
            <a:ext cx="3470700" cy="674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22" name="Google Shape;2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9" name="Shape 109"/>
        <p:cNvGrpSpPr/>
        <p:nvPr/>
      </p:nvGrpSpPr>
      <p:grpSpPr>
        <a:xfrm>
          <a:off x="0" y="0"/>
          <a:ext cx="0" cy="0"/>
          <a:chOff x="0" y="0"/>
          <a:chExt cx="0" cy="0"/>
        </a:xfrm>
      </p:grpSpPr>
      <p:grpSp>
        <p:nvGrpSpPr>
          <p:cNvPr id="110" name="Google Shape;110;p11"/>
          <p:cNvGrpSpPr/>
          <p:nvPr/>
        </p:nvGrpSpPr>
        <p:grpSpPr>
          <a:xfrm>
            <a:off x="4406400" y="0"/>
            <a:ext cx="4737600" cy="6857248"/>
            <a:chOff x="4406400" y="0"/>
            <a:chExt cx="4737600" cy="5143065"/>
          </a:xfrm>
        </p:grpSpPr>
        <p:sp>
          <p:nvSpPr>
            <p:cNvPr id="111" name="Google Shape;111;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1"/>
          <p:cNvSpPr txBox="1"/>
          <p:nvPr>
            <p:ph hasCustomPrompt="1" type="title"/>
          </p:nvPr>
        </p:nvSpPr>
        <p:spPr>
          <a:xfrm>
            <a:off x="823850" y="1712900"/>
            <a:ext cx="4776000" cy="17343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30" name="Google Shape;130;p11"/>
          <p:cNvSpPr txBox="1"/>
          <p:nvPr>
            <p:ph idx="1" type="body"/>
          </p:nvPr>
        </p:nvSpPr>
        <p:spPr>
          <a:xfrm>
            <a:off x="823850" y="3524166"/>
            <a:ext cx="4776000" cy="1625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1" name="Google Shape;131;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2" name="Shape 132"/>
        <p:cNvGrpSpPr/>
        <p:nvPr/>
      </p:nvGrpSpPr>
      <p:grpSpPr>
        <a:xfrm>
          <a:off x="0" y="0"/>
          <a:ext cx="0" cy="0"/>
          <a:chOff x="0" y="0"/>
          <a:chExt cx="0" cy="0"/>
        </a:xfrm>
      </p:grpSpPr>
      <p:sp>
        <p:nvSpPr>
          <p:cNvPr id="133" name="Google Shape;133;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lip Art and Text" type="clipArtAndTx">
  <p:cSld name="CLIPART_AND_TEXT">
    <p:spTree>
      <p:nvGrpSpPr>
        <p:cNvPr id="134" name="Shape 134"/>
        <p:cNvGrpSpPr/>
        <p:nvPr/>
      </p:nvGrpSpPr>
      <p:grpSpPr>
        <a:xfrm>
          <a:off x="0" y="0"/>
          <a:ext cx="0" cy="0"/>
          <a:chOff x="0" y="0"/>
          <a:chExt cx="0" cy="0"/>
        </a:xfrm>
      </p:grpSpPr>
      <p:sp>
        <p:nvSpPr>
          <p:cNvPr id="135" name="Google Shape;135;p1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36" name="Google Shape;136;p13"/>
          <p:cNvSpPr/>
          <p:nvPr>
            <p:ph idx="2" type="clipArt"/>
          </p:nvPr>
        </p:nvSpPr>
        <p:spPr>
          <a:xfrm>
            <a:off x="685800" y="1981200"/>
            <a:ext cx="38100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lvl="1"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37" name="Google Shape;137;p13"/>
          <p:cNvSpPr txBox="1"/>
          <p:nvPr>
            <p:ph idx="1" type="body"/>
          </p:nvPr>
        </p:nvSpPr>
        <p:spPr>
          <a:xfrm>
            <a:off x="4648200" y="1981200"/>
            <a:ext cx="3810000" cy="41148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type="objOnly">
  <p:cSld name="OBJECT_ONLY">
    <p:spTree>
      <p:nvGrpSpPr>
        <p:cNvPr id="138" name="Shape 138"/>
        <p:cNvGrpSpPr/>
        <p:nvPr/>
      </p:nvGrpSpPr>
      <p:grpSpPr>
        <a:xfrm>
          <a:off x="0" y="0"/>
          <a:ext cx="0" cy="0"/>
          <a:chOff x="0" y="0"/>
          <a:chExt cx="0" cy="0"/>
        </a:xfrm>
      </p:grpSpPr>
      <p:sp>
        <p:nvSpPr>
          <p:cNvPr id="139" name="Google Shape;139;p14"/>
          <p:cNvSpPr txBox="1"/>
          <p:nvPr>
            <p:ph idx="1" type="body"/>
          </p:nvPr>
        </p:nvSpPr>
        <p:spPr>
          <a:xfrm>
            <a:off x="685800" y="609600"/>
            <a:ext cx="7772400" cy="54864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grpSp>
        <p:nvGrpSpPr>
          <p:cNvPr id="24" name="Google Shape;24;p3"/>
          <p:cNvGrpSpPr/>
          <p:nvPr/>
        </p:nvGrpSpPr>
        <p:grpSpPr>
          <a:xfrm>
            <a:off x="4406400" y="0"/>
            <a:ext cx="4737600" cy="6857248"/>
            <a:chOff x="4406400" y="0"/>
            <a:chExt cx="4737600" cy="5143065"/>
          </a:xfrm>
        </p:grpSpPr>
        <p:sp>
          <p:nvSpPr>
            <p:cNvPr id="25" name="Google Shape;25;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 name="Google Shape;43;p3"/>
          <p:cNvSpPr txBox="1"/>
          <p:nvPr>
            <p:ph type="title"/>
          </p:nvPr>
        </p:nvSpPr>
        <p:spPr>
          <a:xfrm>
            <a:off x="823850" y="2737333"/>
            <a:ext cx="4587000" cy="15315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4" name="Google Shape;44;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5" name="Shape 45"/>
        <p:cNvGrpSpPr/>
        <p:nvPr/>
      </p:nvGrpSpPr>
      <p:grpSpPr>
        <a:xfrm>
          <a:off x="0" y="0"/>
          <a:ext cx="0" cy="0"/>
          <a:chOff x="0" y="0"/>
          <a:chExt cx="0" cy="0"/>
        </a:xfrm>
      </p:grpSpPr>
      <p:grpSp>
        <p:nvGrpSpPr>
          <p:cNvPr id="46" name="Google Shape;46;p4"/>
          <p:cNvGrpSpPr/>
          <p:nvPr/>
        </p:nvGrpSpPr>
        <p:grpSpPr>
          <a:xfrm>
            <a:off x="0" y="507989"/>
            <a:ext cx="1037850" cy="1355016"/>
            <a:chOff x="0" y="381001"/>
            <a:chExt cx="1037850" cy="1016287"/>
          </a:xfrm>
        </p:grpSpPr>
        <p:sp>
          <p:nvSpPr>
            <p:cNvPr id="47" name="Google Shape;47;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4"/>
          <p:cNvSpPr txBox="1"/>
          <p:nvPr>
            <p:ph type="title"/>
          </p:nvPr>
        </p:nvSpPr>
        <p:spPr>
          <a:xfrm>
            <a:off x="1297500" y="525000"/>
            <a:ext cx="7038900" cy="12189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0" name="Google Shape;50;p4"/>
          <p:cNvSpPr txBox="1"/>
          <p:nvPr>
            <p:ph idx="1" type="body"/>
          </p:nvPr>
        </p:nvSpPr>
        <p:spPr>
          <a:xfrm>
            <a:off x="1297500" y="2090067"/>
            <a:ext cx="7038900" cy="38817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1" name="Google Shape;51;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52" name="Shape 52"/>
        <p:cNvGrpSpPr/>
        <p:nvPr/>
      </p:nvGrpSpPr>
      <p:grpSpPr>
        <a:xfrm>
          <a:off x="0" y="0"/>
          <a:ext cx="0" cy="0"/>
          <a:chOff x="0" y="0"/>
          <a:chExt cx="0" cy="0"/>
        </a:xfrm>
      </p:grpSpPr>
      <p:grpSp>
        <p:nvGrpSpPr>
          <p:cNvPr id="53" name="Google Shape;53;p5"/>
          <p:cNvGrpSpPr/>
          <p:nvPr/>
        </p:nvGrpSpPr>
        <p:grpSpPr>
          <a:xfrm>
            <a:off x="0" y="507989"/>
            <a:ext cx="1037850" cy="1355016"/>
            <a:chOff x="0" y="381001"/>
            <a:chExt cx="1037850" cy="1016287"/>
          </a:xfrm>
        </p:grpSpPr>
        <p:sp>
          <p:nvSpPr>
            <p:cNvPr id="54" name="Google Shape;54;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5"/>
          <p:cNvSpPr txBox="1"/>
          <p:nvPr>
            <p:ph type="title"/>
          </p:nvPr>
        </p:nvSpPr>
        <p:spPr>
          <a:xfrm>
            <a:off x="1297500" y="525000"/>
            <a:ext cx="7038900" cy="12189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7" name="Google Shape;57;p5"/>
          <p:cNvSpPr txBox="1"/>
          <p:nvPr>
            <p:ph idx="1" type="body"/>
          </p:nvPr>
        </p:nvSpPr>
        <p:spPr>
          <a:xfrm>
            <a:off x="1297500" y="2090067"/>
            <a:ext cx="3403200" cy="38817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8" name="Google Shape;58;p5"/>
          <p:cNvSpPr txBox="1"/>
          <p:nvPr>
            <p:ph idx="2" type="body"/>
          </p:nvPr>
        </p:nvSpPr>
        <p:spPr>
          <a:xfrm>
            <a:off x="4933221" y="2090067"/>
            <a:ext cx="3403200" cy="38817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9" name="Google Shape;59;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0" name="Shape 60"/>
        <p:cNvGrpSpPr/>
        <p:nvPr/>
      </p:nvGrpSpPr>
      <p:grpSpPr>
        <a:xfrm>
          <a:off x="0" y="0"/>
          <a:ext cx="0" cy="0"/>
          <a:chOff x="0" y="0"/>
          <a:chExt cx="0" cy="0"/>
        </a:xfrm>
      </p:grpSpPr>
      <p:grpSp>
        <p:nvGrpSpPr>
          <p:cNvPr id="61" name="Google Shape;61;p6"/>
          <p:cNvGrpSpPr/>
          <p:nvPr/>
        </p:nvGrpSpPr>
        <p:grpSpPr>
          <a:xfrm>
            <a:off x="0" y="507989"/>
            <a:ext cx="1037850" cy="1355016"/>
            <a:chOff x="0" y="381001"/>
            <a:chExt cx="1037850" cy="1016287"/>
          </a:xfrm>
        </p:grpSpPr>
        <p:sp>
          <p:nvSpPr>
            <p:cNvPr id="62" name="Google Shape;62;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6"/>
          <p:cNvSpPr txBox="1"/>
          <p:nvPr>
            <p:ph type="title"/>
          </p:nvPr>
        </p:nvSpPr>
        <p:spPr>
          <a:xfrm>
            <a:off x="1297500" y="525000"/>
            <a:ext cx="7038900" cy="12189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5" name="Google Shape;65;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6" name="Shape 66"/>
        <p:cNvGrpSpPr/>
        <p:nvPr/>
      </p:nvGrpSpPr>
      <p:grpSpPr>
        <a:xfrm>
          <a:off x="0" y="0"/>
          <a:ext cx="0" cy="0"/>
          <a:chOff x="0" y="0"/>
          <a:chExt cx="0" cy="0"/>
        </a:xfrm>
      </p:grpSpPr>
      <p:grpSp>
        <p:nvGrpSpPr>
          <p:cNvPr id="67" name="Google Shape;67;p7"/>
          <p:cNvGrpSpPr/>
          <p:nvPr/>
        </p:nvGrpSpPr>
        <p:grpSpPr>
          <a:xfrm>
            <a:off x="0" y="507989"/>
            <a:ext cx="1037850" cy="1355016"/>
            <a:chOff x="0" y="381001"/>
            <a:chExt cx="1037850" cy="1016287"/>
          </a:xfrm>
        </p:grpSpPr>
        <p:sp>
          <p:nvSpPr>
            <p:cNvPr id="68" name="Google Shape;68;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7"/>
          <p:cNvSpPr txBox="1"/>
          <p:nvPr>
            <p:ph type="title"/>
          </p:nvPr>
        </p:nvSpPr>
        <p:spPr>
          <a:xfrm>
            <a:off x="1297500" y="525000"/>
            <a:ext cx="3798900" cy="19908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1" name="Google Shape;71;p7"/>
          <p:cNvSpPr txBox="1"/>
          <p:nvPr>
            <p:ph idx="1" type="body"/>
          </p:nvPr>
        </p:nvSpPr>
        <p:spPr>
          <a:xfrm>
            <a:off x="1297500" y="2630067"/>
            <a:ext cx="3798900" cy="322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2" name="Google Shape;72;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3" name="Shape 73"/>
        <p:cNvGrpSpPr/>
        <p:nvPr/>
      </p:nvGrpSpPr>
      <p:grpSpPr>
        <a:xfrm>
          <a:off x="0" y="0"/>
          <a:ext cx="0" cy="0"/>
          <a:chOff x="0" y="0"/>
          <a:chExt cx="0" cy="0"/>
        </a:xfrm>
      </p:grpSpPr>
      <p:grpSp>
        <p:nvGrpSpPr>
          <p:cNvPr id="74" name="Google Shape;74;p8"/>
          <p:cNvGrpSpPr/>
          <p:nvPr/>
        </p:nvGrpSpPr>
        <p:grpSpPr>
          <a:xfrm>
            <a:off x="4406400" y="0"/>
            <a:ext cx="4737600" cy="6857829"/>
            <a:chOff x="4406400" y="0"/>
            <a:chExt cx="4737600" cy="5143500"/>
          </a:xfrm>
        </p:grpSpPr>
        <p:sp>
          <p:nvSpPr>
            <p:cNvPr id="75" name="Google Shape;75;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823850" y="1155700"/>
            <a:ext cx="4587000" cy="4694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4" name="Google Shape;9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5" name="Shape 95"/>
        <p:cNvGrpSpPr/>
        <p:nvPr/>
      </p:nvGrpSpPr>
      <p:grpSpPr>
        <a:xfrm>
          <a:off x="0" y="0"/>
          <a:ext cx="0" cy="0"/>
          <a:chOff x="0" y="0"/>
          <a:chExt cx="0" cy="0"/>
        </a:xfrm>
      </p:grpSpPr>
      <p:grpSp>
        <p:nvGrpSpPr>
          <p:cNvPr id="96" name="Google Shape;96;p9"/>
          <p:cNvGrpSpPr/>
          <p:nvPr/>
        </p:nvGrpSpPr>
        <p:grpSpPr>
          <a:xfrm>
            <a:off x="0" y="507989"/>
            <a:ext cx="1037850" cy="1355016"/>
            <a:chOff x="0" y="381001"/>
            <a:chExt cx="1037850" cy="1016287"/>
          </a:xfrm>
        </p:grpSpPr>
        <p:sp>
          <p:nvSpPr>
            <p:cNvPr id="97" name="Google Shape;97;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9"/>
          <p:cNvSpPr txBox="1"/>
          <p:nvPr>
            <p:ph type="title"/>
          </p:nvPr>
        </p:nvSpPr>
        <p:spPr>
          <a:xfrm>
            <a:off x="1297500" y="2211100"/>
            <a:ext cx="3036300" cy="23355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0" name="Google Shape;100;p9"/>
          <p:cNvSpPr txBox="1"/>
          <p:nvPr>
            <p:ph idx="1" type="subTitle"/>
          </p:nvPr>
        </p:nvSpPr>
        <p:spPr>
          <a:xfrm>
            <a:off x="1297500" y="4717333"/>
            <a:ext cx="3036300" cy="674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01" name="Google Shape;101;p9"/>
          <p:cNvSpPr txBox="1"/>
          <p:nvPr>
            <p:ph idx="2" type="body"/>
          </p:nvPr>
        </p:nvSpPr>
        <p:spPr>
          <a:xfrm>
            <a:off x="4648200" y="2262133"/>
            <a:ext cx="3676800" cy="3129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03" name="Shape 103"/>
        <p:cNvGrpSpPr/>
        <p:nvPr/>
      </p:nvGrpSpPr>
      <p:grpSpPr>
        <a:xfrm>
          <a:off x="0" y="0"/>
          <a:ext cx="0" cy="0"/>
          <a:chOff x="0" y="0"/>
          <a:chExt cx="0" cy="0"/>
        </a:xfrm>
      </p:grpSpPr>
      <p:grpSp>
        <p:nvGrpSpPr>
          <p:cNvPr id="104" name="Google Shape;104;p10"/>
          <p:cNvGrpSpPr/>
          <p:nvPr/>
        </p:nvGrpSpPr>
        <p:grpSpPr>
          <a:xfrm>
            <a:off x="0" y="5504636"/>
            <a:ext cx="698925" cy="912853"/>
            <a:chOff x="0" y="3785672"/>
            <a:chExt cx="698925" cy="684657"/>
          </a:xfrm>
        </p:grpSpPr>
        <p:sp>
          <p:nvSpPr>
            <p:cNvPr id="105" name="Google Shape;105;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0"/>
          <p:cNvSpPr txBox="1"/>
          <p:nvPr>
            <p:ph idx="1" type="body"/>
          </p:nvPr>
        </p:nvSpPr>
        <p:spPr>
          <a:xfrm>
            <a:off x="812725" y="5740500"/>
            <a:ext cx="6936000" cy="6984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11" name="Google Shape;11;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12" name="Google Shape;12;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6.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3.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13.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15.pn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5"/>
          <p:cNvSpPr txBox="1"/>
          <p:nvPr/>
        </p:nvSpPr>
        <p:spPr>
          <a:xfrm>
            <a:off x="0" y="2743200"/>
            <a:ext cx="9144000" cy="24384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5" name="Google Shape;145;p15"/>
          <p:cNvSpPr txBox="1"/>
          <p:nvPr/>
        </p:nvSpPr>
        <p:spPr>
          <a:xfrm>
            <a:off x="7239000" y="1371600"/>
            <a:ext cx="838200" cy="15557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9600"/>
              <a:buFont typeface="Arial"/>
              <a:buNone/>
            </a:pPr>
            <a:r>
              <a:t/>
            </a:r>
            <a:endParaRPr/>
          </a:p>
        </p:txBody>
      </p:sp>
      <p:sp>
        <p:nvSpPr>
          <p:cNvPr id="146" name="Google Shape;146;p15"/>
          <p:cNvSpPr txBox="1"/>
          <p:nvPr/>
        </p:nvSpPr>
        <p:spPr>
          <a:xfrm>
            <a:off x="152400" y="3124200"/>
            <a:ext cx="8077200" cy="19224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4800"/>
              <a:buFont typeface="Arial"/>
              <a:buNone/>
            </a:pPr>
            <a:r>
              <a:t/>
            </a:r>
            <a:endParaRPr/>
          </a:p>
          <a:p>
            <a:pPr indent="0" lvl="0" marL="0" marR="0" rtl="0" algn="r">
              <a:lnSpc>
                <a:spcPct val="100000"/>
              </a:lnSpc>
              <a:spcBef>
                <a:spcPts val="2400"/>
              </a:spcBef>
              <a:spcAft>
                <a:spcPts val="0"/>
              </a:spcAft>
              <a:buClr>
                <a:schemeClr val="lt1"/>
              </a:buClr>
              <a:buSzPts val="4800"/>
              <a:buFont typeface="Arial"/>
              <a:buNone/>
            </a:pPr>
            <a:r>
              <a:rPr b="0" i="0" lang="en-US" sz="4800" u="none">
                <a:solidFill>
                  <a:schemeClr val="lt1"/>
                </a:solidFill>
                <a:latin typeface="Arial"/>
                <a:ea typeface="Arial"/>
                <a:cs typeface="Arial"/>
                <a:sym typeface="Arial"/>
              </a:rPr>
              <a:t>Matrix Eigenvalue Problems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4"/>
          <p:cNvSpPr txBox="1"/>
          <p:nvPr/>
        </p:nvSpPr>
        <p:spPr>
          <a:xfrm>
            <a:off x="762000" y="6172200"/>
            <a:ext cx="17526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Section 8.1  p</a:t>
            </a:r>
            <a:fld id="{00000000-1234-1234-1234-123412341234}" type="slidenum">
              <a:rPr b="0" i="0" lang="en-US" sz="1200" u="none">
                <a:solidFill>
                  <a:schemeClr val="dk1"/>
                </a:solidFill>
                <a:latin typeface="Arial"/>
                <a:ea typeface="Arial"/>
                <a:cs typeface="Arial"/>
                <a:sym typeface="Arial"/>
              </a:rPr>
              <a:t>‹#›</a:t>
            </a:fld>
            <a:endParaRPr/>
          </a:p>
        </p:txBody>
      </p:sp>
      <p:sp>
        <p:nvSpPr>
          <p:cNvPr id="212" name="Google Shape;212;p24"/>
          <p:cNvSpPr txBox="1"/>
          <p:nvPr/>
        </p:nvSpPr>
        <p:spPr>
          <a:xfrm>
            <a:off x="457200" y="1670050"/>
            <a:ext cx="8229600" cy="4410075"/>
          </a:xfrm>
          <a:prstGeom prst="rect">
            <a:avLst/>
          </a:prstGeom>
          <a:solidFill>
            <a:srgbClr val="DDDDFF"/>
          </a:solidFill>
          <a:ln cap="flat" cmpd="sng" w="9525">
            <a:solidFill>
              <a:srgbClr val="0099CC"/>
            </a:solidFill>
            <a:prstDash val="solid"/>
            <a:miter lim="800000"/>
            <a:headEnd len="sm" w="sm" type="none"/>
            <a:tailEnd len="sm" w="sm" type="none"/>
          </a:ln>
          <a:effectLst>
            <a:outerShdw blurRad="63500" dir="3238358" dist="172738">
              <a:schemeClr val="folHlink">
                <a:alpha val="49803"/>
              </a:scheme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Palatino Linotype"/>
              <a:buNone/>
            </a:pPr>
            <a:r>
              <a:rPr b="1" i="1" lang="en-US" sz="2400" u="none">
                <a:solidFill>
                  <a:schemeClr val="dk1"/>
                </a:solidFill>
                <a:latin typeface="Palatino Linotype"/>
                <a:ea typeface="Palatino Linotype"/>
                <a:cs typeface="Palatino Linotype"/>
                <a:sym typeface="Palatino Linotype"/>
              </a:rPr>
              <a:t>Solution. </a:t>
            </a:r>
            <a:r>
              <a:rPr b="1" i="1" lang="en-US" sz="1800" u="none">
                <a:solidFill>
                  <a:schemeClr val="dk1"/>
                </a:solidFill>
                <a:latin typeface="Palatino Linotype"/>
                <a:ea typeface="Palatino Linotype"/>
                <a:cs typeface="Palatino Linotype"/>
                <a:sym typeface="Palatino Linotype"/>
              </a:rPr>
              <a:t>(continued 3)</a:t>
            </a:r>
            <a:endParaRPr/>
          </a:p>
          <a:p>
            <a:pPr indent="0" lvl="0" marL="0" marR="0" rtl="0" algn="l">
              <a:lnSpc>
                <a:spcPct val="100000"/>
              </a:lnSpc>
              <a:spcBef>
                <a:spcPts val="0"/>
              </a:spcBef>
              <a:spcAft>
                <a:spcPts val="0"/>
              </a:spcAft>
              <a:buClr>
                <a:schemeClr val="dk1"/>
              </a:buClr>
              <a:buSzPts val="2400"/>
              <a:buFont typeface="Palatino Linotype"/>
              <a:buNone/>
            </a:pPr>
            <a:r>
              <a:rPr b="1" i="0" lang="en-US" sz="2400" u="none">
                <a:solidFill>
                  <a:schemeClr val="dk1"/>
                </a:solidFill>
                <a:latin typeface="Palatino Linotype"/>
                <a:ea typeface="Palatino Linotype"/>
                <a:cs typeface="Palatino Linotype"/>
                <a:sym typeface="Palatino Linotype"/>
              </a:rPr>
              <a:t>(a) </a:t>
            </a:r>
            <a:r>
              <a:rPr b="1" i="1" lang="en-US" sz="2400" u="none">
                <a:solidFill>
                  <a:schemeClr val="dk1"/>
                </a:solidFill>
                <a:latin typeface="Palatino Linotype"/>
                <a:ea typeface="Palatino Linotype"/>
                <a:cs typeface="Palatino Linotype"/>
                <a:sym typeface="Palatino Linotype"/>
              </a:rPr>
              <a:t>Eigenvalues. </a:t>
            </a:r>
            <a:r>
              <a:rPr b="1" i="1" lang="en-US" sz="1800" u="none">
                <a:solidFill>
                  <a:schemeClr val="dk1"/>
                </a:solidFill>
                <a:latin typeface="Palatino Linotype"/>
                <a:ea typeface="Palatino Linotype"/>
                <a:cs typeface="Palatino Linotype"/>
                <a:sym typeface="Palatino Linotype"/>
              </a:rPr>
              <a:t>(continued 3)</a:t>
            </a:r>
            <a:endParaRPr/>
          </a:p>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We call </a:t>
            </a:r>
            <a:r>
              <a:rPr b="0" i="1" lang="en-US" sz="2400" u="none">
                <a:solidFill>
                  <a:schemeClr val="dk1"/>
                </a:solidFill>
                <a:latin typeface="Palatino Linotype"/>
                <a:ea typeface="Palatino Linotype"/>
                <a:cs typeface="Palatino Linotype"/>
                <a:sym typeface="Palatino Linotype"/>
              </a:rPr>
              <a:t>D</a:t>
            </a:r>
            <a:r>
              <a:rPr b="0" i="0" lang="en-US" sz="2400" u="none">
                <a:solidFill>
                  <a:schemeClr val="dk1"/>
                </a:solidFill>
                <a:latin typeface="Palatino Linotype"/>
                <a:ea typeface="Palatino Linotype"/>
                <a:cs typeface="Palatino Linotype"/>
                <a:sym typeface="Palatino Linotype"/>
              </a:rPr>
              <a:t>(</a:t>
            </a:r>
            <a:r>
              <a:rPr b="0" i="1" lang="en-US" sz="2400" u="none">
                <a:solidFill>
                  <a:schemeClr val="dk1"/>
                </a:solidFill>
                <a:latin typeface="Palatino Linotype"/>
                <a:ea typeface="Palatino Linotype"/>
                <a:cs typeface="Palatino Linotype"/>
                <a:sym typeface="Palatino Linotype"/>
              </a:rPr>
              <a:t>λ</a:t>
            </a:r>
            <a:r>
              <a:rPr b="0" i="0" lang="en-US" sz="2400" u="none">
                <a:solidFill>
                  <a:schemeClr val="dk1"/>
                </a:solidFill>
                <a:latin typeface="Palatino Linotype"/>
                <a:ea typeface="Palatino Linotype"/>
                <a:cs typeface="Palatino Linotype"/>
                <a:sym typeface="Palatino Linotype"/>
              </a:rPr>
              <a:t>) the </a:t>
            </a:r>
            <a:r>
              <a:rPr b="1" i="0" lang="en-US" sz="2400" u="none">
                <a:solidFill>
                  <a:schemeClr val="dk1"/>
                </a:solidFill>
                <a:latin typeface="Palatino Linotype"/>
                <a:ea typeface="Palatino Linotype"/>
                <a:cs typeface="Palatino Linotype"/>
                <a:sym typeface="Palatino Linotype"/>
              </a:rPr>
              <a:t>characteristic determinant </a:t>
            </a:r>
            <a:r>
              <a:rPr b="0" i="0" lang="en-US" sz="2400" u="none">
                <a:solidFill>
                  <a:schemeClr val="dk1"/>
                </a:solidFill>
                <a:latin typeface="Palatino Linotype"/>
                <a:ea typeface="Palatino Linotype"/>
                <a:cs typeface="Palatino Linotype"/>
                <a:sym typeface="Palatino Linotype"/>
              </a:rPr>
              <a:t>or, if expanded, the </a:t>
            </a:r>
            <a:r>
              <a:rPr b="1" i="0" lang="en-US" sz="2400" u="none">
                <a:solidFill>
                  <a:schemeClr val="dk1"/>
                </a:solidFill>
                <a:latin typeface="Palatino Linotype"/>
                <a:ea typeface="Palatino Linotype"/>
                <a:cs typeface="Palatino Linotype"/>
                <a:sym typeface="Palatino Linotype"/>
              </a:rPr>
              <a:t>characteristic polynomial</a:t>
            </a:r>
            <a:r>
              <a:rPr b="0" i="0" lang="en-US" sz="2400" u="none">
                <a:solidFill>
                  <a:schemeClr val="dk1"/>
                </a:solidFill>
                <a:latin typeface="Palatino Linotype"/>
                <a:ea typeface="Palatino Linotype"/>
                <a:cs typeface="Palatino Linotype"/>
                <a:sym typeface="Palatino Linotype"/>
              </a:rPr>
              <a:t>, and </a:t>
            </a:r>
            <a:r>
              <a:rPr b="0" i="1" lang="en-US" sz="2400" u="none">
                <a:solidFill>
                  <a:schemeClr val="dk1"/>
                </a:solidFill>
                <a:latin typeface="Palatino Linotype"/>
                <a:ea typeface="Palatino Linotype"/>
                <a:cs typeface="Palatino Linotype"/>
                <a:sym typeface="Palatino Linotype"/>
              </a:rPr>
              <a:t>D</a:t>
            </a:r>
            <a:r>
              <a:rPr b="0" i="0" lang="en-US" sz="2400" u="none">
                <a:solidFill>
                  <a:schemeClr val="dk1"/>
                </a:solidFill>
                <a:latin typeface="Palatino Linotype"/>
                <a:ea typeface="Palatino Linotype"/>
                <a:cs typeface="Palatino Linotype"/>
                <a:sym typeface="Palatino Linotype"/>
              </a:rPr>
              <a:t>(</a:t>
            </a:r>
            <a:r>
              <a:rPr b="0" i="1" lang="en-US" sz="2400" u="none">
                <a:solidFill>
                  <a:schemeClr val="dk1"/>
                </a:solidFill>
                <a:latin typeface="Palatino Linotype"/>
                <a:ea typeface="Palatino Linotype"/>
                <a:cs typeface="Palatino Linotype"/>
                <a:sym typeface="Palatino Linotype"/>
              </a:rPr>
              <a:t>λ</a:t>
            </a:r>
            <a:r>
              <a:rPr b="0" i="0" lang="en-US" sz="2400" u="none">
                <a:solidFill>
                  <a:schemeClr val="dk1"/>
                </a:solidFill>
                <a:latin typeface="Palatino Linotype"/>
                <a:ea typeface="Palatino Linotype"/>
                <a:cs typeface="Palatino Linotype"/>
                <a:sym typeface="Palatino Linotype"/>
              </a:rPr>
              <a:t>) = 0 the </a:t>
            </a:r>
            <a:r>
              <a:rPr b="1" i="0" lang="en-US" sz="2400" u="none">
                <a:solidFill>
                  <a:schemeClr val="dk1"/>
                </a:solidFill>
                <a:latin typeface="Palatino Linotype"/>
                <a:ea typeface="Palatino Linotype"/>
                <a:cs typeface="Palatino Linotype"/>
                <a:sym typeface="Palatino Linotype"/>
              </a:rPr>
              <a:t>characteristic equation </a:t>
            </a:r>
            <a:r>
              <a:rPr b="0" i="0" lang="en-US" sz="2400" u="none">
                <a:solidFill>
                  <a:schemeClr val="dk1"/>
                </a:solidFill>
                <a:latin typeface="Palatino Linotype"/>
                <a:ea typeface="Palatino Linotype"/>
                <a:cs typeface="Palatino Linotype"/>
                <a:sym typeface="Palatino Linotype"/>
              </a:rPr>
              <a:t>of </a:t>
            </a:r>
            <a:r>
              <a:rPr b="1" i="0" lang="en-US" sz="2400" u="none">
                <a:solidFill>
                  <a:schemeClr val="dk1"/>
                </a:solidFill>
                <a:latin typeface="Palatino Linotype"/>
                <a:ea typeface="Palatino Linotype"/>
                <a:cs typeface="Palatino Linotype"/>
                <a:sym typeface="Palatino Linotype"/>
              </a:rPr>
              <a:t>A</a:t>
            </a:r>
            <a:r>
              <a:rPr b="0" i="0" lang="en-US" sz="2400" u="none">
                <a:solidFill>
                  <a:schemeClr val="dk1"/>
                </a:solidFill>
                <a:latin typeface="Palatino Linotype"/>
                <a:ea typeface="Palatino Linotype"/>
                <a:cs typeface="Palatino Linotype"/>
                <a:sym typeface="Palatino Linotype"/>
              </a:rPr>
              <a:t>. The solutions of this quadratic equation are λ</a:t>
            </a:r>
            <a:r>
              <a:rPr b="0" baseline="-25000" i="0" lang="en-US" sz="2400" u="none">
                <a:solidFill>
                  <a:schemeClr val="dk1"/>
                </a:solidFill>
                <a:latin typeface="Palatino Linotype"/>
                <a:ea typeface="Palatino Linotype"/>
                <a:cs typeface="Palatino Linotype"/>
                <a:sym typeface="Palatino Linotype"/>
              </a:rPr>
              <a:t>1</a:t>
            </a:r>
            <a:r>
              <a:rPr b="0" i="0" lang="en-US" sz="2400" u="none">
                <a:solidFill>
                  <a:schemeClr val="dk1"/>
                </a:solidFill>
                <a:latin typeface="Palatino Linotype"/>
                <a:ea typeface="Palatino Linotype"/>
                <a:cs typeface="Palatino Linotype"/>
                <a:sym typeface="Palatino Linotype"/>
              </a:rPr>
              <a:t> = −1 and λ</a:t>
            </a:r>
            <a:r>
              <a:rPr b="0" baseline="-25000" i="0" lang="en-US" sz="2400" u="none">
                <a:solidFill>
                  <a:schemeClr val="dk1"/>
                </a:solidFill>
                <a:latin typeface="Palatino Linotype"/>
                <a:ea typeface="Palatino Linotype"/>
                <a:cs typeface="Palatino Linotype"/>
                <a:sym typeface="Palatino Linotype"/>
              </a:rPr>
              <a:t>2</a:t>
            </a:r>
            <a:r>
              <a:rPr b="0" i="0" lang="en-US" sz="2400" u="none">
                <a:solidFill>
                  <a:schemeClr val="dk1"/>
                </a:solidFill>
                <a:latin typeface="Palatino Linotype"/>
                <a:ea typeface="Palatino Linotype"/>
                <a:cs typeface="Palatino Linotype"/>
                <a:sym typeface="Palatino Linotype"/>
              </a:rPr>
              <a:t> = −6. These are the eigenvalues of </a:t>
            </a:r>
            <a:r>
              <a:rPr b="1" i="0" lang="en-US" sz="2400" u="none">
                <a:solidFill>
                  <a:schemeClr val="dk1"/>
                </a:solidFill>
                <a:latin typeface="Palatino Linotype"/>
                <a:ea typeface="Palatino Linotype"/>
                <a:cs typeface="Palatino Linotype"/>
                <a:sym typeface="Palatino Linotype"/>
              </a:rPr>
              <a:t>A</a:t>
            </a:r>
            <a:r>
              <a:rPr b="0" i="0" lang="en-US" sz="2400" u="none">
                <a:solidFill>
                  <a:schemeClr val="dk1"/>
                </a:solidFill>
                <a:latin typeface="Palatino Linotype"/>
                <a:ea typeface="Palatino Linotype"/>
                <a:cs typeface="Palatino Linotype"/>
                <a:sym typeface="Palatino Linotype"/>
              </a:rPr>
              <a:t>.</a:t>
            </a:r>
            <a:endParaRPr/>
          </a:p>
          <a:p>
            <a:pPr indent="0" lvl="0" marL="0" marR="0" rtl="0" algn="l">
              <a:lnSpc>
                <a:spcPct val="100000"/>
              </a:lnSpc>
              <a:spcBef>
                <a:spcPts val="720"/>
              </a:spcBef>
              <a:spcAft>
                <a:spcPts val="0"/>
              </a:spcAft>
              <a:buClr>
                <a:schemeClr val="dk1"/>
              </a:buClr>
              <a:buSzPts val="2400"/>
              <a:buFont typeface="Palatino Linotype"/>
              <a:buNone/>
            </a:pPr>
            <a:r>
              <a:rPr b="1" i="0" lang="en-US" sz="2400" u="none">
                <a:solidFill>
                  <a:schemeClr val="dk1"/>
                </a:solidFill>
                <a:latin typeface="Palatino Linotype"/>
                <a:ea typeface="Palatino Linotype"/>
                <a:cs typeface="Palatino Linotype"/>
                <a:sym typeface="Palatino Linotype"/>
              </a:rPr>
              <a:t>(b</a:t>
            </a:r>
            <a:r>
              <a:rPr b="1" baseline="-25000" i="0" lang="en-US" sz="2400" u="none">
                <a:solidFill>
                  <a:schemeClr val="dk1"/>
                </a:solidFill>
                <a:latin typeface="Palatino Linotype"/>
                <a:ea typeface="Palatino Linotype"/>
                <a:cs typeface="Palatino Linotype"/>
                <a:sym typeface="Palatino Linotype"/>
              </a:rPr>
              <a:t>1</a:t>
            </a:r>
            <a:r>
              <a:rPr b="1" i="0" lang="en-US" sz="2400" u="none">
                <a:solidFill>
                  <a:schemeClr val="dk1"/>
                </a:solidFill>
                <a:latin typeface="Palatino Linotype"/>
                <a:ea typeface="Palatino Linotype"/>
                <a:cs typeface="Palatino Linotype"/>
                <a:sym typeface="Palatino Linotype"/>
              </a:rPr>
              <a:t>) </a:t>
            </a:r>
            <a:r>
              <a:rPr b="1" i="1" lang="en-US" sz="2400" u="none">
                <a:solidFill>
                  <a:schemeClr val="dk1"/>
                </a:solidFill>
                <a:latin typeface="Palatino Linotype"/>
                <a:ea typeface="Palatino Linotype"/>
                <a:cs typeface="Palatino Linotype"/>
                <a:sym typeface="Palatino Linotype"/>
              </a:rPr>
              <a:t>Eigenvector of </a:t>
            </a:r>
            <a:r>
              <a:rPr b="1" i="0" lang="en-US" sz="2400" u="none">
                <a:solidFill>
                  <a:schemeClr val="dk1"/>
                </a:solidFill>
                <a:latin typeface="Palatino Linotype"/>
                <a:ea typeface="Palatino Linotype"/>
                <a:cs typeface="Palatino Linotype"/>
                <a:sym typeface="Palatino Linotype"/>
              </a:rPr>
              <a:t>A </a:t>
            </a:r>
            <a:r>
              <a:rPr b="1" i="1" lang="en-US" sz="2400" u="none">
                <a:solidFill>
                  <a:schemeClr val="dk1"/>
                </a:solidFill>
                <a:latin typeface="Palatino Linotype"/>
                <a:ea typeface="Palatino Linotype"/>
                <a:cs typeface="Palatino Linotype"/>
                <a:sym typeface="Palatino Linotype"/>
              </a:rPr>
              <a:t>corresponding to λ</a:t>
            </a:r>
            <a:r>
              <a:rPr b="1" baseline="-25000" i="0" lang="en-US" sz="2400" u="none">
                <a:solidFill>
                  <a:schemeClr val="dk1"/>
                </a:solidFill>
                <a:latin typeface="Palatino Linotype"/>
                <a:ea typeface="Palatino Linotype"/>
                <a:cs typeface="Palatino Linotype"/>
                <a:sym typeface="Palatino Linotype"/>
              </a:rPr>
              <a:t>1</a:t>
            </a:r>
            <a:r>
              <a:rPr b="0" i="0" lang="en-US" sz="2400" u="none">
                <a:solidFill>
                  <a:schemeClr val="dk1"/>
                </a:solidFill>
                <a:latin typeface="Palatino Linotype"/>
                <a:ea typeface="Palatino Linotype"/>
                <a:cs typeface="Palatino Linotype"/>
                <a:sym typeface="Palatino Linotype"/>
              </a:rPr>
              <a:t>. This vector is obtained from (2*) with λ = λ</a:t>
            </a:r>
            <a:r>
              <a:rPr b="0" baseline="-25000" i="0" lang="en-US" sz="2400" u="none">
                <a:solidFill>
                  <a:schemeClr val="dk1"/>
                </a:solidFill>
                <a:latin typeface="Palatino Linotype"/>
                <a:ea typeface="Palatino Linotype"/>
                <a:cs typeface="Palatino Linotype"/>
                <a:sym typeface="Palatino Linotype"/>
              </a:rPr>
              <a:t>1</a:t>
            </a:r>
            <a:r>
              <a:rPr b="0" i="0" lang="en-US" sz="2400" u="none">
                <a:solidFill>
                  <a:schemeClr val="dk1"/>
                </a:solidFill>
                <a:latin typeface="Palatino Linotype"/>
                <a:ea typeface="Palatino Linotype"/>
                <a:cs typeface="Palatino Linotype"/>
                <a:sym typeface="Palatino Linotype"/>
              </a:rPr>
              <a:t> = −1, that is,</a:t>
            </a:r>
            <a:endParaRPr/>
          </a:p>
          <a:p>
            <a:pPr indent="0" lvl="0" marL="0" marR="0" rtl="0" algn="l">
              <a:lnSpc>
                <a:spcPct val="100000"/>
              </a:lnSpc>
              <a:spcBef>
                <a:spcPts val="120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None/>
            </a:pPr>
            <a:r>
              <a:t/>
            </a:r>
            <a:endParaRPr b="0" i="0" sz="2400" u="none">
              <a:solidFill>
                <a:schemeClr val="dk1"/>
              </a:solidFill>
              <a:latin typeface="Palatino Linotype"/>
              <a:ea typeface="Palatino Linotype"/>
              <a:cs typeface="Palatino Linotype"/>
              <a:sym typeface="Palatino Linotype"/>
            </a:endParaRPr>
          </a:p>
        </p:txBody>
      </p:sp>
      <p:sp>
        <p:nvSpPr>
          <p:cNvPr id="213" name="Google Shape;213;p24"/>
          <p:cNvSpPr txBox="1"/>
          <p:nvPr/>
        </p:nvSpPr>
        <p:spPr>
          <a:xfrm>
            <a:off x="457200" y="762000"/>
            <a:ext cx="8382000"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9CC"/>
              </a:buClr>
              <a:buSzPts val="2400"/>
              <a:buFont typeface="Arial"/>
              <a:buNone/>
            </a:pPr>
            <a:r>
              <a:rPr b="1" i="0" lang="en-US" sz="2400" u="none">
                <a:solidFill>
                  <a:srgbClr val="0099CC"/>
                </a:solidFill>
                <a:latin typeface="Arial"/>
                <a:ea typeface="Arial"/>
                <a:cs typeface="Arial"/>
                <a:sym typeface="Arial"/>
              </a:rPr>
              <a:t>EXAMPLE 1  </a:t>
            </a:r>
            <a:r>
              <a:rPr b="1" i="0" lang="en-US" sz="1800" u="none">
                <a:solidFill>
                  <a:schemeClr val="dk1"/>
                </a:solidFill>
                <a:latin typeface="Arial"/>
                <a:ea typeface="Arial"/>
                <a:cs typeface="Arial"/>
                <a:sym typeface="Arial"/>
              </a:rPr>
              <a:t>(continued 4)</a:t>
            </a:r>
            <a:r>
              <a:rPr b="1" i="0" lang="en-US" sz="24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Determination of Eigenvalues and Eigenvectors</a:t>
            </a:r>
            <a:endParaRPr/>
          </a:p>
        </p:txBody>
      </p:sp>
      <p:pic>
        <p:nvPicPr>
          <p:cNvPr id="214" name="Google Shape;214;p24"/>
          <p:cNvPicPr preferRelativeResize="0"/>
          <p:nvPr/>
        </p:nvPicPr>
        <p:blipFill rotWithShape="1">
          <a:blip r:embed="rId3">
            <a:alphaModFix/>
          </a:blip>
          <a:srcRect b="0" l="0" r="0" t="0"/>
          <a:stretch/>
        </p:blipFill>
        <p:spPr>
          <a:xfrm>
            <a:off x="2971800" y="5156200"/>
            <a:ext cx="1866900" cy="863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20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animEffect filter="fade" transition="in">
                                      <p:cBhvr>
                                        <p:cTn dur="2000"/>
                                        <p:tgtEl>
                                          <p:spTgt spid="2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1" st="1"/>
                                            </p:txEl>
                                          </p:spTgt>
                                        </p:tgtEl>
                                        <p:attrNameLst>
                                          <p:attrName>style.visibility</p:attrName>
                                        </p:attrNameLst>
                                      </p:cBhvr>
                                      <p:to>
                                        <p:strVal val="visible"/>
                                      </p:to>
                                    </p:set>
                                    <p:animEffect filter="fade" transition="in">
                                      <p:cBhvr>
                                        <p:cTn dur="2000"/>
                                        <p:tgtEl>
                                          <p:spTgt spid="2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2" st="2"/>
                                            </p:txEl>
                                          </p:spTgt>
                                        </p:tgtEl>
                                        <p:attrNameLst>
                                          <p:attrName>style.visibility</p:attrName>
                                        </p:attrNameLst>
                                      </p:cBhvr>
                                      <p:to>
                                        <p:strVal val="visible"/>
                                      </p:to>
                                    </p:set>
                                    <p:animEffect filter="fade" transition="in">
                                      <p:cBhvr>
                                        <p:cTn dur="2000"/>
                                        <p:tgtEl>
                                          <p:spTgt spid="2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3" st="3"/>
                                            </p:txEl>
                                          </p:spTgt>
                                        </p:tgtEl>
                                        <p:attrNameLst>
                                          <p:attrName>style.visibility</p:attrName>
                                        </p:attrNameLst>
                                      </p:cBhvr>
                                      <p:to>
                                        <p:strVal val="visible"/>
                                      </p:to>
                                    </p:set>
                                    <p:animEffect filter="fade" transition="in">
                                      <p:cBhvr>
                                        <p:cTn dur="2000"/>
                                        <p:tgtEl>
                                          <p:spTgt spid="2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4" st="4"/>
                                            </p:txEl>
                                          </p:spTgt>
                                        </p:tgtEl>
                                        <p:attrNameLst>
                                          <p:attrName>style.visibility</p:attrName>
                                        </p:attrNameLst>
                                      </p:cBhvr>
                                      <p:to>
                                        <p:strVal val="visible"/>
                                      </p:to>
                                    </p:set>
                                    <p:animEffect filter="fade" transition="in">
                                      <p:cBhvr>
                                        <p:cTn dur="2000"/>
                                        <p:tgtEl>
                                          <p:spTgt spid="21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5" st="5"/>
                                            </p:txEl>
                                          </p:spTgt>
                                        </p:tgtEl>
                                        <p:attrNameLst>
                                          <p:attrName>style.visibility</p:attrName>
                                        </p:attrNameLst>
                                      </p:cBhvr>
                                      <p:to>
                                        <p:strVal val="visible"/>
                                      </p:to>
                                    </p:set>
                                    <p:animEffect filter="fade" transition="in">
                                      <p:cBhvr>
                                        <p:cTn dur="2000"/>
                                        <p:tgtEl>
                                          <p:spTgt spid="21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5"/>
          <p:cNvSpPr txBox="1"/>
          <p:nvPr/>
        </p:nvSpPr>
        <p:spPr>
          <a:xfrm>
            <a:off x="762000" y="6172200"/>
            <a:ext cx="17526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Section 8.1  p</a:t>
            </a:r>
            <a:fld id="{00000000-1234-1234-1234-123412341234}" type="slidenum">
              <a:rPr b="0" i="0" lang="en-US" sz="1200" u="none">
                <a:solidFill>
                  <a:schemeClr val="dk1"/>
                </a:solidFill>
                <a:latin typeface="Arial"/>
                <a:ea typeface="Arial"/>
                <a:cs typeface="Arial"/>
                <a:sym typeface="Arial"/>
              </a:rPr>
              <a:t>‹#›</a:t>
            </a:fld>
            <a:endParaRPr/>
          </a:p>
        </p:txBody>
      </p:sp>
      <p:sp>
        <p:nvSpPr>
          <p:cNvPr id="220" name="Google Shape;220;p25"/>
          <p:cNvSpPr txBox="1"/>
          <p:nvPr/>
        </p:nvSpPr>
        <p:spPr>
          <a:xfrm>
            <a:off x="457200" y="1670050"/>
            <a:ext cx="8229600" cy="3752850"/>
          </a:xfrm>
          <a:prstGeom prst="rect">
            <a:avLst/>
          </a:prstGeom>
          <a:solidFill>
            <a:srgbClr val="DDDDFF"/>
          </a:solidFill>
          <a:ln cap="flat" cmpd="sng" w="9525">
            <a:solidFill>
              <a:srgbClr val="0099CC"/>
            </a:solidFill>
            <a:prstDash val="solid"/>
            <a:miter lim="800000"/>
            <a:headEnd len="sm" w="sm" type="none"/>
            <a:tailEnd len="sm" w="sm" type="none"/>
          </a:ln>
          <a:effectLst>
            <a:outerShdw blurRad="63500" dir="3238358" dist="172738">
              <a:schemeClr val="folHlink">
                <a:alpha val="49803"/>
              </a:scheme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Palatino Linotype"/>
              <a:buNone/>
            </a:pPr>
            <a:r>
              <a:rPr b="1" i="1" lang="en-US" sz="2400" u="none">
                <a:solidFill>
                  <a:schemeClr val="dk1"/>
                </a:solidFill>
                <a:latin typeface="Palatino Linotype"/>
                <a:ea typeface="Palatino Linotype"/>
                <a:cs typeface="Palatino Linotype"/>
                <a:sym typeface="Palatino Linotype"/>
              </a:rPr>
              <a:t>Solution. </a:t>
            </a:r>
            <a:r>
              <a:rPr b="1" i="1" lang="en-US" sz="1800" u="none">
                <a:solidFill>
                  <a:schemeClr val="dk1"/>
                </a:solidFill>
                <a:latin typeface="Palatino Linotype"/>
                <a:ea typeface="Palatino Linotype"/>
                <a:cs typeface="Palatino Linotype"/>
                <a:sym typeface="Palatino Linotype"/>
              </a:rPr>
              <a:t>(continued 4)</a:t>
            </a:r>
            <a:endParaRPr/>
          </a:p>
          <a:p>
            <a:pPr indent="0" lvl="0" marL="0" marR="0" rtl="0" algn="l">
              <a:lnSpc>
                <a:spcPct val="100000"/>
              </a:lnSpc>
              <a:spcBef>
                <a:spcPts val="0"/>
              </a:spcBef>
              <a:spcAft>
                <a:spcPts val="0"/>
              </a:spcAft>
              <a:buClr>
                <a:schemeClr val="dk1"/>
              </a:buClr>
              <a:buSzPts val="2400"/>
              <a:buFont typeface="Palatino Linotype"/>
              <a:buNone/>
            </a:pPr>
            <a:r>
              <a:rPr b="1" i="0" lang="en-US" sz="2400" u="none">
                <a:solidFill>
                  <a:schemeClr val="dk1"/>
                </a:solidFill>
                <a:latin typeface="Palatino Linotype"/>
                <a:ea typeface="Palatino Linotype"/>
                <a:cs typeface="Palatino Linotype"/>
                <a:sym typeface="Palatino Linotype"/>
              </a:rPr>
              <a:t>(b</a:t>
            </a:r>
            <a:r>
              <a:rPr b="1" baseline="-25000" i="0" lang="en-US" sz="2400" u="none">
                <a:solidFill>
                  <a:schemeClr val="dk1"/>
                </a:solidFill>
                <a:latin typeface="Palatino Linotype"/>
                <a:ea typeface="Palatino Linotype"/>
                <a:cs typeface="Palatino Linotype"/>
                <a:sym typeface="Palatino Linotype"/>
              </a:rPr>
              <a:t>1</a:t>
            </a:r>
            <a:r>
              <a:rPr b="1" i="0" lang="en-US" sz="2400" u="none">
                <a:solidFill>
                  <a:schemeClr val="dk1"/>
                </a:solidFill>
                <a:latin typeface="Palatino Linotype"/>
                <a:ea typeface="Palatino Linotype"/>
                <a:cs typeface="Palatino Linotype"/>
                <a:sym typeface="Palatino Linotype"/>
              </a:rPr>
              <a:t>) </a:t>
            </a:r>
            <a:r>
              <a:rPr b="1" i="1" lang="en-US" sz="2400" u="none">
                <a:solidFill>
                  <a:schemeClr val="dk1"/>
                </a:solidFill>
                <a:latin typeface="Palatino Linotype"/>
                <a:ea typeface="Palatino Linotype"/>
                <a:cs typeface="Palatino Linotype"/>
                <a:sym typeface="Palatino Linotype"/>
              </a:rPr>
              <a:t>Eigenvector of </a:t>
            </a:r>
            <a:r>
              <a:rPr b="1" i="0" lang="en-US" sz="2400" u="none">
                <a:solidFill>
                  <a:schemeClr val="dk1"/>
                </a:solidFill>
                <a:latin typeface="Palatino Linotype"/>
                <a:ea typeface="Palatino Linotype"/>
                <a:cs typeface="Palatino Linotype"/>
                <a:sym typeface="Palatino Linotype"/>
              </a:rPr>
              <a:t>A </a:t>
            </a:r>
            <a:r>
              <a:rPr b="1" i="1" lang="en-US" sz="2400" u="none">
                <a:solidFill>
                  <a:schemeClr val="dk1"/>
                </a:solidFill>
                <a:latin typeface="Palatino Linotype"/>
                <a:ea typeface="Palatino Linotype"/>
                <a:cs typeface="Palatino Linotype"/>
                <a:sym typeface="Palatino Linotype"/>
              </a:rPr>
              <a:t>corresponding to λ</a:t>
            </a:r>
            <a:r>
              <a:rPr b="1" baseline="-25000" i="0" lang="en-US" sz="2400" u="none">
                <a:solidFill>
                  <a:schemeClr val="dk1"/>
                </a:solidFill>
                <a:latin typeface="Palatino Linotype"/>
                <a:ea typeface="Palatino Linotype"/>
                <a:cs typeface="Palatino Linotype"/>
                <a:sym typeface="Palatino Linotype"/>
              </a:rPr>
              <a:t>1</a:t>
            </a:r>
            <a:r>
              <a:rPr b="0" i="0" lang="en-US" sz="2400" u="none">
                <a:solidFill>
                  <a:schemeClr val="dk1"/>
                </a:solidFill>
                <a:latin typeface="Palatino Linotype"/>
                <a:ea typeface="Palatino Linotype"/>
                <a:cs typeface="Palatino Linotype"/>
                <a:sym typeface="Palatino Linotype"/>
              </a:rPr>
              <a:t>. </a:t>
            </a:r>
            <a:r>
              <a:rPr b="1" i="1" lang="en-US" sz="1800" u="none">
                <a:solidFill>
                  <a:schemeClr val="dk1"/>
                </a:solidFill>
                <a:latin typeface="Palatino Linotype"/>
                <a:ea typeface="Palatino Linotype"/>
                <a:cs typeface="Palatino Linotype"/>
                <a:sym typeface="Palatino Linotype"/>
              </a:rPr>
              <a:t>(continued)</a:t>
            </a:r>
            <a:endParaRPr/>
          </a:p>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A solution is </a:t>
            </a:r>
            <a:r>
              <a:rPr b="0" i="1" lang="en-US" sz="2400" u="none">
                <a:solidFill>
                  <a:schemeClr val="dk1"/>
                </a:solidFill>
                <a:latin typeface="Palatino Linotype"/>
                <a:ea typeface="Palatino Linotype"/>
                <a:cs typeface="Palatino Linotype"/>
                <a:sym typeface="Palatino Linotype"/>
              </a:rPr>
              <a:t>x</a:t>
            </a:r>
            <a:r>
              <a:rPr b="0" baseline="-25000" i="0" lang="en-US" sz="2400" u="none">
                <a:solidFill>
                  <a:schemeClr val="dk1"/>
                </a:solidFill>
                <a:latin typeface="Palatino Linotype"/>
                <a:ea typeface="Palatino Linotype"/>
                <a:cs typeface="Palatino Linotype"/>
                <a:sym typeface="Palatino Linotype"/>
              </a:rPr>
              <a:t>2</a:t>
            </a:r>
            <a:r>
              <a:rPr b="0" i="0" lang="en-US" sz="2400" u="none">
                <a:solidFill>
                  <a:schemeClr val="dk1"/>
                </a:solidFill>
                <a:latin typeface="Palatino Linotype"/>
                <a:ea typeface="Palatino Linotype"/>
                <a:cs typeface="Palatino Linotype"/>
                <a:sym typeface="Palatino Linotype"/>
              </a:rPr>
              <a:t> = 2</a:t>
            </a:r>
            <a:r>
              <a:rPr b="0" i="1" lang="en-US" sz="2400" u="none">
                <a:solidFill>
                  <a:schemeClr val="dk1"/>
                </a:solidFill>
                <a:latin typeface="Palatino Linotype"/>
                <a:ea typeface="Palatino Linotype"/>
                <a:cs typeface="Palatino Linotype"/>
                <a:sym typeface="Palatino Linotype"/>
              </a:rPr>
              <a:t>x</a:t>
            </a:r>
            <a:r>
              <a:rPr b="0" baseline="-25000" i="0" lang="en-US" sz="2400" u="none">
                <a:solidFill>
                  <a:schemeClr val="dk1"/>
                </a:solidFill>
                <a:latin typeface="Palatino Linotype"/>
                <a:ea typeface="Palatino Linotype"/>
                <a:cs typeface="Palatino Linotype"/>
                <a:sym typeface="Palatino Linotype"/>
              </a:rPr>
              <a:t>1</a:t>
            </a:r>
            <a:r>
              <a:rPr b="0" i="0" lang="en-US" sz="2400" u="none">
                <a:solidFill>
                  <a:schemeClr val="dk1"/>
                </a:solidFill>
                <a:latin typeface="Palatino Linotype"/>
                <a:ea typeface="Palatino Linotype"/>
                <a:cs typeface="Palatino Linotype"/>
                <a:sym typeface="Palatino Linotype"/>
              </a:rPr>
              <a:t>, as we see from either of the two equations, so that we need only one of them. This determines an eigenvector corresponding to </a:t>
            </a:r>
            <a:r>
              <a:rPr b="0" i="1" lang="en-US" sz="2400" u="none">
                <a:solidFill>
                  <a:schemeClr val="dk1"/>
                </a:solidFill>
                <a:latin typeface="Palatino Linotype"/>
                <a:ea typeface="Palatino Linotype"/>
                <a:cs typeface="Palatino Linotype"/>
                <a:sym typeface="Palatino Linotype"/>
              </a:rPr>
              <a:t>λ</a:t>
            </a:r>
            <a:r>
              <a:rPr b="0" baseline="-25000" i="0" lang="en-US" sz="2400" u="none">
                <a:solidFill>
                  <a:schemeClr val="dk1"/>
                </a:solidFill>
                <a:latin typeface="Palatino Linotype"/>
                <a:ea typeface="Palatino Linotype"/>
                <a:cs typeface="Palatino Linotype"/>
                <a:sym typeface="Palatino Linotype"/>
              </a:rPr>
              <a:t>1</a:t>
            </a:r>
            <a:r>
              <a:rPr b="0" i="0" lang="en-US" sz="2400" u="none">
                <a:solidFill>
                  <a:schemeClr val="dk1"/>
                </a:solidFill>
                <a:latin typeface="Palatino Linotype"/>
                <a:ea typeface="Palatino Linotype"/>
                <a:cs typeface="Palatino Linotype"/>
                <a:sym typeface="Palatino Linotype"/>
              </a:rPr>
              <a:t> = −1 up to a scalar multiple. If we choose </a:t>
            </a:r>
            <a:r>
              <a:rPr b="0" i="1" lang="en-US" sz="2400" u="none">
                <a:solidFill>
                  <a:schemeClr val="dk1"/>
                </a:solidFill>
                <a:latin typeface="Palatino Linotype"/>
                <a:ea typeface="Palatino Linotype"/>
                <a:cs typeface="Palatino Linotype"/>
                <a:sym typeface="Palatino Linotype"/>
              </a:rPr>
              <a:t>x</a:t>
            </a:r>
            <a:r>
              <a:rPr b="0" baseline="-25000" i="0" lang="en-US" sz="2400" u="none">
                <a:solidFill>
                  <a:schemeClr val="dk1"/>
                </a:solidFill>
                <a:latin typeface="Palatino Linotype"/>
                <a:ea typeface="Palatino Linotype"/>
                <a:cs typeface="Palatino Linotype"/>
                <a:sym typeface="Palatino Linotype"/>
              </a:rPr>
              <a:t>1</a:t>
            </a:r>
            <a:r>
              <a:rPr b="0" i="0" lang="en-US" sz="2400" u="none">
                <a:solidFill>
                  <a:schemeClr val="dk1"/>
                </a:solidFill>
                <a:latin typeface="Palatino Linotype"/>
                <a:ea typeface="Palatino Linotype"/>
                <a:cs typeface="Palatino Linotype"/>
                <a:sym typeface="Palatino Linotype"/>
              </a:rPr>
              <a:t> = 1, we obtain the eigenvector</a:t>
            </a:r>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None/>
            </a:pPr>
            <a:r>
              <a:t/>
            </a:r>
            <a:endParaRPr b="0" i="0" sz="2400" u="none">
              <a:solidFill>
                <a:schemeClr val="dk1"/>
              </a:solidFill>
              <a:latin typeface="Palatino Linotype"/>
              <a:ea typeface="Palatino Linotype"/>
              <a:cs typeface="Palatino Linotype"/>
              <a:sym typeface="Palatino Linotype"/>
            </a:endParaRPr>
          </a:p>
        </p:txBody>
      </p:sp>
      <p:sp>
        <p:nvSpPr>
          <p:cNvPr id="221" name="Google Shape;221;p25"/>
          <p:cNvSpPr txBox="1"/>
          <p:nvPr/>
        </p:nvSpPr>
        <p:spPr>
          <a:xfrm>
            <a:off x="457200" y="762000"/>
            <a:ext cx="8382000"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9CC"/>
              </a:buClr>
              <a:buSzPts val="2400"/>
              <a:buFont typeface="Arial"/>
              <a:buNone/>
            </a:pPr>
            <a:r>
              <a:rPr b="1" i="0" lang="en-US" sz="2400" u="none">
                <a:solidFill>
                  <a:srgbClr val="0099CC"/>
                </a:solidFill>
                <a:latin typeface="Arial"/>
                <a:ea typeface="Arial"/>
                <a:cs typeface="Arial"/>
                <a:sym typeface="Arial"/>
              </a:rPr>
              <a:t>EXAMPLE 1  </a:t>
            </a:r>
            <a:r>
              <a:rPr b="1" i="0" lang="en-US" sz="1800" u="none">
                <a:solidFill>
                  <a:schemeClr val="dk1"/>
                </a:solidFill>
                <a:latin typeface="Arial"/>
                <a:ea typeface="Arial"/>
                <a:cs typeface="Arial"/>
                <a:sym typeface="Arial"/>
              </a:rPr>
              <a:t>(continued 5)</a:t>
            </a:r>
            <a:r>
              <a:rPr b="1" i="0" lang="en-US" sz="24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Determination of Eigenvalues and Eigenvectors</a:t>
            </a:r>
            <a:endParaRPr/>
          </a:p>
        </p:txBody>
      </p:sp>
      <p:pic>
        <p:nvPicPr>
          <p:cNvPr id="222" name="Google Shape;222;p25"/>
          <p:cNvPicPr preferRelativeResize="0"/>
          <p:nvPr/>
        </p:nvPicPr>
        <p:blipFill rotWithShape="1">
          <a:blip r:embed="rId3">
            <a:alphaModFix/>
          </a:blip>
          <a:srcRect b="0" l="0" r="0" t="0"/>
          <a:stretch/>
        </p:blipFill>
        <p:spPr>
          <a:xfrm>
            <a:off x="603250" y="4419600"/>
            <a:ext cx="7899400" cy="88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20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0" st="0"/>
                                            </p:txEl>
                                          </p:spTgt>
                                        </p:tgtEl>
                                        <p:attrNameLst>
                                          <p:attrName>style.visibility</p:attrName>
                                        </p:attrNameLst>
                                      </p:cBhvr>
                                      <p:to>
                                        <p:strVal val="visible"/>
                                      </p:to>
                                    </p:set>
                                    <p:animEffect filter="fade" transition="in">
                                      <p:cBhvr>
                                        <p:cTn dur="2000"/>
                                        <p:tgtEl>
                                          <p:spTgt spid="2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1" st="1"/>
                                            </p:txEl>
                                          </p:spTgt>
                                        </p:tgtEl>
                                        <p:attrNameLst>
                                          <p:attrName>style.visibility</p:attrName>
                                        </p:attrNameLst>
                                      </p:cBhvr>
                                      <p:to>
                                        <p:strVal val="visible"/>
                                      </p:to>
                                    </p:set>
                                    <p:animEffect filter="fade" transition="in">
                                      <p:cBhvr>
                                        <p:cTn dur="2000"/>
                                        <p:tgtEl>
                                          <p:spTgt spid="2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2" st="2"/>
                                            </p:txEl>
                                          </p:spTgt>
                                        </p:tgtEl>
                                        <p:attrNameLst>
                                          <p:attrName>style.visibility</p:attrName>
                                        </p:attrNameLst>
                                      </p:cBhvr>
                                      <p:to>
                                        <p:strVal val="visible"/>
                                      </p:to>
                                    </p:set>
                                    <p:animEffect filter="fade" transition="in">
                                      <p:cBhvr>
                                        <p:cTn dur="2000"/>
                                        <p:tgtEl>
                                          <p:spTgt spid="2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3" st="3"/>
                                            </p:txEl>
                                          </p:spTgt>
                                        </p:tgtEl>
                                        <p:attrNameLst>
                                          <p:attrName>style.visibility</p:attrName>
                                        </p:attrNameLst>
                                      </p:cBhvr>
                                      <p:to>
                                        <p:strVal val="visible"/>
                                      </p:to>
                                    </p:set>
                                    <p:animEffect filter="fade" transition="in">
                                      <p:cBhvr>
                                        <p:cTn dur="2000"/>
                                        <p:tgtEl>
                                          <p:spTgt spid="2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4" st="4"/>
                                            </p:txEl>
                                          </p:spTgt>
                                        </p:tgtEl>
                                        <p:attrNameLst>
                                          <p:attrName>style.visibility</p:attrName>
                                        </p:attrNameLst>
                                      </p:cBhvr>
                                      <p:to>
                                        <p:strVal val="visible"/>
                                      </p:to>
                                    </p:set>
                                    <p:animEffect filter="fade" transition="in">
                                      <p:cBhvr>
                                        <p:cTn dur="2000"/>
                                        <p:tgtEl>
                                          <p:spTgt spid="2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5" st="5"/>
                                            </p:txEl>
                                          </p:spTgt>
                                        </p:tgtEl>
                                        <p:attrNameLst>
                                          <p:attrName>style.visibility</p:attrName>
                                        </p:attrNameLst>
                                      </p:cBhvr>
                                      <p:to>
                                        <p:strVal val="visible"/>
                                      </p:to>
                                    </p:set>
                                    <p:animEffect filter="fade" transition="in">
                                      <p:cBhvr>
                                        <p:cTn dur="2000"/>
                                        <p:tgtEl>
                                          <p:spTgt spid="22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6"/>
          <p:cNvSpPr txBox="1"/>
          <p:nvPr/>
        </p:nvSpPr>
        <p:spPr>
          <a:xfrm>
            <a:off x="762000" y="6172200"/>
            <a:ext cx="17526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Section 8.1  p</a:t>
            </a:r>
            <a:fld id="{00000000-1234-1234-1234-123412341234}" type="slidenum">
              <a:rPr b="0" i="0" lang="en-US" sz="1200" u="none">
                <a:solidFill>
                  <a:schemeClr val="dk1"/>
                </a:solidFill>
                <a:latin typeface="Arial"/>
                <a:ea typeface="Arial"/>
                <a:cs typeface="Arial"/>
                <a:sym typeface="Arial"/>
              </a:rPr>
              <a:t>‹#›</a:t>
            </a:fld>
            <a:endParaRPr/>
          </a:p>
        </p:txBody>
      </p:sp>
      <p:sp>
        <p:nvSpPr>
          <p:cNvPr id="228" name="Google Shape;228;p26"/>
          <p:cNvSpPr txBox="1"/>
          <p:nvPr/>
        </p:nvSpPr>
        <p:spPr>
          <a:xfrm>
            <a:off x="457200" y="1670050"/>
            <a:ext cx="8229600" cy="4117975"/>
          </a:xfrm>
          <a:prstGeom prst="rect">
            <a:avLst/>
          </a:prstGeom>
          <a:solidFill>
            <a:srgbClr val="DDDDFF"/>
          </a:solidFill>
          <a:ln cap="flat" cmpd="sng" w="9525">
            <a:solidFill>
              <a:srgbClr val="0099CC"/>
            </a:solidFill>
            <a:prstDash val="solid"/>
            <a:miter lim="800000"/>
            <a:headEnd len="sm" w="sm" type="none"/>
            <a:tailEnd len="sm" w="sm" type="none"/>
          </a:ln>
          <a:effectLst>
            <a:outerShdw blurRad="63500" dir="3238358" dist="172738">
              <a:schemeClr val="folHlink">
                <a:alpha val="49803"/>
              </a:scheme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Palatino Linotype"/>
              <a:buNone/>
            </a:pPr>
            <a:r>
              <a:rPr b="1" i="1" lang="en-US" sz="2400" u="none">
                <a:solidFill>
                  <a:schemeClr val="dk1"/>
                </a:solidFill>
                <a:latin typeface="Palatino Linotype"/>
                <a:ea typeface="Palatino Linotype"/>
                <a:cs typeface="Palatino Linotype"/>
                <a:sym typeface="Palatino Linotype"/>
              </a:rPr>
              <a:t>Solution. </a:t>
            </a:r>
            <a:r>
              <a:rPr b="1" i="1" lang="en-US" sz="1800" u="none">
                <a:solidFill>
                  <a:schemeClr val="dk1"/>
                </a:solidFill>
                <a:latin typeface="Palatino Linotype"/>
                <a:ea typeface="Palatino Linotype"/>
                <a:cs typeface="Palatino Linotype"/>
                <a:sym typeface="Palatino Linotype"/>
              </a:rPr>
              <a:t>(continued 5)</a:t>
            </a:r>
            <a:endParaRPr/>
          </a:p>
          <a:p>
            <a:pPr indent="0" lvl="0" marL="0" marR="0" rtl="0" algn="l">
              <a:lnSpc>
                <a:spcPct val="100000"/>
              </a:lnSpc>
              <a:spcBef>
                <a:spcPts val="0"/>
              </a:spcBef>
              <a:spcAft>
                <a:spcPts val="0"/>
              </a:spcAft>
              <a:buClr>
                <a:schemeClr val="dk1"/>
              </a:buClr>
              <a:buSzPts val="2400"/>
              <a:buFont typeface="Palatino Linotype"/>
              <a:buNone/>
            </a:pPr>
            <a:r>
              <a:rPr b="1" i="0" lang="en-US" sz="2400" u="none">
                <a:solidFill>
                  <a:schemeClr val="dk1"/>
                </a:solidFill>
                <a:latin typeface="Palatino Linotype"/>
                <a:ea typeface="Palatino Linotype"/>
                <a:cs typeface="Palatino Linotype"/>
                <a:sym typeface="Palatino Linotype"/>
              </a:rPr>
              <a:t>(b</a:t>
            </a:r>
            <a:r>
              <a:rPr b="1" baseline="-25000" i="0" lang="en-US" sz="2400" u="none">
                <a:solidFill>
                  <a:schemeClr val="dk1"/>
                </a:solidFill>
                <a:latin typeface="Palatino Linotype"/>
                <a:ea typeface="Palatino Linotype"/>
                <a:cs typeface="Palatino Linotype"/>
                <a:sym typeface="Palatino Linotype"/>
              </a:rPr>
              <a:t>2</a:t>
            </a:r>
            <a:r>
              <a:rPr b="1" i="0" lang="en-US" sz="2400" u="none">
                <a:solidFill>
                  <a:schemeClr val="dk1"/>
                </a:solidFill>
                <a:latin typeface="Palatino Linotype"/>
                <a:ea typeface="Palatino Linotype"/>
                <a:cs typeface="Palatino Linotype"/>
                <a:sym typeface="Palatino Linotype"/>
              </a:rPr>
              <a:t>) </a:t>
            </a:r>
            <a:r>
              <a:rPr b="1" i="1" lang="en-US" sz="2400" u="none">
                <a:solidFill>
                  <a:schemeClr val="dk1"/>
                </a:solidFill>
                <a:latin typeface="Palatino Linotype"/>
                <a:ea typeface="Palatino Linotype"/>
                <a:cs typeface="Palatino Linotype"/>
                <a:sym typeface="Palatino Linotype"/>
              </a:rPr>
              <a:t>Eigenvector of </a:t>
            </a:r>
            <a:r>
              <a:rPr b="1" i="0" lang="en-US" sz="2400" u="none">
                <a:solidFill>
                  <a:schemeClr val="dk1"/>
                </a:solidFill>
                <a:latin typeface="Palatino Linotype"/>
                <a:ea typeface="Palatino Linotype"/>
                <a:cs typeface="Palatino Linotype"/>
                <a:sym typeface="Palatino Linotype"/>
              </a:rPr>
              <a:t>A </a:t>
            </a:r>
            <a:r>
              <a:rPr b="1" i="1" lang="en-US" sz="2400" u="none">
                <a:solidFill>
                  <a:schemeClr val="dk1"/>
                </a:solidFill>
                <a:latin typeface="Palatino Linotype"/>
                <a:ea typeface="Palatino Linotype"/>
                <a:cs typeface="Palatino Linotype"/>
                <a:sym typeface="Palatino Linotype"/>
              </a:rPr>
              <a:t>corresponding to λ</a:t>
            </a:r>
            <a:r>
              <a:rPr b="1" baseline="-25000" i="0" lang="en-US" sz="2400" u="none">
                <a:solidFill>
                  <a:schemeClr val="dk1"/>
                </a:solidFill>
                <a:latin typeface="Palatino Linotype"/>
                <a:ea typeface="Palatino Linotype"/>
                <a:cs typeface="Palatino Linotype"/>
                <a:sym typeface="Palatino Linotype"/>
              </a:rPr>
              <a:t>2</a:t>
            </a:r>
            <a:r>
              <a:rPr b="0" i="0" lang="en-US" sz="2400" u="none">
                <a:solidFill>
                  <a:schemeClr val="dk1"/>
                </a:solidFill>
                <a:latin typeface="Palatino Linotype"/>
                <a:ea typeface="Palatino Linotype"/>
                <a:cs typeface="Palatino Linotype"/>
                <a:sym typeface="Palatino Linotype"/>
              </a:rPr>
              <a:t>. </a:t>
            </a:r>
            <a:endParaRPr/>
          </a:p>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For </a:t>
            </a:r>
            <a:r>
              <a:rPr b="0" i="1" lang="en-US" sz="2400" u="none">
                <a:solidFill>
                  <a:schemeClr val="dk1"/>
                </a:solidFill>
                <a:latin typeface="Palatino Linotype"/>
                <a:ea typeface="Palatino Linotype"/>
                <a:cs typeface="Palatino Linotype"/>
                <a:sym typeface="Palatino Linotype"/>
              </a:rPr>
              <a:t>λ</a:t>
            </a:r>
            <a:r>
              <a:rPr b="0" i="0" lang="en-US" sz="2400" u="none">
                <a:solidFill>
                  <a:schemeClr val="dk1"/>
                </a:solidFill>
                <a:latin typeface="Palatino Linotype"/>
                <a:ea typeface="Palatino Linotype"/>
                <a:cs typeface="Palatino Linotype"/>
                <a:sym typeface="Palatino Linotype"/>
              </a:rPr>
              <a:t> = </a:t>
            </a:r>
            <a:r>
              <a:rPr b="0" i="1" lang="en-US" sz="2400" u="none">
                <a:solidFill>
                  <a:schemeClr val="dk1"/>
                </a:solidFill>
                <a:latin typeface="Palatino Linotype"/>
                <a:ea typeface="Palatino Linotype"/>
                <a:cs typeface="Palatino Linotype"/>
                <a:sym typeface="Palatino Linotype"/>
              </a:rPr>
              <a:t>λ</a:t>
            </a:r>
            <a:r>
              <a:rPr b="0" baseline="-25000" i="0" lang="en-US" sz="2400" u="none">
                <a:solidFill>
                  <a:schemeClr val="dk1"/>
                </a:solidFill>
                <a:latin typeface="Palatino Linotype"/>
                <a:ea typeface="Palatino Linotype"/>
                <a:cs typeface="Palatino Linotype"/>
                <a:sym typeface="Palatino Linotype"/>
              </a:rPr>
              <a:t>2</a:t>
            </a:r>
            <a:r>
              <a:rPr b="0" i="0" lang="en-US" sz="2400" u="none">
                <a:solidFill>
                  <a:schemeClr val="dk1"/>
                </a:solidFill>
                <a:latin typeface="Palatino Linotype"/>
                <a:ea typeface="Palatino Linotype"/>
                <a:cs typeface="Palatino Linotype"/>
                <a:sym typeface="Palatino Linotype"/>
              </a:rPr>
              <a:t> = −6, equation (2*) becomes</a:t>
            </a:r>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A solution is </a:t>
            </a:r>
            <a:r>
              <a:rPr b="0" i="1" lang="en-US" sz="2400" u="none">
                <a:solidFill>
                  <a:schemeClr val="dk1"/>
                </a:solidFill>
                <a:latin typeface="Palatino Linotype"/>
                <a:ea typeface="Palatino Linotype"/>
                <a:cs typeface="Palatino Linotype"/>
                <a:sym typeface="Palatino Linotype"/>
              </a:rPr>
              <a:t>x</a:t>
            </a:r>
            <a:r>
              <a:rPr b="0" baseline="-25000" i="0" lang="en-US" sz="2400" u="none">
                <a:solidFill>
                  <a:schemeClr val="dk1"/>
                </a:solidFill>
                <a:latin typeface="Palatino Linotype"/>
                <a:ea typeface="Palatino Linotype"/>
                <a:cs typeface="Palatino Linotype"/>
                <a:sym typeface="Palatino Linotype"/>
              </a:rPr>
              <a:t>2</a:t>
            </a:r>
            <a:r>
              <a:rPr b="0" i="0" lang="en-US" sz="2400" u="none">
                <a:solidFill>
                  <a:schemeClr val="dk1"/>
                </a:solidFill>
                <a:latin typeface="Palatino Linotype"/>
                <a:ea typeface="Palatino Linotype"/>
                <a:cs typeface="Palatino Linotype"/>
                <a:sym typeface="Palatino Linotype"/>
              </a:rPr>
              <a:t> = −</a:t>
            </a:r>
            <a:r>
              <a:rPr b="0" i="1" lang="en-US" sz="2400" u="none">
                <a:solidFill>
                  <a:schemeClr val="dk1"/>
                </a:solidFill>
                <a:latin typeface="Palatino Linotype"/>
                <a:ea typeface="Palatino Linotype"/>
                <a:cs typeface="Palatino Linotype"/>
                <a:sym typeface="Palatino Linotype"/>
              </a:rPr>
              <a:t>x</a:t>
            </a:r>
            <a:r>
              <a:rPr b="0" baseline="-25000" i="0" lang="en-US" sz="2400" u="none">
                <a:solidFill>
                  <a:schemeClr val="dk1"/>
                </a:solidFill>
                <a:latin typeface="Palatino Linotype"/>
                <a:ea typeface="Palatino Linotype"/>
                <a:cs typeface="Palatino Linotype"/>
                <a:sym typeface="Palatino Linotype"/>
              </a:rPr>
              <a:t>1</a:t>
            </a:r>
            <a:r>
              <a:rPr b="0" i="0" lang="en-US" sz="2400" u="none">
                <a:solidFill>
                  <a:schemeClr val="dk1"/>
                </a:solidFill>
                <a:latin typeface="Palatino Linotype"/>
                <a:ea typeface="Palatino Linotype"/>
                <a:cs typeface="Palatino Linotype"/>
                <a:sym typeface="Palatino Linotype"/>
              </a:rPr>
              <a:t>/2 with arbitrary </a:t>
            </a:r>
            <a:r>
              <a:rPr b="0" i="1" lang="en-US" sz="2400" u="none">
                <a:solidFill>
                  <a:schemeClr val="dk1"/>
                </a:solidFill>
                <a:latin typeface="Palatino Linotype"/>
                <a:ea typeface="Palatino Linotype"/>
                <a:cs typeface="Palatino Linotype"/>
                <a:sym typeface="Palatino Linotype"/>
              </a:rPr>
              <a:t>x</a:t>
            </a:r>
            <a:r>
              <a:rPr b="0" baseline="-25000" i="0" lang="en-US" sz="2400" u="none">
                <a:solidFill>
                  <a:schemeClr val="dk1"/>
                </a:solidFill>
                <a:latin typeface="Palatino Linotype"/>
                <a:ea typeface="Palatino Linotype"/>
                <a:cs typeface="Palatino Linotype"/>
                <a:sym typeface="Palatino Linotype"/>
              </a:rPr>
              <a:t>1</a:t>
            </a:r>
            <a:r>
              <a:rPr b="0" i="0" lang="en-US" sz="2400" u="none">
                <a:solidFill>
                  <a:schemeClr val="dk1"/>
                </a:solidFill>
                <a:latin typeface="Palatino Linotype"/>
                <a:ea typeface="Palatino Linotype"/>
                <a:cs typeface="Palatino Linotype"/>
                <a:sym typeface="Palatino Linotype"/>
              </a:rPr>
              <a:t>. If we choose </a:t>
            </a:r>
            <a:r>
              <a:rPr b="0" i="1" lang="en-US" sz="2400" u="none">
                <a:solidFill>
                  <a:schemeClr val="dk1"/>
                </a:solidFill>
                <a:latin typeface="Palatino Linotype"/>
                <a:ea typeface="Palatino Linotype"/>
                <a:cs typeface="Palatino Linotype"/>
                <a:sym typeface="Palatino Linotype"/>
              </a:rPr>
              <a:t>x</a:t>
            </a:r>
            <a:r>
              <a:rPr b="0" baseline="-25000" i="0" lang="en-US" sz="2400" u="none">
                <a:solidFill>
                  <a:schemeClr val="dk1"/>
                </a:solidFill>
                <a:latin typeface="Palatino Linotype"/>
                <a:ea typeface="Palatino Linotype"/>
                <a:cs typeface="Palatino Linotype"/>
                <a:sym typeface="Palatino Linotype"/>
              </a:rPr>
              <a:t>1</a:t>
            </a:r>
            <a:r>
              <a:rPr b="0" i="0" lang="en-US" sz="2400" u="none">
                <a:solidFill>
                  <a:schemeClr val="dk1"/>
                </a:solidFill>
                <a:latin typeface="Palatino Linotype"/>
                <a:ea typeface="Palatino Linotype"/>
                <a:cs typeface="Palatino Linotype"/>
                <a:sym typeface="Palatino Linotype"/>
              </a:rPr>
              <a:t> = 2, we get </a:t>
            </a:r>
            <a:r>
              <a:rPr b="0" i="1" lang="en-US" sz="2400" u="none">
                <a:solidFill>
                  <a:schemeClr val="dk1"/>
                </a:solidFill>
                <a:latin typeface="Palatino Linotype"/>
                <a:ea typeface="Palatino Linotype"/>
                <a:cs typeface="Palatino Linotype"/>
                <a:sym typeface="Palatino Linotype"/>
              </a:rPr>
              <a:t>x</a:t>
            </a:r>
            <a:r>
              <a:rPr b="0" baseline="-25000" i="0" lang="en-US" sz="2400" u="none">
                <a:solidFill>
                  <a:schemeClr val="dk1"/>
                </a:solidFill>
                <a:latin typeface="Palatino Linotype"/>
                <a:ea typeface="Palatino Linotype"/>
                <a:cs typeface="Palatino Linotype"/>
                <a:sym typeface="Palatino Linotype"/>
              </a:rPr>
              <a:t>2</a:t>
            </a:r>
            <a:r>
              <a:rPr b="0" i="0" lang="en-US" sz="2400" u="none">
                <a:solidFill>
                  <a:schemeClr val="dk1"/>
                </a:solidFill>
                <a:latin typeface="Palatino Linotype"/>
                <a:ea typeface="Palatino Linotype"/>
                <a:cs typeface="Palatino Linotype"/>
                <a:sym typeface="Palatino Linotype"/>
              </a:rPr>
              <a:t> = −1. Thus an eigenvector of </a:t>
            </a:r>
            <a:r>
              <a:rPr b="1" i="0" lang="en-US" sz="2400" u="none">
                <a:solidFill>
                  <a:schemeClr val="dk1"/>
                </a:solidFill>
                <a:latin typeface="Palatino Linotype"/>
                <a:ea typeface="Palatino Linotype"/>
                <a:cs typeface="Palatino Linotype"/>
                <a:sym typeface="Palatino Linotype"/>
              </a:rPr>
              <a:t>A </a:t>
            </a:r>
            <a:r>
              <a:rPr b="0" i="0" lang="en-US" sz="2400" u="none">
                <a:solidFill>
                  <a:schemeClr val="dk1"/>
                </a:solidFill>
                <a:latin typeface="Palatino Linotype"/>
                <a:ea typeface="Palatino Linotype"/>
                <a:cs typeface="Palatino Linotype"/>
                <a:sym typeface="Palatino Linotype"/>
              </a:rPr>
              <a:t>corresponding to </a:t>
            </a:r>
            <a:r>
              <a:rPr b="0" i="1" lang="en-US" sz="2400" u="none">
                <a:solidFill>
                  <a:schemeClr val="dk1"/>
                </a:solidFill>
                <a:latin typeface="Palatino Linotype"/>
                <a:ea typeface="Palatino Linotype"/>
                <a:cs typeface="Palatino Linotype"/>
                <a:sym typeface="Palatino Linotype"/>
              </a:rPr>
              <a:t>λ</a:t>
            </a:r>
            <a:r>
              <a:rPr b="0" baseline="-25000" i="0" lang="en-US" sz="2400" u="none">
                <a:solidFill>
                  <a:schemeClr val="dk1"/>
                </a:solidFill>
                <a:latin typeface="Palatino Linotype"/>
                <a:ea typeface="Palatino Linotype"/>
                <a:cs typeface="Palatino Linotype"/>
                <a:sym typeface="Palatino Linotype"/>
              </a:rPr>
              <a:t>2</a:t>
            </a:r>
            <a:r>
              <a:rPr b="0" i="0" lang="en-US" sz="2400" u="none">
                <a:solidFill>
                  <a:schemeClr val="dk1"/>
                </a:solidFill>
                <a:latin typeface="Palatino Linotype"/>
                <a:ea typeface="Palatino Linotype"/>
                <a:cs typeface="Palatino Linotype"/>
                <a:sym typeface="Palatino Linotype"/>
              </a:rPr>
              <a:t> = −6 is </a:t>
            </a:r>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None/>
            </a:pPr>
            <a:r>
              <a:t/>
            </a:r>
            <a:endParaRPr b="0" i="0" sz="2400" u="none">
              <a:solidFill>
                <a:schemeClr val="dk1"/>
              </a:solidFill>
              <a:latin typeface="Palatino Linotype"/>
              <a:ea typeface="Palatino Linotype"/>
              <a:cs typeface="Palatino Linotype"/>
              <a:sym typeface="Palatino Linotype"/>
            </a:endParaRPr>
          </a:p>
        </p:txBody>
      </p:sp>
      <p:sp>
        <p:nvSpPr>
          <p:cNvPr id="229" name="Google Shape;229;p26"/>
          <p:cNvSpPr txBox="1"/>
          <p:nvPr/>
        </p:nvSpPr>
        <p:spPr>
          <a:xfrm>
            <a:off x="457200" y="762000"/>
            <a:ext cx="8382000"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9CC"/>
              </a:buClr>
              <a:buSzPts val="2400"/>
              <a:buFont typeface="Arial"/>
              <a:buNone/>
            </a:pPr>
            <a:r>
              <a:rPr b="1" i="0" lang="en-US" sz="2400" u="none">
                <a:solidFill>
                  <a:srgbClr val="0099CC"/>
                </a:solidFill>
                <a:latin typeface="Arial"/>
                <a:ea typeface="Arial"/>
                <a:cs typeface="Arial"/>
                <a:sym typeface="Arial"/>
              </a:rPr>
              <a:t>EXAMPLE 1  </a:t>
            </a:r>
            <a:r>
              <a:rPr b="1" i="0" lang="en-US" sz="1800" u="none">
                <a:solidFill>
                  <a:schemeClr val="dk1"/>
                </a:solidFill>
                <a:latin typeface="Arial"/>
                <a:ea typeface="Arial"/>
                <a:cs typeface="Arial"/>
                <a:sym typeface="Arial"/>
              </a:rPr>
              <a:t>(continued 6)</a:t>
            </a:r>
            <a:r>
              <a:rPr b="1" i="0" lang="en-US" sz="24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Determination of Eigenvalues and Eigenvectors</a:t>
            </a:r>
            <a:endParaRPr/>
          </a:p>
        </p:txBody>
      </p:sp>
      <p:pic>
        <p:nvPicPr>
          <p:cNvPr id="230" name="Google Shape;230;p26"/>
          <p:cNvPicPr preferRelativeResize="0"/>
          <p:nvPr/>
        </p:nvPicPr>
        <p:blipFill rotWithShape="1">
          <a:blip r:embed="rId3">
            <a:alphaModFix/>
          </a:blip>
          <a:srcRect b="0" l="0" r="0" t="0"/>
          <a:stretch/>
        </p:blipFill>
        <p:spPr>
          <a:xfrm>
            <a:off x="596900" y="4686300"/>
            <a:ext cx="8140700" cy="863600"/>
          </a:xfrm>
          <a:prstGeom prst="rect">
            <a:avLst/>
          </a:prstGeom>
          <a:noFill/>
          <a:ln>
            <a:noFill/>
          </a:ln>
        </p:spPr>
      </p:pic>
      <p:pic>
        <p:nvPicPr>
          <p:cNvPr id="231" name="Google Shape;231;p26"/>
          <p:cNvPicPr preferRelativeResize="0"/>
          <p:nvPr/>
        </p:nvPicPr>
        <p:blipFill rotWithShape="1">
          <a:blip r:embed="rId4">
            <a:alphaModFix/>
          </a:blip>
          <a:srcRect b="0" l="0" r="0" t="0"/>
          <a:stretch/>
        </p:blipFill>
        <p:spPr>
          <a:xfrm>
            <a:off x="2667000" y="2743200"/>
            <a:ext cx="1701800" cy="863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20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0" st="0"/>
                                            </p:txEl>
                                          </p:spTgt>
                                        </p:tgtEl>
                                        <p:attrNameLst>
                                          <p:attrName>style.visibility</p:attrName>
                                        </p:attrNameLst>
                                      </p:cBhvr>
                                      <p:to>
                                        <p:strVal val="visible"/>
                                      </p:to>
                                    </p:set>
                                    <p:animEffect filter="fade" transition="in">
                                      <p:cBhvr>
                                        <p:cTn dur="2000"/>
                                        <p:tgtEl>
                                          <p:spTgt spid="2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1" st="1"/>
                                            </p:txEl>
                                          </p:spTgt>
                                        </p:tgtEl>
                                        <p:attrNameLst>
                                          <p:attrName>style.visibility</p:attrName>
                                        </p:attrNameLst>
                                      </p:cBhvr>
                                      <p:to>
                                        <p:strVal val="visible"/>
                                      </p:to>
                                    </p:set>
                                    <p:animEffect filter="fade" transition="in">
                                      <p:cBhvr>
                                        <p:cTn dur="2000"/>
                                        <p:tgtEl>
                                          <p:spTgt spid="2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2" st="2"/>
                                            </p:txEl>
                                          </p:spTgt>
                                        </p:tgtEl>
                                        <p:attrNameLst>
                                          <p:attrName>style.visibility</p:attrName>
                                        </p:attrNameLst>
                                      </p:cBhvr>
                                      <p:to>
                                        <p:strVal val="visible"/>
                                      </p:to>
                                    </p:set>
                                    <p:animEffect filter="fade" transition="in">
                                      <p:cBhvr>
                                        <p:cTn dur="2000"/>
                                        <p:tgtEl>
                                          <p:spTgt spid="2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3" st="3"/>
                                            </p:txEl>
                                          </p:spTgt>
                                        </p:tgtEl>
                                        <p:attrNameLst>
                                          <p:attrName>style.visibility</p:attrName>
                                        </p:attrNameLst>
                                      </p:cBhvr>
                                      <p:to>
                                        <p:strVal val="visible"/>
                                      </p:to>
                                    </p:set>
                                    <p:animEffect filter="fade" transition="in">
                                      <p:cBhvr>
                                        <p:cTn dur="2000"/>
                                        <p:tgtEl>
                                          <p:spTgt spid="22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4" st="4"/>
                                            </p:txEl>
                                          </p:spTgt>
                                        </p:tgtEl>
                                        <p:attrNameLst>
                                          <p:attrName>style.visibility</p:attrName>
                                        </p:attrNameLst>
                                      </p:cBhvr>
                                      <p:to>
                                        <p:strVal val="visible"/>
                                      </p:to>
                                    </p:set>
                                    <p:animEffect filter="fade" transition="in">
                                      <p:cBhvr>
                                        <p:cTn dur="2000"/>
                                        <p:tgtEl>
                                          <p:spTgt spid="22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5" st="5"/>
                                            </p:txEl>
                                          </p:spTgt>
                                        </p:tgtEl>
                                        <p:attrNameLst>
                                          <p:attrName>style.visibility</p:attrName>
                                        </p:attrNameLst>
                                      </p:cBhvr>
                                      <p:to>
                                        <p:strVal val="visible"/>
                                      </p:to>
                                    </p:set>
                                    <p:animEffect filter="fade" transition="in">
                                      <p:cBhvr>
                                        <p:cTn dur="2000"/>
                                        <p:tgtEl>
                                          <p:spTgt spid="22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6" st="6"/>
                                            </p:txEl>
                                          </p:spTgt>
                                        </p:tgtEl>
                                        <p:attrNameLst>
                                          <p:attrName>style.visibility</p:attrName>
                                        </p:attrNameLst>
                                      </p:cBhvr>
                                      <p:to>
                                        <p:strVal val="visible"/>
                                      </p:to>
                                    </p:set>
                                    <p:animEffect filter="fade" transition="in">
                                      <p:cBhvr>
                                        <p:cTn dur="2000"/>
                                        <p:tgtEl>
                                          <p:spTgt spid="22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7" st="7"/>
                                            </p:txEl>
                                          </p:spTgt>
                                        </p:tgtEl>
                                        <p:attrNameLst>
                                          <p:attrName>style.visibility</p:attrName>
                                        </p:attrNameLst>
                                      </p:cBhvr>
                                      <p:to>
                                        <p:strVal val="visible"/>
                                      </p:to>
                                    </p:set>
                                    <p:animEffect filter="fade" transition="in">
                                      <p:cBhvr>
                                        <p:cTn dur="2000"/>
                                        <p:tgtEl>
                                          <p:spTgt spid="22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8" st="8"/>
                                            </p:txEl>
                                          </p:spTgt>
                                        </p:tgtEl>
                                        <p:attrNameLst>
                                          <p:attrName>style.visibility</p:attrName>
                                        </p:attrNameLst>
                                      </p:cBhvr>
                                      <p:to>
                                        <p:strVal val="visible"/>
                                      </p:to>
                                    </p:set>
                                    <p:animEffect filter="fade" transition="in">
                                      <p:cBhvr>
                                        <p:cTn dur="2000"/>
                                        <p:tgtEl>
                                          <p:spTgt spid="22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7"/>
          <p:cNvSpPr txBox="1"/>
          <p:nvPr/>
        </p:nvSpPr>
        <p:spPr>
          <a:xfrm>
            <a:off x="762000" y="6172200"/>
            <a:ext cx="17526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Section 8.1  p</a:t>
            </a:r>
            <a:fld id="{00000000-1234-1234-1234-123412341234}" type="slidenum">
              <a:rPr b="0" i="0" lang="en-US" sz="1200" u="none">
                <a:solidFill>
                  <a:schemeClr val="dk1"/>
                </a:solidFill>
                <a:latin typeface="Arial"/>
                <a:ea typeface="Arial"/>
                <a:cs typeface="Arial"/>
                <a:sym typeface="Arial"/>
              </a:rPr>
              <a:t>‹#›</a:t>
            </a:fld>
            <a:endParaRPr/>
          </a:p>
        </p:txBody>
      </p:sp>
      <p:sp>
        <p:nvSpPr>
          <p:cNvPr id="237" name="Google Shape;237;p27"/>
          <p:cNvSpPr txBox="1"/>
          <p:nvPr/>
        </p:nvSpPr>
        <p:spPr>
          <a:xfrm>
            <a:off x="457200" y="822325"/>
            <a:ext cx="8229600" cy="5213350"/>
          </a:xfrm>
          <a:prstGeom prst="rect">
            <a:avLst/>
          </a:prstGeom>
          <a:solidFill>
            <a:srgbClr val="DDDDFF"/>
          </a:solidFill>
          <a:ln cap="flat" cmpd="sng" w="9525">
            <a:solidFill>
              <a:srgbClr val="0099CC"/>
            </a:solidFill>
            <a:prstDash val="solid"/>
            <a:miter lim="800000"/>
            <a:headEnd len="sm" w="sm" type="none"/>
            <a:tailEnd len="sm" w="sm" type="none"/>
          </a:ln>
          <a:effectLst>
            <a:outerShdw blurRad="63500" dir="3238358" dist="172738">
              <a:schemeClr val="folHlink">
                <a:alpha val="49803"/>
              </a:scheme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This example illustrates the general case as follows. Equation (1) written in components is</a:t>
            </a:r>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Transferring the terms on the right side to the left side, we have</a:t>
            </a:r>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(2)</a:t>
            </a:r>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None/>
            </a:pPr>
            <a:r>
              <a:t/>
            </a:r>
            <a:endParaRPr b="0" i="0" sz="2400" u="none">
              <a:solidFill>
                <a:schemeClr val="dk1"/>
              </a:solidFill>
              <a:latin typeface="Palatino Linotype"/>
              <a:ea typeface="Palatino Linotype"/>
              <a:cs typeface="Palatino Linotype"/>
              <a:sym typeface="Palatino Linotype"/>
            </a:endParaRPr>
          </a:p>
        </p:txBody>
      </p:sp>
      <p:pic>
        <p:nvPicPr>
          <p:cNvPr id="238" name="Google Shape;238;p27"/>
          <p:cNvPicPr preferRelativeResize="0"/>
          <p:nvPr/>
        </p:nvPicPr>
        <p:blipFill rotWithShape="1">
          <a:blip r:embed="rId3">
            <a:alphaModFix/>
          </a:blip>
          <a:srcRect b="0" l="0" r="0" t="0"/>
          <a:stretch/>
        </p:blipFill>
        <p:spPr>
          <a:xfrm>
            <a:off x="2628900" y="1622425"/>
            <a:ext cx="2895600" cy="1803400"/>
          </a:xfrm>
          <a:prstGeom prst="rect">
            <a:avLst/>
          </a:prstGeom>
          <a:noFill/>
          <a:ln>
            <a:noFill/>
          </a:ln>
        </p:spPr>
      </p:pic>
      <p:pic>
        <p:nvPicPr>
          <p:cNvPr id="239" name="Google Shape;239;p27"/>
          <p:cNvPicPr preferRelativeResize="0"/>
          <p:nvPr/>
        </p:nvPicPr>
        <p:blipFill rotWithShape="1">
          <a:blip r:embed="rId4">
            <a:alphaModFix/>
          </a:blip>
          <a:srcRect b="0" l="0" r="0" t="0"/>
          <a:stretch/>
        </p:blipFill>
        <p:spPr>
          <a:xfrm>
            <a:off x="1981200" y="4064000"/>
            <a:ext cx="5473700" cy="1803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20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20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2000"/>
                                        <p:tgtEl>
                                          <p:spTgt spid="2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3" st="3"/>
                                            </p:txEl>
                                          </p:spTgt>
                                        </p:tgtEl>
                                        <p:attrNameLst>
                                          <p:attrName>style.visibility</p:attrName>
                                        </p:attrNameLst>
                                      </p:cBhvr>
                                      <p:to>
                                        <p:strVal val="visible"/>
                                      </p:to>
                                    </p:set>
                                    <p:animEffect filter="fade" transition="in">
                                      <p:cBhvr>
                                        <p:cTn dur="2000"/>
                                        <p:tgtEl>
                                          <p:spTgt spid="2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4" st="4"/>
                                            </p:txEl>
                                          </p:spTgt>
                                        </p:tgtEl>
                                        <p:attrNameLst>
                                          <p:attrName>style.visibility</p:attrName>
                                        </p:attrNameLst>
                                      </p:cBhvr>
                                      <p:to>
                                        <p:strVal val="visible"/>
                                      </p:to>
                                    </p:set>
                                    <p:animEffect filter="fade" transition="in">
                                      <p:cBhvr>
                                        <p:cTn dur="2000"/>
                                        <p:tgtEl>
                                          <p:spTgt spid="23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5" st="5"/>
                                            </p:txEl>
                                          </p:spTgt>
                                        </p:tgtEl>
                                        <p:attrNameLst>
                                          <p:attrName>style.visibility</p:attrName>
                                        </p:attrNameLst>
                                      </p:cBhvr>
                                      <p:to>
                                        <p:strVal val="visible"/>
                                      </p:to>
                                    </p:set>
                                    <p:animEffect filter="fade" transition="in">
                                      <p:cBhvr>
                                        <p:cTn dur="2000"/>
                                        <p:tgtEl>
                                          <p:spTgt spid="23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6" st="6"/>
                                            </p:txEl>
                                          </p:spTgt>
                                        </p:tgtEl>
                                        <p:attrNameLst>
                                          <p:attrName>style.visibility</p:attrName>
                                        </p:attrNameLst>
                                      </p:cBhvr>
                                      <p:to>
                                        <p:strVal val="visible"/>
                                      </p:to>
                                    </p:set>
                                    <p:animEffect filter="fade" transition="in">
                                      <p:cBhvr>
                                        <p:cTn dur="2000"/>
                                        <p:tgtEl>
                                          <p:spTgt spid="23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7" st="7"/>
                                            </p:txEl>
                                          </p:spTgt>
                                        </p:tgtEl>
                                        <p:attrNameLst>
                                          <p:attrName>style.visibility</p:attrName>
                                        </p:attrNameLst>
                                      </p:cBhvr>
                                      <p:to>
                                        <p:strVal val="visible"/>
                                      </p:to>
                                    </p:set>
                                    <p:animEffect filter="fade" transition="in">
                                      <p:cBhvr>
                                        <p:cTn dur="2000"/>
                                        <p:tgtEl>
                                          <p:spTgt spid="23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8" st="8"/>
                                            </p:txEl>
                                          </p:spTgt>
                                        </p:tgtEl>
                                        <p:attrNameLst>
                                          <p:attrName>style.visibility</p:attrName>
                                        </p:attrNameLst>
                                      </p:cBhvr>
                                      <p:to>
                                        <p:strVal val="visible"/>
                                      </p:to>
                                    </p:set>
                                    <p:animEffect filter="fade" transition="in">
                                      <p:cBhvr>
                                        <p:cTn dur="2000"/>
                                        <p:tgtEl>
                                          <p:spTgt spid="23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9" st="9"/>
                                            </p:txEl>
                                          </p:spTgt>
                                        </p:tgtEl>
                                        <p:attrNameLst>
                                          <p:attrName>style.visibility</p:attrName>
                                        </p:attrNameLst>
                                      </p:cBhvr>
                                      <p:to>
                                        <p:strVal val="visible"/>
                                      </p:to>
                                    </p:set>
                                    <p:animEffect filter="fade" transition="in">
                                      <p:cBhvr>
                                        <p:cTn dur="2000"/>
                                        <p:tgtEl>
                                          <p:spTgt spid="23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0" st="10"/>
                                            </p:txEl>
                                          </p:spTgt>
                                        </p:tgtEl>
                                        <p:attrNameLst>
                                          <p:attrName>style.visibility</p:attrName>
                                        </p:attrNameLst>
                                      </p:cBhvr>
                                      <p:to>
                                        <p:strVal val="visible"/>
                                      </p:to>
                                    </p:set>
                                    <p:animEffect filter="fade" transition="in">
                                      <p:cBhvr>
                                        <p:cTn dur="2000"/>
                                        <p:tgtEl>
                                          <p:spTgt spid="23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1" st="11"/>
                                            </p:txEl>
                                          </p:spTgt>
                                        </p:tgtEl>
                                        <p:attrNameLst>
                                          <p:attrName>style.visibility</p:attrName>
                                        </p:attrNameLst>
                                      </p:cBhvr>
                                      <p:to>
                                        <p:strVal val="visible"/>
                                      </p:to>
                                    </p:set>
                                    <p:animEffect filter="fade" transition="in">
                                      <p:cBhvr>
                                        <p:cTn dur="2000"/>
                                        <p:tgtEl>
                                          <p:spTgt spid="237">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8"/>
          <p:cNvSpPr txBox="1"/>
          <p:nvPr/>
        </p:nvSpPr>
        <p:spPr>
          <a:xfrm>
            <a:off x="762000" y="6172200"/>
            <a:ext cx="17526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Section 8.1  p</a:t>
            </a:r>
            <a:fld id="{00000000-1234-1234-1234-123412341234}" type="slidenum">
              <a:rPr b="0" i="0" lang="en-US" sz="1200" u="none">
                <a:solidFill>
                  <a:schemeClr val="dk1"/>
                </a:solidFill>
                <a:latin typeface="Arial"/>
                <a:ea typeface="Arial"/>
                <a:cs typeface="Arial"/>
                <a:sym typeface="Arial"/>
              </a:rPr>
              <a:t>‹#›</a:t>
            </a:fld>
            <a:endParaRPr/>
          </a:p>
        </p:txBody>
      </p:sp>
      <p:sp>
        <p:nvSpPr>
          <p:cNvPr id="245" name="Google Shape;245;p28"/>
          <p:cNvSpPr txBox="1"/>
          <p:nvPr/>
        </p:nvSpPr>
        <p:spPr>
          <a:xfrm>
            <a:off x="457200" y="822325"/>
            <a:ext cx="8229600" cy="4337050"/>
          </a:xfrm>
          <a:prstGeom prst="rect">
            <a:avLst/>
          </a:prstGeom>
          <a:solidFill>
            <a:srgbClr val="DDDDFF"/>
          </a:solidFill>
          <a:ln cap="flat" cmpd="sng" w="9525">
            <a:solidFill>
              <a:srgbClr val="0099CC"/>
            </a:solidFill>
            <a:prstDash val="solid"/>
            <a:miter lim="800000"/>
            <a:headEnd len="sm" w="sm" type="none"/>
            <a:tailEnd len="sm" w="sm" type="none"/>
          </a:ln>
          <a:effectLst>
            <a:outerShdw blurRad="63500" dir="3238358" dist="172738">
              <a:schemeClr val="folHlink">
                <a:alpha val="49803"/>
              </a:scheme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In matrix notation,</a:t>
            </a:r>
            <a:endParaRPr/>
          </a:p>
          <a:p>
            <a:pPr indent="0" lvl="0" marL="0" marR="0" rtl="0" algn="l">
              <a:lnSpc>
                <a:spcPct val="100000"/>
              </a:lnSpc>
              <a:spcBef>
                <a:spcPts val="720"/>
              </a:spcBef>
              <a:spcAft>
                <a:spcPts val="0"/>
              </a:spcAft>
              <a:buClr>
                <a:schemeClr val="dk1"/>
              </a:buClr>
              <a:buSzPts val="2400"/>
              <a:buFont typeface="Palatino Linotype"/>
              <a:buNone/>
            </a:pPr>
            <a:r>
              <a:rPr b="1" i="0" lang="en-US" sz="2400" u="none">
                <a:solidFill>
                  <a:schemeClr val="dk1"/>
                </a:solidFill>
                <a:latin typeface="Palatino Linotype"/>
                <a:ea typeface="Palatino Linotype"/>
                <a:cs typeface="Palatino Linotype"/>
                <a:sym typeface="Palatino Linotype"/>
              </a:rPr>
              <a:t>(3) </a:t>
            </a:r>
            <a:endParaRPr/>
          </a:p>
          <a:p>
            <a:pPr indent="0" lvl="0" marL="0" marR="0" rtl="0" algn="l">
              <a:lnSpc>
                <a:spcPct val="100000"/>
              </a:lnSpc>
              <a:spcBef>
                <a:spcPts val="72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this homogeneous linear system of equations has a nontrivial solution if and only if the corresponding determinant of the coefficients is zero:</a:t>
            </a:r>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(4)</a:t>
            </a:r>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None/>
            </a:pPr>
            <a:r>
              <a:t/>
            </a:r>
            <a:endParaRPr b="0" i="0" sz="2400" u="none">
              <a:solidFill>
                <a:schemeClr val="dk1"/>
              </a:solidFill>
              <a:latin typeface="Palatino Linotype"/>
              <a:ea typeface="Palatino Linotype"/>
              <a:cs typeface="Palatino Linotype"/>
              <a:sym typeface="Palatino Linotype"/>
            </a:endParaRPr>
          </a:p>
        </p:txBody>
      </p:sp>
      <p:pic>
        <p:nvPicPr>
          <p:cNvPr id="246" name="Google Shape;246;p28"/>
          <p:cNvPicPr preferRelativeResize="0"/>
          <p:nvPr/>
        </p:nvPicPr>
        <p:blipFill rotWithShape="1">
          <a:blip r:embed="rId3">
            <a:alphaModFix/>
          </a:blip>
          <a:srcRect b="0" l="0" r="0" t="0"/>
          <a:stretch/>
        </p:blipFill>
        <p:spPr>
          <a:xfrm>
            <a:off x="2330450" y="1295400"/>
            <a:ext cx="1727200" cy="342900"/>
          </a:xfrm>
          <a:prstGeom prst="rect">
            <a:avLst/>
          </a:prstGeom>
          <a:noFill/>
          <a:ln>
            <a:noFill/>
          </a:ln>
        </p:spPr>
      </p:pic>
      <p:pic>
        <p:nvPicPr>
          <p:cNvPr id="247" name="Google Shape;247;p28"/>
          <p:cNvPicPr preferRelativeResize="0"/>
          <p:nvPr/>
        </p:nvPicPr>
        <p:blipFill rotWithShape="1">
          <a:blip r:embed="rId4">
            <a:alphaModFix/>
          </a:blip>
          <a:srcRect b="0" l="0" r="0" t="0"/>
          <a:stretch/>
        </p:blipFill>
        <p:spPr>
          <a:xfrm>
            <a:off x="1155700" y="2990850"/>
            <a:ext cx="6845300" cy="1803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0" st="0"/>
                                            </p:txEl>
                                          </p:spTgt>
                                        </p:tgtEl>
                                        <p:attrNameLst>
                                          <p:attrName>style.visibility</p:attrName>
                                        </p:attrNameLst>
                                      </p:cBhvr>
                                      <p:to>
                                        <p:strVal val="visible"/>
                                      </p:to>
                                    </p:set>
                                    <p:animEffect filter="fade" transition="in">
                                      <p:cBhvr>
                                        <p:cTn dur="2000"/>
                                        <p:tgtEl>
                                          <p:spTgt spid="2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1" st="1"/>
                                            </p:txEl>
                                          </p:spTgt>
                                        </p:tgtEl>
                                        <p:attrNameLst>
                                          <p:attrName>style.visibility</p:attrName>
                                        </p:attrNameLst>
                                      </p:cBhvr>
                                      <p:to>
                                        <p:strVal val="visible"/>
                                      </p:to>
                                    </p:set>
                                    <p:animEffect filter="fade" transition="in">
                                      <p:cBhvr>
                                        <p:cTn dur="2000"/>
                                        <p:tgtEl>
                                          <p:spTgt spid="2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2" st="2"/>
                                            </p:txEl>
                                          </p:spTgt>
                                        </p:tgtEl>
                                        <p:attrNameLst>
                                          <p:attrName>style.visibility</p:attrName>
                                        </p:attrNameLst>
                                      </p:cBhvr>
                                      <p:to>
                                        <p:strVal val="visible"/>
                                      </p:to>
                                    </p:set>
                                    <p:animEffect filter="fade" transition="in">
                                      <p:cBhvr>
                                        <p:cTn dur="2000"/>
                                        <p:tgtEl>
                                          <p:spTgt spid="2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3" st="3"/>
                                            </p:txEl>
                                          </p:spTgt>
                                        </p:tgtEl>
                                        <p:attrNameLst>
                                          <p:attrName>style.visibility</p:attrName>
                                        </p:attrNameLst>
                                      </p:cBhvr>
                                      <p:to>
                                        <p:strVal val="visible"/>
                                      </p:to>
                                    </p:set>
                                    <p:animEffect filter="fade" transition="in">
                                      <p:cBhvr>
                                        <p:cTn dur="2000"/>
                                        <p:tgtEl>
                                          <p:spTgt spid="24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4" st="4"/>
                                            </p:txEl>
                                          </p:spTgt>
                                        </p:tgtEl>
                                        <p:attrNameLst>
                                          <p:attrName>style.visibility</p:attrName>
                                        </p:attrNameLst>
                                      </p:cBhvr>
                                      <p:to>
                                        <p:strVal val="visible"/>
                                      </p:to>
                                    </p:set>
                                    <p:animEffect filter="fade" transition="in">
                                      <p:cBhvr>
                                        <p:cTn dur="2000"/>
                                        <p:tgtEl>
                                          <p:spTgt spid="24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5" st="5"/>
                                            </p:txEl>
                                          </p:spTgt>
                                        </p:tgtEl>
                                        <p:attrNameLst>
                                          <p:attrName>style.visibility</p:attrName>
                                        </p:attrNameLst>
                                      </p:cBhvr>
                                      <p:to>
                                        <p:strVal val="visible"/>
                                      </p:to>
                                    </p:set>
                                    <p:animEffect filter="fade" transition="in">
                                      <p:cBhvr>
                                        <p:cTn dur="2000"/>
                                        <p:tgtEl>
                                          <p:spTgt spid="24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6" st="6"/>
                                            </p:txEl>
                                          </p:spTgt>
                                        </p:tgtEl>
                                        <p:attrNameLst>
                                          <p:attrName>style.visibility</p:attrName>
                                        </p:attrNameLst>
                                      </p:cBhvr>
                                      <p:to>
                                        <p:strVal val="visible"/>
                                      </p:to>
                                    </p:set>
                                    <p:animEffect filter="fade" transition="in">
                                      <p:cBhvr>
                                        <p:cTn dur="2000"/>
                                        <p:tgtEl>
                                          <p:spTgt spid="24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7" st="7"/>
                                            </p:txEl>
                                          </p:spTgt>
                                        </p:tgtEl>
                                        <p:attrNameLst>
                                          <p:attrName>style.visibility</p:attrName>
                                        </p:attrNameLst>
                                      </p:cBhvr>
                                      <p:to>
                                        <p:strVal val="visible"/>
                                      </p:to>
                                    </p:set>
                                    <p:animEffect filter="fade" transition="in">
                                      <p:cBhvr>
                                        <p:cTn dur="2000"/>
                                        <p:tgtEl>
                                          <p:spTgt spid="24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8" st="8"/>
                                            </p:txEl>
                                          </p:spTgt>
                                        </p:tgtEl>
                                        <p:attrNameLst>
                                          <p:attrName>style.visibility</p:attrName>
                                        </p:attrNameLst>
                                      </p:cBhvr>
                                      <p:to>
                                        <p:strVal val="visible"/>
                                      </p:to>
                                    </p:set>
                                    <p:animEffect filter="fade" transition="in">
                                      <p:cBhvr>
                                        <p:cTn dur="2000"/>
                                        <p:tgtEl>
                                          <p:spTgt spid="24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29"/>
          <p:cNvSpPr txBox="1"/>
          <p:nvPr/>
        </p:nvSpPr>
        <p:spPr>
          <a:xfrm>
            <a:off x="762000" y="6172200"/>
            <a:ext cx="17526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Section 8.1  p</a:t>
            </a:r>
            <a:fld id="{00000000-1234-1234-1234-123412341234}" type="slidenum">
              <a:rPr b="0" i="0" lang="en-US" sz="1200" u="none">
                <a:solidFill>
                  <a:schemeClr val="dk1"/>
                </a:solidFill>
                <a:latin typeface="Arial"/>
                <a:ea typeface="Arial"/>
                <a:cs typeface="Arial"/>
                <a:sym typeface="Arial"/>
              </a:rPr>
              <a:t>‹#›</a:t>
            </a:fld>
            <a:endParaRPr/>
          </a:p>
        </p:txBody>
      </p:sp>
      <p:sp>
        <p:nvSpPr>
          <p:cNvPr id="253" name="Google Shape;253;p29"/>
          <p:cNvSpPr txBox="1"/>
          <p:nvPr/>
        </p:nvSpPr>
        <p:spPr>
          <a:xfrm>
            <a:off x="457200" y="822325"/>
            <a:ext cx="8229600" cy="1927225"/>
          </a:xfrm>
          <a:prstGeom prst="rect">
            <a:avLst/>
          </a:prstGeom>
          <a:solidFill>
            <a:srgbClr val="DDDDFF"/>
          </a:solidFill>
          <a:ln cap="flat" cmpd="sng" w="9525">
            <a:solidFill>
              <a:srgbClr val="0099CC"/>
            </a:solidFill>
            <a:prstDash val="solid"/>
            <a:miter lim="800000"/>
            <a:headEnd len="sm" w="sm" type="none"/>
            <a:tailEnd len="sm" w="sm" type="none"/>
          </a:ln>
          <a:effectLst>
            <a:outerShdw blurRad="63500" dir="3238358" dist="172738">
              <a:schemeClr val="folHlink">
                <a:alpha val="49803"/>
              </a:scheme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Palatino Linotype"/>
              <a:buNone/>
            </a:pPr>
            <a:r>
              <a:rPr b="1" i="0" lang="en-US" sz="2400" u="none">
                <a:solidFill>
                  <a:schemeClr val="dk1"/>
                </a:solidFill>
                <a:latin typeface="Palatino Linotype"/>
                <a:ea typeface="Palatino Linotype"/>
                <a:cs typeface="Palatino Linotype"/>
                <a:sym typeface="Palatino Linotype"/>
              </a:rPr>
              <a:t>A −</a:t>
            </a:r>
            <a:r>
              <a:rPr b="0" i="1" lang="en-US" sz="2400" u="none">
                <a:solidFill>
                  <a:schemeClr val="dk1"/>
                </a:solidFill>
                <a:latin typeface="Palatino Linotype"/>
                <a:ea typeface="Palatino Linotype"/>
                <a:cs typeface="Palatino Linotype"/>
                <a:sym typeface="Palatino Linotype"/>
              </a:rPr>
              <a:t> λ</a:t>
            </a:r>
            <a:r>
              <a:rPr b="1" i="0" lang="en-US" sz="2400" u="none">
                <a:solidFill>
                  <a:schemeClr val="dk1"/>
                </a:solidFill>
                <a:latin typeface="Palatino Linotype"/>
                <a:ea typeface="Palatino Linotype"/>
                <a:cs typeface="Palatino Linotype"/>
                <a:sym typeface="Palatino Linotype"/>
              </a:rPr>
              <a:t>I </a:t>
            </a:r>
            <a:r>
              <a:rPr b="0" i="0" lang="en-US" sz="2400" u="none">
                <a:solidFill>
                  <a:schemeClr val="dk1"/>
                </a:solidFill>
                <a:latin typeface="Palatino Linotype"/>
                <a:ea typeface="Palatino Linotype"/>
                <a:cs typeface="Palatino Linotype"/>
                <a:sym typeface="Palatino Linotype"/>
              </a:rPr>
              <a:t>is called the </a:t>
            </a:r>
            <a:r>
              <a:rPr b="1" i="0" lang="en-US" sz="2400" u="none">
                <a:solidFill>
                  <a:schemeClr val="dk1"/>
                </a:solidFill>
                <a:latin typeface="Palatino Linotype"/>
                <a:ea typeface="Palatino Linotype"/>
                <a:cs typeface="Palatino Linotype"/>
                <a:sym typeface="Palatino Linotype"/>
              </a:rPr>
              <a:t>characteristic matrix </a:t>
            </a:r>
            <a:r>
              <a:rPr b="0" i="0" lang="en-US" sz="2400" u="none">
                <a:solidFill>
                  <a:schemeClr val="dk1"/>
                </a:solidFill>
                <a:latin typeface="Palatino Linotype"/>
                <a:ea typeface="Palatino Linotype"/>
                <a:cs typeface="Palatino Linotype"/>
                <a:sym typeface="Palatino Linotype"/>
              </a:rPr>
              <a:t>and </a:t>
            </a:r>
            <a:r>
              <a:rPr b="0" i="1" lang="en-US" sz="2400" u="none">
                <a:solidFill>
                  <a:schemeClr val="dk1"/>
                </a:solidFill>
                <a:latin typeface="Palatino Linotype"/>
                <a:ea typeface="Palatino Linotype"/>
                <a:cs typeface="Palatino Linotype"/>
                <a:sym typeface="Palatino Linotype"/>
              </a:rPr>
              <a:t>D</a:t>
            </a:r>
            <a:r>
              <a:rPr b="0" i="0" lang="en-US" sz="2400" u="none">
                <a:solidFill>
                  <a:schemeClr val="dk1"/>
                </a:solidFill>
                <a:latin typeface="Palatino Linotype"/>
                <a:ea typeface="Palatino Linotype"/>
                <a:cs typeface="Palatino Linotype"/>
                <a:sym typeface="Palatino Linotype"/>
              </a:rPr>
              <a:t>(</a:t>
            </a:r>
            <a:r>
              <a:rPr b="0" i="1" lang="en-US" sz="2400" u="none">
                <a:solidFill>
                  <a:schemeClr val="dk1"/>
                </a:solidFill>
                <a:latin typeface="Palatino Linotype"/>
                <a:ea typeface="Palatino Linotype"/>
                <a:cs typeface="Palatino Linotype"/>
                <a:sym typeface="Palatino Linotype"/>
              </a:rPr>
              <a:t>λ</a:t>
            </a:r>
            <a:r>
              <a:rPr b="0" i="0" lang="en-US" sz="2400" u="none">
                <a:solidFill>
                  <a:schemeClr val="dk1"/>
                </a:solidFill>
                <a:latin typeface="Palatino Linotype"/>
                <a:ea typeface="Palatino Linotype"/>
                <a:cs typeface="Palatino Linotype"/>
                <a:sym typeface="Palatino Linotype"/>
              </a:rPr>
              <a:t>) the </a:t>
            </a:r>
            <a:r>
              <a:rPr b="1" i="0" lang="en-US" sz="2400" u="none">
                <a:solidFill>
                  <a:schemeClr val="dk1"/>
                </a:solidFill>
                <a:latin typeface="Palatino Linotype"/>
                <a:ea typeface="Palatino Linotype"/>
                <a:cs typeface="Palatino Linotype"/>
                <a:sym typeface="Palatino Linotype"/>
              </a:rPr>
              <a:t>characteristic determinant </a:t>
            </a:r>
            <a:r>
              <a:rPr b="0" i="0" lang="en-US" sz="2400" u="none">
                <a:solidFill>
                  <a:schemeClr val="dk1"/>
                </a:solidFill>
                <a:latin typeface="Palatino Linotype"/>
                <a:ea typeface="Palatino Linotype"/>
                <a:cs typeface="Palatino Linotype"/>
                <a:sym typeface="Palatino Linotype"/>
              </a:rPr>
              <a:t>of </a:t>
            </a:r>
            <a:r>
              <a:rPr b="1" i="0" lang="en-US" sz="2400" u="none">
                <a:solidFill>
                  <a:schemeClr val="dk1"/>
                </a:solidFill>
                <a:latin typeface="Palatino Linotype"/>
                <a:ea typeface="Palatino Linotype"/>
                <a:cs typeface="Palatino Linotype"/>
                <a:sym typeface="Palatino Linotype"/>
              </a:rPr>
              <a:t>A</a:t>
            </a:r>
            <a:r>
              <a:rPr b="0" i="0" lang="en-US" sz="2400" u="none">
                <a:solidFill>
                  <a:schemeClr val="dk1"/>
                </a:solidFill>
                <a:latin typeface="Palatino Linotype"/>
                <a:ea typeface="Palatino Linotype"/>
                <a:cs typeface="Palatino Linotype"/>
                <a:sym typeface="Palatino Linotype"/>
              </a:rPr>
              <a:t>. Equation (4) is called the </a:t>
            </a:r>
            <a:r>
              <a:rPr b="1" i="0" lang="en-US" sz="2400" u="none">
                <a:solidFill>
                  <a:schemeClr val="dk1"/>
                </a:solidFill>
                <a:latin typeface="Palatino Linotype"/>
                <a:ea typeface="Palatino Linotype"/>
                <a:cs typeface="Palatino Linotype"/>
                <a:sym typeface="Palatino Linotype"/>
              </a:rPr>
              <a:t>characteristic equation </a:t>
            </a:r>
            <a:r>
              <a:rPr b="0" i="0" lang="en-US" sz="2400" u="none">
                <a:solidFill>
                  <a:schemeClr val="dk1"/>
                </a:solidFill>
                <a:latin typeface="Palatino Linotype"/>
                <a:ea typeface="Palatino Linotype"/>
                <a:cs typeface="Palatino Linotype"/>
                <a:sym typeface="Palatino Linotype"/>
              </a:rPr>
              <a:t>of </a:t>
            </a:r>
            <a:r>
              <a:rPr b="1" i="0" lang="en-US" sz="2400" u="none">
                <a:solidFill>
                  <a:schemeClr val="dk1"/>
                </a:solidFill>
                <a:latin typeface="Palatino Linotype"/>
                <a:ea typeface="Palatino Linotype"/>
                <a:cs typeface="Palatino Linotype"/>
                <a:sym typeface="Palatino Linotype"/>
              </a:rPr>
              <a:t>A</a:t>
            </a:r>
            <a:r>
              <a:rPr b="0" i="0" lang="en-US" sz="2400" u="none">
                <a:solidFill>
                  <a:schemeClr val="dk1"/>
                </a:solidFill>
                <a:latin typeface="Palatino Linotype"/>
                <a:ea typeface="Palatino Linotype"/>
                <a:cs typeface="Palatino Linotype"/>
                <a:sym typeface="Palatino Linotype"/>
              </a:rPr>
              <a:t>. By developing </a:t>
            </a:r>
            <a:r>
              <a:rPr b="0" i="1" lang="en-US" sz="2400" u="none">
                <a:solidFill>
                  <a:schemeClr val="dk1"/>
                </a:solidFill>
                <a:latin typeface="Palatino Linotype"/>
                <a:ea typeface="Palatino Linotype"/>
                <a:cs typeface="Palatino Linotype"/>
                <a:sym typeface="Palatino Linotype"/>
              </a:rPr>
              <a:t>D</a:t>
            </a:r>
            <a:r>
              <a:rPr b="0" i="0" lang="en-US" sz="2400" u="none">
                <a:solidFill>
                  <a:schemeClr val="dk1"/>
                </a:solidFill>
                <a:latin typeface="Palatino Linotype"/>
                <a:ea typeface="Palatino Linotype"/>
                <a:cs typeface="Palatino Linotype"/>
                <a:sym typeface="Palatino Linotype"/>
              </a:rPr>
              <a:t>(</a:t>
            </a:r>
            <a:r>
              <a:rPr b="0" i="1" lang="en-US" sz="2400" u="none">
                <a:solidFill>
                  <a:schemeClr val="dk1"/>
                </a:solidFill>
                <a:latin typeface="Palatino Linotype"/>
                <a:ea typeface="Palatino Linotype"/>
                <a:cs typeface="Palatino Linotype"/>
                <a:sym typeface="Palatino Linotype"/>
              </a:rPr>
              <a:t>λ</a:t>
            </a:r>
            <a:r>
              <a:rPr b="0" i="0" lang="en-US" sz="2400" u="none">
                <a:solidFill>
                  <a:schemeClr val="dk1"/>
                </a:solidFill>
                <a:latin typeface="Palatino Linotype"/>
                <a:ea typeface="Palatino Linotype"/>
                <a:cs typeface="Palatino Linotype"/>
                <a:sym typeface="Palatino Linotype"/>
              </a:rPr>
              <a:t>) we obtain a polynomial of </a:t>
            </a:r>
            <a:r>
              <a:rPr b="0" i="1" lang="en-US" sz="2400" u="none">
                <a:solidFill>
                  <a:schemeClr val="dk1"/>
                </a:solidFill>
                <a:latin typeface="Palatino Linotype"/>
                <a:ea typeface="Palatino Linotype"/>
                <a:cs typeface="Palatino Linotype"/>
                <a:sym typeface="Palatino Linotype"/>
              </a:rPr>
              <a:t>n</a:t>
            </a:r>
            <a:r>
              <a:rPr b="0" i="0" lang="en-US" sz="2400" u="none">
                <a:solidFill>
                  <a:schemeClr val="dk1"/>
                </a:solidFill>
                <a:latin typeface="Palatino Linotype"/>
                <a:ea typeface="Palatino Linotype"/>
                <a:cs typeface="Palatino Linotype"/>
                <a:sym typeface="Palatino Linotype"/>
              </a:rPr>
              <a:t>th degree in </a:t>
            </a:r>
            <a:r>
              <a:rPr b="0" i="1" lang="en-US" sz="2400" u="none">
                <a:solidFill>
                  <a:schemeClr val="dk1"/>
                </a:solidFill>
                <a:latin typeface="Palatino Linotype"/>
                <a:ea typeface="Palatino Linotype"/>
                <a:cs typeface="Palatino Linotype"/>
                <a:sym typeface="Palatino Linotype"/>
              </a:rPr>
              <a:t>λ</a:t>
            </a:r>
            <a:r>
              <a:rPr b="0" i="0" lang="en-US" sz="2400" u="none">
                <a:solidFill>
                  <a:schemeClr val="dk1"/>
                </a:solidFill>
                <a:latin typeface="Palatino Linotype"/>
                <a:ea typeface="Palatino Linotype"/>
                <a:cs typeface="Palatino Linotype"/>
                <a:sym typeface="Palatino Linotype"/>
              </a:rPr>
              <a:t>. This is called the </a:t>
            </a:r>
            <a:r>
              <a:rPr b="1" i="0" lang="en-US" sz="2400" u="none">
                <a:solidFill>
                  <a:schemeClr val="dk1"/>
                </a:solidFill>
                <a:latin typeface="Palatino Linotype"/>
                <a:ea typeface="Palatino Linotype"/>
                <a:cs typeface="Palatino Linotype"/>
                <a:sym typeface="Palatino Linotype"/>
              </a:rPr>
              <a:t>characteristic polynomial </a:t>
            </a:r>
            <a:r>
              <a:rPr b="0" i="0" lang="en-US" sz="2400" u="none">
                <a:solidFill>
                  <a:schemeClr val="dk1"/>
                </a:solidFill>
                <a:latin typeface="Palatino Linotype"/>
                <a:ea typeface="Palatino Linotype"/>
                <a:cs typeface="Palatino Linotype"/>
                <a:sym typeface="Palatino Linotype"/>
              </a:rPr>
              <a:t>of </a:t>
            </a:r>
            <a:r>
              <a:rPr b="1" i="0" lang="en-US" sz="2400" u="none">
                <a:solidFill>
                  <a:schemeClr val="dk1"/>
                </a:solidFill>
                <a:latin typeface="Palatino Linotype"/>
                <a:ea typeface="Palatino Linotype"/>
                <a:cs typeface="Palatino Linotype"/>
                <a:sym typeface="Palatino Linotype"/>
              </a:rPr>
              <a:t>A</a:t>
            </a:r>
            <a:r>
              <a:rPr b="0" i="0" lang="en-US" sz="2400" u="none">
                <a:solidFill>
                  <a:schemeClr val="dk1"/>
                </a:solidFill>
                <a:latin typeface="Palatino Linotype"/>
                <a:ea typeface="Palatino Linotype"/>
                <a:cs typeface="Palatino Linotype"/>
                <a:sym typeface="Palatino Linotype"/>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0" st="0"/>
                                            </p:txEl>
                                          </p:spTgt>
                                        </p:tgtEl>
                                        <p:attrNameLst>
                                          <p:attrName>style.visibility</p:attrName>
                                        </p:attrNameLst>
                                      </p:cBhvr>
                                      <p:to>
                                        <p:strVal val="visible"/>
                                      </p:to>
                                    </p:set>
                                    <p:animEffect filter="fade" transition="in">
                                      <p:cBhvr>
                                        <p:cTn dur="2000"/>
                                        <p:tgtEl>
                                          <p:spTgt spid="25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0"/>
          <p:cNvSpPr txBox="1"/>
          <p:nvPr/>
        </p:nvSpPr>
        <p:spPr>
          <a:xfrm>
            <a:off x="381000" y="1411287"/>
            <a:ext cx="8229600" cy="2109787"/>
          </a:xfrm>
          <a:prstGeom prst="rect">
            <a:avLst/>
          </a:prstGeom>
          <a:solidFill>
            <a:srgbClr val="DDDDFF"/>
          </a:solidFill>
          <a:ln cap="flat" cmpd="sng" w="9525">
            <a:solidFill>
              <a:srgbClr val="0099CC"/>
            </a:solidFill>
            <a:prstDash val="solid"/>
            <a:miter lim="800000"/>
            <a:headEnd len="sm" w="sm" type="none"/>
            <a:tailEnd len="sm" w="sm" type="none"/>
          </a:ln>
          <a:effectLst>
            <a:outerShdw blurRad="63500" dir="3238358" dist="172738">
              <a:schemeClr val="folHlink">
                <a:alpha val="49803"/>
              </a:scheme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Eigenvalues</a:t>
            </a:r>
            <a:endParaRPr/>
          </a:p>
          <a:p>
            <a:pPr indent="0" lvl="0" marL="0" marR="0" rtl="0" algn="l">
              <a:lnSpc>
                <a:spcPct val="100000"/>
              </a:lnSpc>
              <a:spcBef>
                <a:spcPts val="1200"/>
              </a:spcBef>
              <a:spcAft>
                <a:spcPts val="0"/>
              </a:spcAft>
              <a:buClr>
                <a:schemeClr val="dk1"/>
              </a:buClr>
              <a:buSzPts val="2400"/>
              <a:buFont typeface="Palatino Linotype"/>
              <a:buNone/>
            </a:pPr>
            <a:r>
              <a:rPr b="0" i="1" lang="en-US" sz="2400" u="none">
                <a:solidFill>
                  <a:schemeClr val="dk1"/>
                </a:solidFill>
                <a:latin typeface="Palatino Linotype"/>
                <a:ea typeface="Palatino Linotype"/>
                <a:cs typeface="Palatino Linotype"/>
                <a:sym typeface="Palatino Linotype"/>
              </a:rPr>
              <a:t>The eigenvalues of a square matrix </a:t>
            </a:r>
            <a:r>
              <a:rPr b="1" i="0" lang="en-US" sz="2400" u="none">
                <a:solidFill>
                  <a:schemeClr val="dk1"/>
                </a:solidFill>
                <a:latin typeface="Palatino Linotype"/>
                <a:ea typeface="Palatino Linotype"/>
                <a:cs typeface="Palatino Linotype"/>
                <a:sym typeface="Palatino Linotype"/>
              </a:rPr>
              <a:t>A </a:t>
            </a:r>
            <a:r>
              <a:rPr b="0" i="1" lang="en-US" sz="2400" u="none">
                <a:solidFill>
                  <a:schemeClr val="dk1"/>
                </a:solidFill>
                <a:latin typeface="Palatino Linotype"/>
                <a:ea typeface="Palatino Linotype"/>
                <a:cs typeface="Palatino Linotype"/>
                <a:sym typeface="Palatino Linotype"/>
              </a:rPr>
              <a:t>are the roots of the characteristic equation </a:t>
            </a:r>
            <a:r>
              <a:rPr b="0" i="0" lang="en-US" sz="2400" u="none">
                <a:solidFill>
                  <a:schemeClr val="dk1"/>
                </a:solidFill>
                <a:latin typeface="Palatino Linotype"/>
                <a:ea typeface="Palatino Linotype"/>
                <a:cs typeface="Palatino Linotype"/>
                <a:sym typeface="Palatino Linotype"/>
              </a:rPr>
              <a:t>(4) </a:t>
            </a:r>
            <a:r>
              <a:rPr b="0" i="1" lang="en-US" sz="2400" u="none">
                <a:solidFill>
                  <a:schemeClr val="dk1"/>
                </a:solidFill>
                <a:latin typeface="Palatino Linotype"/>
                <a:ea typeface="Palatino Linotype"/>
                <a:cs typeface="Palatino Linotype"/>
                <a:sym typeface="Palatino Linotype"/>
              </a:rPr>
              <a:t>of </a:t>
            </a:r>
            <a:r>
              <a:rPr b="1" i="0" lang="en-US" sz="2400" u="none">
                <a:solidFill>
                  <a:schemeClr val="dk1"/>
                </a:solidFill>
                <a:latin typeface="Palatino Linotype"/>
                <a:ea typeface="Palatino Linotype"/>
                <a:cs typeface="Palatino Linotype"/>
                <a:sym typeface="Palatino Linotype"/>
              </a:rPr>
              <a:t>A</a:t>
            </a:r>
            <a:r>
              <a:rPr b="0" i="0" lang="en-US" sz="2400" u="none">
                <a:solidFill>
                  <a:schemeClr val="dk1"/>
                </a:solidFill>
                <a:latin typeface="Palatino Linotype"/>
                <a:ea typeface="Palatino Linotype"/>
                <a:cs typeface="Palatino Linotype"/>
                <a:sym typeface="Palatino Linotype"/>
              </a:rPr>
              <a:t>.</a:t>
            </a:r>
            <a:endParaRPr/>
          </a:p>
          <a:p>
            <a:pPr indent="0" lvl="0" marL="0" marR="0" rtl="0" algn="l">
              <a:lnSpc>
                <a:spcPct val="100000"/>
              </a:lnSpc>
              <a:spcBef>
                <a:spcPts val="0"/>
              </a:spcBef>
              <a:spcAft>
                <a:spcPts val="0"/>
              </a:spcAft>
              <a:buClr>
                <a:schemeClr val="dk1"/>
              </a:buClr>
              <a:buSzPts val="2400"/>
              <a:buFont typeface="Palatino Linotype"/>
              <a:buNone/>
            </a:pPr>
            <a:r>
              <a:rPr b="0" i="1" lang="en-US" sz="2400" u="none">
                <a:solidFill>
                  <a:schemeClr val="dk1"/>
                </a:solidFill>
                <a:latin typeface="Palatino Linotype"/>
                <a:ea typeface="Palatino Linotype"/>
                <a:cs typeface="Palatino Linotype"/>
                <a:sym typeface="Palatino Linotype"/>
              </a:rPr>
              <a:t>Hence an n ×</a:t>
            </a:r>
            <a:r>
              <a:rPr b="0" i="0" lang="en-US" sz="2400" u="none">
                <a:solidFill>
                  <a:schemeClr val="dk1"/>
                </a:solidFill>
                <a:latin typeface="Palatino Linotype"/>
                <a:ea typeface="Palatino Linotype"/>
                <a:cs typeface="Palatino Linotype"/>
                <a:sym typeface="Palatino Linotype"/>
              </a:rPr>
              <a:t> </a:t>
            </a:r>
            <a:r>
              <a:rPr b="0" i="1" lang="en-US" sz="2400" u="none">
                <a:solidFill>
                  <a:schemeClr val="dk1"/>
                </a:solidFill>
                <a:latin typeface="Palatino Linotype"/>
                <a:ea typeface="Palatino Linotype"/>
                <a:cs typeface="Palatino Linotype"/>
                <a:sym typeface="Palatino Linotype"/>
              </a:rPr>
              <a:t>n matrix has at least one eigenvalue and at most n numerically different eigenvalues.</a:t>
            </a:r>
            <a:endParaRPr/>
          </a:p>
        </p:txBody>
      </p:sp>
      <p:sp>
        <p:nvSpPr>
          <p:cNvPr id="259" name="Google Shape;259;p30"/>
          <p:cNvSpPr txBox="1"/>
          <p:nvPr/>
        </p:nvSpPr>
        <p:spPr>
          <a:xfrm>
            <a:off x="762000" y="6172200"/>
            <a:ext cx="17526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Section 8.1  p</a:t>
            </a:r>
            <a:fld id="{00000000-1234-1234-1234-123412341234}" type="slidenum">
              <a:rPr b="0" i="0" lang="en-US" sz="1200" u="none">
                <a:solidFill>
                  <a:schemeClr val="dk1"/>
                </a:solidFill>
                <a:latin typeface="Arial"/>
                <a:ea typeface="Arial"/>
                <a:cs typeface="Arial"/>
                <a:sym typeface="Arial"/>
              </a:rPr>
              <a:t>‹#›</a:t>
            </a:fld>
            <a:endParaRPr/>
          </a:p>
        </p:txBody>
      </p:sp>
      <p:sp>
        <p:nvSpPr>
          <p:cNvPr id="260" name="Google Shape;260;p30"/>
          <p:cNvSpPr txBox="1"/>
          <p:nvPr/>
        </p:nvSpPr>
        <p:spPr>
          <a:xfrm>
            <a:off x="304800" y="771525"/>
            <a:ext cx="2438400" cy="5492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3000"/>
              <a:buFont typeface="Arial"/>
              <a:buNone/>
            </a:pPr>
            <a:r>
              <a:rPr b="1" i="0" lang="en-US" sz="3000" u="none">
                <a:solidFill>
                  <a:srgbClr val="FF3300"/>
                </a:solidFill>
                <a:latin typeface="Arial"/>
                <a:ea typeface="Arial"/>
                <a:cs typeface="Arial"/>
                <a:sym typeface="Arial"/>
              </a:rPr>
              <a:t>Theorem 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animEffect filter="fade" transition="in">
                                      <p:cBhvr>
                                        <p:cTn dur="2000"/>
                                        <p:tgtEl>
                                          <p:spTgt spid="2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animEffect filter="fade" transition="in">
                                      <p:cBhvr>
                                        <p:cTn dur="2000"/>
                                        <p:tgtEl>
                                          <p:spTgt spid="2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2" st="2"/>
                                            </p:txEl>
                                          </p:spTgt>
                                        </p:tgtEl>
                                        <p:attrNameLst>
                                          <p:attrName>style.visibility</p:attrName>
                                        </p:attrNameLst>
                                      </p:cBhvr>
                                      <p:to>
                                        <p:strVal val="visible"/>
                                      </p:to>
                                    </p:set>
                                    <p:animEffect filter="fade" transition="in">
                                      <p:cBhvr>
                                        <p:cTn dur="2000"/>
                                        <p:tgtEl>
                                          <p:spTgt spid="25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1"/>
          <p:cNvSpPr txBox="1"/>
          <p:nvPr/>
        </p:nvSpPr>
        <p:spPr>
          <a:xfrm>
            <a:off x="381000" y="1411287"/>
            <a:ext cx="8229600" cy="1927225"/>
          </a:xfrm>
          <a:prstGeom prst="rect">
            <a:avLst/>
          </a:prstGeom>
          <a:solidFill>
            <a:srgbClr val="DDDDFF"/>
          </a:solidFill>
          <a:ln cap="flat" cmpd="sng" w="9525">
            <a:solidFill>
              <a:srgbClr val="0099CC"/>
            </a:solidFill>
            <a:prstDash val="solid"/>
            <a:miter lim="800000"/>
            <a:headEnd len="sm" w="sm" type="none"/>
            <a:tailEnd len="sm" w="sm" type="none"/>
          </a:ln>
          <a:effectLst>
            <a:outerShdw blurRad="63500" dir="3238358" dist="172738">
              <a:schemeClr val="folHlink">
                <a:alpha val="49803"/>
              </a:scheme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Palatino Linotype"/>
              <a:buNone/>
            </a:pPr>
            <a:r>
              <a:rPr b="1" i="1" lang="en-US" sz="2400" u="none">
                <a:solidFill>
                  <a:schemeClr val="dk1"/>
                </a:solidFill>
                <a:latin typeface="Palatino Linotype"/>
                <a:ea typeface="Palatino Linotype"/>
                <a:cs typeface="Palatino Linotype"/>
                <a:sym typeface="Palatino Linotype"/>
              </a:rPr>
              <a:t>The eigen</a:t>
            </a:r>
            <a:r>
              <a:rPr b="1" i="0" lang="en-US" sz="2400" u="none">
                <a:solidFill>
                  <a:schemeClr val="dk1"/>
                </a:solidFill>
                <a:latin typeface="Palatino Linotype"/>
                <a:ea typeface="Palatino Linotype"/>
                <a:cs typeface="Palatino Linotype"/>
                <a:sym typeface="Palatino Linotype"/>
              </a:rPr>
              <a:t>values </a:t>
            </a:r>
            <a:r>
              <a:rPr b="1" i="1" lang="en-US" sz="2400" u="none">
                <a:solidFill>
                  <a:schemeClr val="dk1"/>
                </a:solidFill>
                <a:latin typeface="Palatino Linotype"/>
                <a:ea typeface="Palatino Linotype"/>
                <a:cs typeface="Palatino Linotype"/>
                <a:sym typeface="Palatino Linotype"/>
              </a:rPr>
              <a:t>must be determined first</a:t>
            </a:r>
            <a:r>
              <a:rPr b="0" i="0" lang="en-US" sz="2400" u="none">
                <a:solidFill>
                  <a:schemeClr val="dk1"/>
                </a:solidFill>
                <a:latin typeface="Palatino Linotype"/>
                <a:ea typeface="Palatino Linotype"/>
                <a:cs typeface="Palatino Linotype"/>
                <a:sym typeface="Palatino Linotype"/>
              </a:rPr>
              <a:t>. </a:t>
            </a:r>
            <a:endParaRPr/>
          </a:p>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Once these are known, corresponding eigen</a:t>
            </a:r>
            <a:r>
              <a:rPr b="0" i="1" lang="en-US" sz="2400" u="none">
                <a:solidFill>
                  <a:schemeClr val="dk1"/>
                </a:solidFill>
                <a:latin typeface="Palatino Linotype"/>
                <a:ea typeface="Palatino Linotype"/>
                <a:cs typeface="Palatino Linotype"/>
                <a:sym typeface="Palatino Linotype"/>
              </a:rPr>
              <a:t>vectors </a:t>
            </a:r>
            <a:r>
              <a:rPr b="0" i="0" lang="en-US" sz="2400" u="none">
                <a:solidFill>
                  <a:schemeClr val="dk1"/>
                </a:solidFill>
                <a:latin typeface="Palatino Linotype"/>
                <a:ea typeface="Palatino Linotype"/>
                <a:cs typeface="Palatino Linotype"/>
                <a:sym typeface="Palatino Linotype"/>
              </a:rPr>
              <a:t>are obtained from the system (2), for instance, by the Gauss elimination, where </a:t>
            </a:r>
            <a:r>
              <a:rPr b="0" i="1" lang="en-US" sz="2400" u="none">
                <a:solidFill>
                  <a:schemeClr val="dk1"/>
                </a:solidFill>
                <a:latin typeface="Palatino Linotype"/>
                <a:ea typeface="Palatino Linotype"/>
                <a:cs typeface="Palatino Linotype"/>
                <a:sym typeface="Palatino Linotype"/>
              </a:rPr>
              <a:t>λ </a:t>
            </a:r>
            <a:r>
              <a:rPr b="0" i="0" lang="en-US" sz="2400" u="none">
                <a:solidFill>
                  <a:schemeClr val="dk1"/>
                </a:solidFill>
                <a:latin typeface="Palatino Linotype"/>
                <a:ea typeface="Palatino Linotype"/>
                <a:cs typeface="Palatino Linotype"/>
                <a:sym typeface="Palatino Linotype"/>
              </a:rPr>
              <a:t>is the eigenvalue for which an eigenvector is wanted.</a:t>
            </a:r>
            <a:endParaRPr/>
          </a:p>
        </p:txBody>
      </p:sp>
      <p:sp>
        <p:nvSpPr>
          <p:cNvPr id="266" name="Google Shape;266;p31"/>
          <p:cNvSpPr txBox="1"/>
          <p:nvPr/>
        </p:nvSpPr>
        <p:spPr>
          <a:xfrm>
            <a:off x="762000" y="6172200"/>
            <a:ext cx="17526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Section 8.1  p</a:t>
            </a:r>
            <a:fld id="{00000000-1234-1234-1234-123412341234}" type="slidenum">
              <a:rPr b="0" i="0" lang="en-US" sz="1200" u="none">
                <a:solidFill>
                  <a:schemeClr val="dk1"/>
                </a:solidFill>
                <a:latin typeface="Arial"/>
                <a:ea typeface="Arial"/>
                <a:cs typeface="Arial"/>
                <a:sym typeface="Arial"/>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0" st="0"/>
                                            </p:txEl>
                                          </p:spTgt>
                                        </p:tgtEl>
                                        <p:attrNameLst>
                                          <p:attrName>style.visibility</p:attrName>
                                        </p:attrNameLst>
                                      </p:cBhvr>
                                      <p:to>
                                        <p:strVal val="visible"/>
                                      </p:to>
                                    </p:set>
                                    <p:animEffect filter="fade" transition="in">
                                      <p:cBhvr>
                                        <p:cTn dur="2000"/>
                                        <p:tgtEl>
                                          <p:spTgt spid="2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1" st="1"/>
                                            </p:txEl>
                                          </p:spTgt>
                                        </p:tgtEl>
                                        <p:attrNameLst>
                                          <p:attrName>style.visibility</p:attrName>
                                        </p:attrNameLst>
                                      </p:cBhvr>
                                      <p:to>
                                        <p:strVal val="visible"/>
                                      </p:to>
                                    </p:set>
                                    <p:animEffect filter="fade" transition="in">
                                      <p:cBhvr>
                                        <p:cTn dur="2000"/>
                                        <p:tgtEl>
                                          <p:spTgt spid="26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2"/>
          <p:cNvSpPr txBox="1"/>
          <p:nvPr/>
        </p:nvSpPr>
        <p:spPr>
          <a:xfrm>
            <a:off x="381000" y="1411287"/>
            <a:ext cx="8229600" cy="2840037"/>
          </a:xfrm>
          <a:prstGeom prst="rect">
            <a:avLst/>
          </a:prstGeom>
          <a:solidFill>
            <a:srgbClr val="DDDDFF"/>
          </a:solidFill>
          <a:ln cap="flat" cmpd="sng" w="9525">
            <a:solidFill>
              <a:srgbClr val="0099CC"/>
            </a:solidFill>
            <a:prstDash val="solid"/>
            <a:miter lim="800000"/>
            <a:headEnd len="sm" w="sm" type="none"/>
            <a:tailEnd len="sm" w="sm" type="none"/>
          </a:ln>
          <a:effectLst>
            <a:outerShdw blurRad="63500" dir="3238358" dist="172738">
              <a:schemeClr val="folHlink">
                <a:alpha val="49803"/>
              </a:scheme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Eigenvectors, Eigenspace</a:t>
            </a:r>
            <a:endParaRPr/>
          </a:p>
          <a:p>
            <a:pPr indent="0" lvl="0" marL="0" marR="0" rtl="0" algn="l">
              <a:lnSpc>
                <a:spcPct val="100000"/>
              </a:lnSpc>
              <a:spcBef>
                <a:spcPts val="1200"/>
              </a:spcBef>
              <a:spcAft>
                <a:spcPts val="0"/>
              </a:spcAft>
              <a:buClr>
                <a:schemeClr val="dk1"/>
              </a:buClr>
              <a:buSzPts val="2400"/>
              <a:buFont typeface="Palatino Linotype"/>
              <a:buNone/>
            </a:pPr>
            <a:r>
              <a:rPr b="0" i="1" lang="en-US" sz="2400" u="none">
                <a:solidFill>
                  <a:schemeClr val="dk1"/>
                </a:solidFill>
                <a:latin typeface="Palatino Linotype"/>
                <a:ea typeface="Palatino Linotype"/>
                <a:cs typeface="Palatino Linotype"/>
                <a:sym typeface="Palatino Linotype"/>
              </a:rPr>
              <a:t>If </a:t>
            </a:r>
            <a:r>
              <a:rPr b="1" i="0" lang="en-US" sz="2400" u="none">
                <a:solidFill>
                  <a:schemeClr val="dk1"/>
                </a:solidFill>
                <a:latin typeface="Palatino Linotype"/>
                <a:ea typeface="Palatino Linotype"/>
                <a:cs typeface="Palatino Linotype"/>
                <a:sym typeface="Palatino Linotype"/>
              </a:rPr>
              <a:t>w </a:t>
            </a:r>
            <a:r>
              <a:rPr b="0" i="1" lang="en-US" sz="2400" u="none">
                <a:solidFill>
                  <a:schemeClr val="dk1"/>
                </a:solidFill>
                <a:latin typeface="Palatino Linotype"/>
                <a:ea typeface="Palatino Linotype"/>
                <a:cs typeface="Palatino Linotype"/>
                <a:sym typeface="Palatino Linotype"/>
              </a:rPr>
              <a:t>and </a:t>
            </a:r>
            <a:r>
              <a:rPr b="1" i="0" lang="en-US" sz="2400" u="none">
                <a:solidFill>
                  <a:schemeClr val="dk1"/>
                </a:solidFill>
                <a:latin typeface="Palatino Linotype"/>
                <a:ea typeface="Palatino Linotype"/>
                <a:cs typeface="Palatino Linotype"/>
                <a:sym typeface="Palatino Linotype"/>
              </a:rPr>
              <a:t>x </a:t>
            </a:r>
            <a:r>
              <a:rPr b="0" i="1" lang="en-US" sz="2400" u="none">
                <a:solidFill>
                  <a:schemeClr val="dk1"/>
                </a:solidFill>
                <a:latin typeface="Palatino Linotype"/>
                <a:ea typeface="Palatino Linotype"/>
                <a:cs typeface="Palatino Linotype"/>
                <a:sym typeface="Palatino Linotype"/>
              </a:rPr>
              <a:t>are eigenvectors of a matrix </a:t>
            </a:r>
            <a:r>
              <a:rPr b="1" i="0" lang="en-US" sz="2400" u="none">
                <a:solidFill>
                  <a:schemeClr val="dk1"/>
                </a:solidFill>
                <a:latin typeface="Palatino Linotype"/>
                <a:ea typeface="Palatino Linotype"/>
                <a:cs typeface="Palatino Linotype"/>
                <a:sym typeface="Palatino Linotype"/>
              </a:rPr>
              <a:t>A </a:t>
            </a:r>
            <a:r>
              <a:rPr b="0" i="1" lang="en-US" sz="2400" u="none">
                <a:solidFill>
                  <a:schemeClr val="dk1"/>
                </a:solidFill>
                <a:latin typeface="Palatino Linotype"/>
                <a:ea typeface="Palatino Linotype"/>
                <a:cs typeface="Palatino Linotype"/>
                <a:sym typeface="Palatino Linotype"/>
              </a:rPr>
              <a:t>corresponding to </a:t>
            </a:r>
            <a:r>
              <a:rPr b="1" i="1" lang="en-US" sz="2400" u="none">
                <a:solidFill>
                  <a:schemeClr val="dk1"/>
                </a:solidFill>
                <a:latin typeface="Palatino Linotype"/>
                <a:ea typeface="Palatino Linotype"/>
                <a:cs typeface="Palatino Linotype"/>
                <a:sym typeface="Palatino Linotype"/>
              </a:rPr>
              <a:t>the same </a:t>
            </a:r>
            <a:r>
              <a:rPr b="0" i="1" lang="en-US" sz="2400" u="none">
                <a:solidFill>
                  <a:schemeClr val="dk1"/>
                </a:solidFill>
                <a:latin typeface="Palatino Linotype"/>
                <a:ea typeface="Palatino Linotype"/>
                <a:cs typeface="Palatino Linotype"/>
                <a:sym typeface="Palatino Linotype"/>
              </a:rPr>
              <a:t>eigenvalue λ</a:t>
            </a:r>
            <a:r>
              <a:rPr b="0" i="0" lang="en-US" sz="2400" u="none">
                <a:solidFill>
                  <a:schemeClr val="dk1"/>
                </a:solidFill>
                <a:latin typeface="Palatino Linotype"/>
                <a:ea typeface="Palatino Linotype"/>
                <a:cs typeface="Palatino Linotype"/>
                <a:sym typeface="Palatino Linotype"/>
              </a:rPr>
              <a:t>,</a:t>
            </a:r>
            <a:r>
              <a:rPr b="0" i="1" lang="en-US" sz="2400" u="none">
                <a:solidFill>
                  <a:schemeClr val="dk1"/>
                </a:solidFill>
                <a:latin typeface="Palatino Linotype"/>
                <a:ea typeface="Palatino Linotype"/>
                <a:cs typeface="Palatino Linotype"/>
                <a:sym typeface="Palatino Linotype"/>
              </a:rPr>
              <a:t> so are </a:t>
            </a:r>
            <a:r>
              <a:rPr b="1" i="0" lang="en-US" sz="2400" u="none">
                <a:solidFill>
                  <a:schemeClr val="dk1"/>
                </a:solidFill>
                <a:latin typeface="Palatino Linotype"/>
                <a:ea typeface="Palatino Linotype"/>
                <a:cs typeface="Palatino Linotype"/>
                <a:sym typeface="Palatino Linotype"/>
              </a:rPr>
              <a:t>w </a:t>
            </a:r>
            <a:r>
              <a:rPr b="0" i="0" lang="en-US" sz="2400" u="none">
                <a:solidFill>
                  <a:schemeClr val="dk1"/>
                </a:solidFill>
                <a:latin typeface="Palatino Linotype"/>
                <a:ea typeface="Palatino Linotype"/>
                <a:cs typeface="Palatino Linotype"/>
                <a:sym typeface="Palatino Linotype"/>
              </a:rPr>
              <a:t>+ </a:t>
            </a:r>
            <a:r>
              <a:rPr b="1" i="0" lang="en-US" sz="2400" u="none">
                <a:solidFill>
                  <a:schemeClr val="dk1"/>
                </a:solidFill>
                <a:latin typeface="Palatino Linotype"/>
                <a:ea typeface="Palatino Linotype"/>
                <a:cs typeface="Palatino Linotype"/>
                <a:sym typeface="Palatino Linotype"/>
              </a:rPr>
              <a:t>x</a:t>
            </a:r>
            <a:r>
              <a:rPr b="0" i="0" lang="en-US" sz="2400" u="none">
                <a:solidFill>
                  <a:schemeClr val="dk1"/>
                </a:solidFill>
                <a:latin typeface="Palatino Linotype"/>
                <a:ea typeface="Palatino Linotype"/>
                <a:cs typeface="Palatino Linotype"/>
                <a:sym typeface="Palatino Linotype"/>
              </a:rPr>
              <a:t> (provided </a:t>
            </a:r>
            <a:r>
              <a:rPr b="1" i="0" lang="en-US" sz="2400" u="none">
                <a:solidFill>
                  <a:schemeClr val="dk1"/>
                </a:solidFill>
                <a:latin typeface="Palatino Linotype"/>
                <a:ea typeface="Palatino Linotype"/>
                <a:cs typeface="Palatino Linotype"/>
                <a:sym typeface="Palatino Linotype"/>
              </a:rPr>
              <a:t>x </a:t>
            </a:r>
            <a:r>
              <a:rPr b="0" i="0" lang="en-US" sz="2400" u="none">
                <a:solidFill>
                  <a:schemeClr val="dk1"/>
                </a:solidFill>
                <a:latin typeface="Palatino Linotype"/>
                <a:ea typeface="Palatino Linotype"/>
                <a:cs typeface="Palatino Linotype"/>
                <a:sym typeface="Palatino Linotype"/>
              </a:rPr>
              <a:t>≠</a:t>
            </a:r>
            <a:r>
              <a:rPr b="1" i="0" lang="en-US" sz="2400" u="none">
                <a:solidFill>
                  <a:schemeClr val="dk1"/>
                </a:solidFill>
                <a:latin typeface="Palatino Linotype"/>
                <a:ea typeface="Palatino Linotype"/>
                <a:cs typeface="Palatino Linotype"/>
                <a:sym typeface="Palatino Linotype"/>
              </a:rPr>
              <a:t> </a:t>
            </a:r>
            <a:r>
              <a:rPr b="0" i="0" lang="en-US" sz="2400" u="none">
                <a:solidFill>
                  <a:schemeClr val="dk1"/>
                </a:solidFill>
                <a:latin typeface="Palatino Linotype"/>
                <a:ea typeface="Palatino Linotype"/>
                <a:cs typeface="Palatino Linotype"/>
                <a:sym typeface="Palatino Linotype"/>
              </a:rPr>
              <a:t>−</a:t>
            </a:r>
            <a:r>
              <a:rPr b="1" i="0" lang="en-US" sz="2400" u="none">
                <a:solidFill>
                  <a:schemeClr val="dk1"/>
                </a:solidFill>
                <a:latin typeface="Palatino Linotype"/>
                <a:ea typeface="Palatino Linotype"/>
                <a:cs typeface="Palatino Linotype"/>
                <a:sym typeface="Palatino Linotype"/>
              </a:rPr>
              <a:t>w</a:t>
            </a:r>
            <a:r>
              <a:rPr b="0" i="0" lang="en-US" sz="2400" u="none">
                <a:solidFill>
                  <a:schemeClr val="dk1"/>
                </a:solidFill>
                <a:latin typeface="Palatino Linotype"/>
                <a:ea typeface="Palatino Linotype"/>
                <a:cs typeface="Palatino Linotype"/>
                <a:sym typeface="Palatino Linotype"/>
              </a:rPr>
              <a:t>) </a:t>
            </a:r>
            <a:r>
              <a:rPr b="0" i="1" lang="en-US" sz="2400" u="none">
                <a:solidFill>
                  <a:schemeClr val="dk1"/>
                </a:solidFill>
                <a:latin typeface="Palatino Linotype"/>
                <a:ea typeface="Palatino Linotype"/>
                <a:cs typeface="Palatino Linotype"/>
                <a:sym typeface="Palatino Linotype"/>
              </a:rPr>
              <a:t>and k</a:t>
            </a:r>
            <a:r>
              <a:rPr b="1" i="0" lang="en-US" sz="2400" u="none">
                <a:solidFill>
                  <a:schemeClr val="dk1"/>
                </a:solidFill>
                <a:latin typeface="Palatino Linotype"/>
                <a:ea typeface="Palatino Linotype"/>
                <a:cs typeface="Palatino Linotype"/>
                <a:sym typeface="Palatino Linotype"/>
              </a:rPr>
              <a:t>x </a:t>
            </a:r>
            <a:r>
              <a:rPr b="0" i="1" lang="en-US" sz="2400" u="none">
                <a:solidFill>
                  <a:schemeClr val="dk1"/>
                </a:solidFill>
                <a:latin typeface="Palatino Linotype"/>
                <a:ea typeface="Palatino Linotype"/>
                <a:cs typeface="Palatino Linotype"/>
                <a:sym typeface="Palatino Linotype"/>
              </a:rPr>
              <a:t>for any k </a:t>
            </a:r>
            <a:r>
              <a:rPr b="0" i="0" lang="en-US" sz="2400" u="none">
                <a:solidFill>
                  <a:schemeClr val="dk1"/>
                </a:solidFill>
                <a:latin typeface="Palatino Linotype"/>
                <a:ea typeface="Palatino Linotype"/>
                <a:cs typeface="Palatino Linotype"/>
                <a:sym typeface="Palatino Linotype"/>
              </a:rPr>
              <a:t>≠ 0.</a:t>
            </a:r>
            <a:endParaRPr/>
          </a:p>
          <a:p>
            <a:pPr indent="0" lvl="0" marL="0" marR="0" rtl="0" algn="l">
              <a:lnSpc>
                <a:spcPct val="100000"/>
              </a:lnSpc>
              <a:spcBef>
                <a:spcPts val="0"/>
              </a:spcBef>
              <a:spcAft>
                <a:spcPts val="0"/>
              </a:spcAft>
              <a:buClr>
                <a:schemeClr val="dk1"/>
              </a:buClr>
              <a:buSzPts val="2400"/>
              <a:buFont typeface="Palatino Linotype"/>
              <a:buNone/>
            </a:pPr>
            <a:r>
              <a:rPr b="0" i="1" lang="en-US" sz="2400" u="none">
                <a:solidFill>
                  <a:schemeClr val="dk1"/>
                </a:solidFill>
                <a:latin typeface="Palatino Linotype"/>
                <a:ea typeface="Palatino Linotype"/>
                <a:cs typeface="Palatino Linotype"/>
                <a:sym typeface="Palatino Linotype"/>
              </a:rPr>
              <a:t>	Hence the eigenvectors corresponding to one and the same eigenvalue λ of </a:t>
            </a:r>
            <a:r>
              <a:rPr b="1" i="0" lang="en-US" sz="2400" u="none">
                <a:solidFill>
                  <a:schemeClr val="dk1"/>
                </a:solidFill>
                <a:latin typeface="Palatino Linotype"/>
                <a:ea typeface="Palatino Linotype"/>
                <a:cs typeface="Palatino Linotype"/>
                <a:sym typeface="Palatino Linotype"/>
              </a:rPr>
              <a:t>A</a:t>
            </a:r>
            <a:r>
              <a:rPr b="0" i="0" lang="en-US" sz="2400" u="none">
                <a:solidFill>
                  <a:schemeClr val="dk1"/>
                </a:solidFill>
                <a:latin typeface="Palatino Linotype"/>
                <a:ea typeface="Palatino Linotype"/>
                <a:cs typeface="Palatino Linotype"/>
                <a:sym typeface="Palatino Linotype"/>
              </a:rPr>
              <a:t>, </a:t>
            </a:r>
            <a:r>
              <a:rPr b="0" i="1" lang="en-US" sz="2400" u="none">
                <a:solidFill>
                  <a:schemeClr val="dk1"/>
                </a:solidFill>
                <a:latin typeface="Palatino Linotype"/>
                <a:ea typeface="Palatino Linotype"/>
                <a:cs typeface="Palatino Linotype"/>
                <a:sym typeface="Palatino Linotype"/>
              </a:rPr>
              <a:t>together with </a:t>
            </a:r>
            <a:r>
              <a:rPr b="1" i="0" lang="en-US" sz="2400" u="none">
                <a:solidFill>
                  <a:schemeClr val="dk1"/>
                </a:solidFill>
                <a:latin typeface="Palatino Linotype"/>
                <a:ea typeface="Palatino Linotype"/>
                <a:cs typeface="Palatino Linotype"/>
                <a:sym typeface="Palatino Linotype"/>
              </a:rPr>
              <a:t>0</a:t>
            </a:r>
            <a:r>
              <a:rPr b="0" i="0" lang="en-US" sz="2400" u="none">
                <a:solidFill>
                  <a:schemeClr val="dk1"/>
                </a:solidFill>
                <a:latin typeface="Palatino Linotype"/>
                <a:ea typeface="Palatino Linotype"/>
                <a:cs typeface="Palatino Linotype"/>
                <a:sym typeface="Palatino Linotype"/>
              </a:rPr>
              <a:t>, </a:t>
            </a:r>
            <a:r>
              <a:rPr b="0" i="1" lang="en-US" sz="2400" u="none">
                <a:solidFill>
                  <a:schemeClr val="dk1"/>
                </a:solidFill>
                <a:latin typeface="Palatino Linotype"/>
                <a:ea typeface="Palatino Linotype"/>
                <a:cs typeface="Palatino Linotype"/>
                <a:sym typeface="Palatino Linotype"/>
              </a:rPr>
              <a:t>form a vector space </a:t>
            </a:r>
            <a:r>
              <a:rPr b="0" i="0" lang="en-US" sz="2400" u="none">
                <a:solidFill>
                  <a:schemeClr val="dk1"/>
                </a:solidFill>
                <a:latin typeface="Palatino Linotype"/>
                <a:ea typeface="Palatino Linotype"/>
                <a:cs typeface="Palatino Linotype"/>
                <a:sym typeface="Palatino Linotype"/>
              </a:rPr>
              <a:t>(cf. Sec. 7.4), </a:t>
            </a:r>
            <a:r>
              <a:rPr b="0" i="1" lang="en-US" sz="2400" u="none">
                <a:solidFill>
                  <a:schemeClr val="dk1"/>
                </a:solidFill>
                <a:latin typeface="Palatino Linotype"/>
                <a:ea typeface="Palatino Linotype"/>
                <a:cs typeface="Palatino Linotype"/>
                <a:sym typeface="Palatino Linotype"/>
              </a:rPr>
              <a:t>called the </a:t>
            </a:r>
            <a:r>
              <a:rPr b="1" i="0" lang="en-US" sz="2400" u="none">
                <a:solidFill>
                  <a:schemeClr val="dk1"/>
                </a:solidFill>
                <a:latin typeface="Palatino Linotype"/>
                <a:ea typeface="Palatino Linotype"/>
                <a:cs typeface="Palatino Linotype"/>
                <a:sym typeface="Palatino Linotype"/>
              </a:rPr>
              <a:t>eigenspace </a:t>
            </a:r>
            <a:r>
              <a:rPr b="0" i="1" lang="en-US" sz="2400" u="none">
                <a:solidFill>
                  <a:schemeClr val="dk1"/>
                </a:solidFill>
                <a:latin typeface="Palatino Linotype"/>
                <a:ea typeface="Palatino Linotype"/>
                <a:cs typeface="Palatino Linotype"/>
                <a:sym typeface="Palatino Linotype"/>
              </a:rPr>
              <a:t>of </a:t>
            </a:r>
            <a:r>
              <a:rPr b="1" i="0" lang="en-US" sz="2400" u="none">
                <a:solidFill>
                  <a:schemeClr val="dk1"/>
                </a:solidFill>
                <a:latin typeface="Palatino Linotype"/>
                <a:ea typeface="Palatino Linotype"/>
                <a:cs typeface="Palatino Linotype"/>
                <a:sym typeface="Palatino Linotype"/>
              </a:rPr>
              <a:t>A </a:t>
            </a:r>
            <a:r>
              <a:rPr b="0" i="1" lang="en-US" sz="2400" u="none">
                <a:solidFill>
                  <a:schemeClr val="dk1"/>
                </a:solidFill>
                <a:latin typeface="Palatino Linotype"/>
                <a:ea typeface="Palatino Linotype"/>
                <a:cs typeface="Palatino Linotype"/>
                <a:sym typeface="Palatino Linotype"/>
              </a:rPr>
              <a:t>corresponding to that λ</a:t>
            </a:r>
            <a:r>
              <a:rPr b="0" i="0" lang="en-US" sz="2400" u="none">
                <a:solidFill>
                  <a:schemeClr val="dk1"/>
                </a:solidFill>
                <a:latin typeface="Palatino Linotype"/>
                <a:ea typeface="Palatino Linotype"/>
                <a:cs typeface="Palatino Linotype"/>
                <a:sym typeface="Palatino Linotype"/>
              </a:rPr>
              <a:t>.</a:t>
            </a:r>
            <a:endParaRPr/>
          </a:p>
        </p:txBody>
      </p:sp>
      <p:sp>
        <p:nvSpPr>
          <p:cNvPr id="272" name="Google Shape;272;p32"/>
          <p:cNvSpPr txBox="1"/>
          <p:nvPr/>
        </p:nvSpPr>
        <p:spPr>
          <a:xfrm>
            <a:off x="762000" y="6172200"/>
            <a:ext cx="17526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Section 8.1  p</a:t>
            </a:r>
            <a:fld id="{00000000-1234-1234-1234-123412341234}" type="slidenum">
              <a:rPr b="0" i="0" lang="en-US" sz="1200" u="none">
                <a:solidFill>
                  <a:schemeClr val="dk1"/>
                </a:solidFill>
                <a:latin typeface="Arial"/>
                <a:ea typeface="Arial"/>
                <a:cs typeface="Arial"/>
                <a:sym typeface="Arial"/>
              </a:rPr>
              <a:t>‹#›</a:t>
            </a:fld>
            <a:endParaRPr/>
          </a:p>
        </p:txBody>
      </p:sp>
      <p:sp>
        <p:nvSpPr>
          <p:cNvPr id="273" name="Google Shape;273;p32"/>
          <p:cNvSpPr txBox="1"/>
          <p:nvPr/>
        </p:nvSpPr>
        <p:spPr>
          <a:xfrm>
            <a:off x="304800" y="771525"/>
            <a:ext cx="2438400" cy="5492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3000"/>
              <a:buFont typeface="Arial"/>
              <a:buNone/>
            </a:pPr>
            <a:r>
              <a:rPr b="1" i="0" lang="en-US" sz="3000" u="none">
                <a:solidFill>
                  <a:srgbClr val="FF3300"/>
                </a:solidFill>
                <a:latin typeface="Arial"/>
                <a:ea typeface="Arial"/>
                <a:cs typeface="Arial"/>
                <a:sym typeface="Arial"/>
              </a:rPr>
              <a:t>Theorem 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0" st="0"/>
                                            </p:txEl>
                                          </p:spTgt>
                                        </p:tgtEl>
                                        <p:attrNameLst>
                                          <p:attrName>style.visibility</p:attrName>
                                        </p:attrNameLst>
                                      </p:cBhvr>
                                      <p:to>
                                        <p:strVal val="visible"/>
                                      </p:to>
                                    </p:set>
                                    <p:animEffect filter="fade" transition="in">
                                      <p:cBhvr>
                                        <p:cTn dur="2000"/>
                                        <p:tgtEl>
                                          <p:spTgt spid="2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1" st="1"/>
                                            </p:txEl>
                                          </p:spTgt>
                                        </p:tgtEl>
                                        <p:attrNameLst>
                                          <p:attrName>style.visibility</p:attrName>
                                        </p:attrNameLst>
                                      </p:cBhvr>
                                      <p:to>
                                        <p:strVal val="visible"/>
                                      </p:to>
                                    </p:set>
                                    <p:animEffect filter="fade" transition="in">
                                      <p:cBhvr>
                                        <p:cTn dur="2000"/>
                                        <p:tgtEl>
                                          <p:spTgt spid="2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2" st="2"/>
                                            </p:txEl>
                                          </p:spTgt>
                                        </p:tgtEl>
                                        <p:attrNameLst>
                                          <p:attrName>style.visibility</p:attrName>
                                        </p:attrNameLst>
                                      </p:cBhvr>
                                      <p:to>
                                        <p:strVal val="visible"/>
                                      </p:to>
                                    </p:set>
                                    <p:animEffect filter="fade" transition="in">
                                      <p:cBhvr>
                                        <p:cTn dur="2000"/>
                                        <p:tgtEl>
                                          <p:spTgt spid="27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3"/>
          <p:cNvSpPr txBox="1"/>
          <p:nvPr/>
        </p:nvSpPr>
        <p:spPr>
          <a:xfrm>
            <a:off x="381000" y="1411287"/>
            <a:ext cx="8229600" cy="1562100"/>
          </a:xfrm>
          <a:prstGeom prst="rect">
            <a:avLst/>
          </a:prstGeom>
          <a:solidFill>
            <a:srgbClr val="DDDDFF"/>
          </a:solidFill>
          <a:ln cap="flat" cmpd="sng" w="9525">
            <a:solidFill>
              <a:srgbClr val="0099CC"/>
            </a:solidFill>
            <a:prstDash val="solid"/>
            <a:miter lim="800000"/>
            <a:headEnd len="sm" w="sm" type="none"/>
            <a:tailEnd len="sm" w="sm" type="none"/>
          </a:ln>
          <a:effectLst>
            <a:outerShdw blurRad="63500" dir="3238358" dist="172738">
              <a:schemeClr val="folHlink">
                <a:alpha val="49803"/>
              </a:scheme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In particular, </a:t>
            </a:r>
            <a:r>
              <a:rPr b="0" i="1" lang="en-US" sz="2400" u="none">
                <a:solidFill>
                  <a:schemeClr val="dk1"/>
                </a:solidFill>
                <a:latin typeface="Palatino Linotype"/>
                <a:ea typeface="Palatino Linotype"/>
                <a:cs typeface="Palatino Linotype"/>
                <a:sym typeface="Palatino Linotype"/>
              </a:rPr>
              <a:t>an eigenvector </a:t>
            </a:r>
            <a:r>
              <a:rPr b="1" i="0" lang="en-US" sz="2400" u="none">
                <a:solidFill>
                  <a:schemeClr val="dk1"/>
                </a:solidFill>
                <a:latin typeface="Palatino Linotype"/>
                <a:ea typeface="Palatino Linotype"/>
                <a:cs typeface="Palatino Linotype"/>
                <a:sym typeface="Palatino Linotype"/>
              </a:rPr>
              <a:t>x </a:t>
            </a:r>
            <a:r>
              <a:rPr b="0" i="1" lang="en-US" sz="2400" u="none">
                <a:solidFill>
                  <a:schemeClr val="dk1"/>
                </a:solidFill>
                <a:latin typeface="Palatino Linotype"/>
                <a:ea typeface="Palatino Linotype"/>
                <a:cs typeface="Palatino Linotype"/>
                <a:sym typeface="Palatino Linotype"/>
              </a:rPr>
              <a:t>is determined only up to a constant factor. </a:t>
            </a:r>
            <a:endParaRPr/>
          </a:p>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Hence we can </a:t>
            </a:r>
            <a:r>
              <a:rPr b="1" i="0" lang="en-US" sz="2400" u="none">
                <a:solidFill>
                  <a:schemeClr val="dk1"/>
                </a:solidFill>
                <a:latin typeface="Palatino Linotype"/>
                <a:ea typeface="Palatino Linotype"/>
                <a:cs typeface="Palatino Linotype"/>
                <a:sym typeface="Palatino Linotype"/>
              </a:rPr>
              <a:t>normalize x</a:t>
            </a:r>
            <a:r>
              <a:rPr b="0" i="0" lang="en-US" sz="2400" u="none">
                <a:solidFill>
                  <a:schemeClr val="dk1"/>
                </a:solidFill>
                <a:latin typeface="Palatino Linotype"/>
                <a:ea typeface="Palatino Linotype"/>
                <a:cs typeface="Palatino Linotype"/>
                <a:sym typeface="Palatino Linotype"/>
              </a:rPr>
              <a:t>, that is, multiply it by a scalar to get a unit vector .</a:t>
            </a:r>
            <a:endParaRPr/>
          </a:p>
        </p:txBody>
      </p:sp>
      <p:sp>
        <p:nvSpPr>
          <p:cNvPr id="279" name="Google Shape;279;p33"/>
          <p:cNvSpPr txBox="1"/>
          <p:nvPr/>
        </p:nvSpPr>
        <p:spPr>
          <a:xfrm>
            <a:off x="762000" y="6172200"/>
            <a:ext cx="17526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Section 8.1  p</a:t>
            </a:r>
            <a:fld id="{00000000-1234-1234-1234-123412341234}" type="slidenum">
              <a:rPr b="0" i="0" lang="en-US" sz="1200" u="none">
                <a:solidFill>
                  <a:schemeClr val="dk1"/>
                </a:solidFill>
                <a:latin typeface="Arial"/>
                <a:ea typeface="Arial"/>
                <a:cs typeface="Arial"/>
                <a:sym typeface="Arial"/>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0" st="0"/>
                                            </p:txEl>
                                          </p:spTgt>
                                        </p:tgtEl>
                                        <p:attrNameLst>
                                          <p:attrName>style.visibility</p:attrName>
                                        </p:attrNameLst>
                                      </p:cBhvr>
                                      <p:to>
                                        <p:strVal val="visible"/>
                                      </p:to>
                                    </p:set>
                                    <p:animEffect filter="fade" transition="in">
                                      <p:cBhvr>
                                        <p:cTn dur="2000"/>
                                        <p:tgtEl>
                                          <p:spTgt spid="2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1" st="1"/>
                                            </p:txEl>
                                          </p:spTgt>
                                        </p:tgtEl>
                                        <p:attrNameLst>
                                          <p:attrName>style.visibility</p:attrName>
                                        </p:attrNameLst>
                                      </p:cBhvr>
                                      <p:to>
                                        <p:strVal val="visible"/>
                                      </p:to>
                                    </p:set>
                                    <p:animEffect filter="fade" transition="in">
                                      <p:cBhvr>
                                        <p:cTn dur="2000"/>
                                        <p:tgtEl>
                                          <p:spTgt spid="27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nvSpPr>
        <p:spPr>
          <a:xfrm>
            <a:off x="762000" y="6172200"/>
            <a:ext cx="17526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Section 8.0  p</a:t>
            </a:r>
            <a:fld id="{00000000-1234-1234-1234-123412341234}" type="slidenum">
              <a:rPr b="0" i="0" lang="en-US" sz="1200" u="none">
                <a:solidFill>
                  <a:schemeClr val="dk1"/>
                </a:solidFill>
                <a:latin typeface="Arial"/>
                <a:ea typeface="Arial"/>
                <a:cs typeface="Arial"/>
                <a:sym typeface="Arial"/>
              </a:rPr>
              <a:t>‹#›</a:t>
            </a:fld>
            <a:endParaRPr/>
          </a:p>
        </p:txBody>
      </p:sp>
      <p:sp>
        <p:nvSpPr>
          <p:cNvPr id="153" name="Google Shape;153;p16"/>
          <p:cNvSpPr txBox="1"/>
          <p:nvPr/>
        </p:nvSpPr>
        <p:spPr>
          <a:xfrm>
            <a:off x="457200" y="654050"/>
            <a:ext cx="8305800" cy="4337050"/>
          </a:xfrm>
          <a:prstGeom prst="rect">
            <a:avLst/>
          </a:prstGeom>
          <a:solidFill>
            <a:srgbClr val="DDDDFF"/>
          </a:solidFill>
          <a:ln cap="flat" cmpd="sng" w="9525">
            <a:solidFill>
              <a:srgbClr val="0099CC"/>
            </a:solidFill>
            <a:prstDash val="solid"/>
            <a:miter lim="800000"/>
            <a:headEnd len="sm" w="sm" type="none"/>
            <a:tailEnd len="sm" w="sm" type="none"/>
          </a:ln>
          <a:effectLst>
            <a:outerShdw blurRad="63500" dir="3238358" dist="172738">
              <a:schemeClr val="folHlink">
                <a:alpha val="49803"/>
              </a:scheme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A matrix eigenvalue problem considers the vector equation</a:t>
            </a:r>
            <a:endParaRPr/>
          </a:p>
          <a:p>
            <a:pPr indent="0" lvl="0" marL="0" marR="0" rtl="0" algn="l">
              <a:lnSpc>
                <a:spcPct val="100000"/>
              </a:lnSpc>
              <a:spcBef>
                <a:spcPts val="72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(1) 			</a:t>
            </a:r>
            <a:r>
              <a:rPr b="1" i="0" lang="en-US" sz="2400" u="none">
                <a:solidFill>
                  <a:schemeClr val="dk1"/>
                </a:solidFill>
                <a:latin typeface="Palatino Linotype"/>
                <a:ea typeface="Palatino Linotype"/>
                <a:cs typeface="Palatino Linotype"/>
                <a:sym typeface="Palatino Linotype"/>
              </a:rPr>
              <a:t>Ax </a:t>
            </a:r>
            <a:r>
              <a:rPr b="0" i="0" lang="en-US" sz="2400" u="none">
                <a:solidFill>
                  <a:schemeClr val="dk1"/>
                </a:solidFill>
                <a:latin typeface="Palatino Linotype"/>
                <a:ea typeface="Palatino Linotype"/>
                <a:cs typeface="Palatino Linotype"/>
                <a:sym typeface="Palatino Linotype"/>
              </a:rPr>
              <a:t>= </a:t>
            </a:r>
            <a:r>
              <a:rPr b="0" i="1" lang="en-US" sz="2400" u="none">
                <a:solidFill>
                  <a:schemeClr val="dk1"/>
                </a:solidFill>
                <a:latin typeface="Palatino Linotype"/>
                <a:ea typeface="Palatino Linotype"/>
                <a:cs typeface="Palatino Linotype"/>
                <a:sym typeface="Palatino Linotype"/>
              </a:rPr>
              <a:t>λ</a:t>
            </a:r>
            <a:r>
              <a:rPr b="1" i="0" lang="en-US" sz="2400" u="none">
                <a:solidFill>
                  <a:schemeClr val="dk1"/>
                </a:solidFill>
                <a:latin typeface="Palatino Linotype"/>
                <a:ea typeface="Palatino Linotype"/>
                <a:cs typeface="Palatino Linotype"/>
                <a:sym typeface="Palatino Linotype"/>
              </a:rPr>
              <a:t>x</a:t>
            </a:r>
            <a:r>
              <a:rPr b="0" i="0" lang="en-US" sz="2400" u="none">
                <a:solidFill>
                  <a:schemeClr val="dk1"/>
                </a:solidFill>
                <a:latin typeface="Palatino Linotype"/>
                <a:ea typeface="Palatino Linotype"/>
                <a:cs typeface="Palatino Linotype"/>
                <a:sym typeface="Palatino Linotype"/>
              </a:rPr>
              <a:t>.</a:t>
            </a:r>
            <a:endParaRPr/>
          </a:p>
          <a:p>
            <a:pPr indent="0" lvl="0" marL="0" marR="0" rtl="0" algn="l">
              <a:lnSpc>
                <a:spcPct val="100000"/>
              </a:lnSpc>
              <a:spcBef>
                <a:spcPts val="72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Here </a:t>
            </a:r>
            <a:r>
              <a:rPr b="1" i="0" lang="en-US" sz="2400" u="none">
                <a:solidFill>
                  <a:schemeClr val="dk1"/>
                </a:solidFill>
                <a:latin typeface="Palatino Linotype"/>
                <a:ea typeface="Palatino Linotype"/>
                <a:cs typeface="Palatino Linotype"/>
                <a:sym typeface="Palatino Linotype"/>
              </a:rPr>
              <a:t>A </a:t>
            </a:r>
            <a:r>
              <a:rPr b="0" i="0" lang="en-US" sz="2400" u="none">
                <a:solidFill>
                  <a:schemeClr val="dk1"/>
                </a:solidFill>
                <a:latin typeface="Palatino Linotype"/>
                <a:ea typeface="Palatino Linotype"/>
                <a:cs typeface="Palatino Linotype"/>
                <a:sym typeface="Palatino Linotype"/>
              </a:rPr>
              <a:t>is a given square matrix, </a:t>
            </a:r>
            <a:r>
              <a:rPr b="0" i="1" lang="en-US" sz="2400" u="none">
                <a:solidFill>
                  <a:schemeClr val="dk1"/>
                </a:solidFill>
                <a:latin typeface="Palatino Linotype"/>
                <a:ea typeface="Palatino Linotype"/>
                <a:cs typeface="Palatino Linotype"/>
                <a:sym typeface="Palatino Linotype"/>
              </a:rPr>
              <a:t>λ</a:t>
            </a:r>
            <a:r>
              <a:rPr b="0" i="0" lang="en-US" sz="2400" u="none">
                <a:solidFill>
                  <a:schemeClr val="dk1"/>
                </a:solidFill>
                <a:latin typeface="Palatino Linotype"/>
                <a:ea typeface="Palatino Linotype"/>
                <a:cs typeface="Palatino Linotype"/>
                <a:sym typeface="Palatino Linotype"/>
              </a:rPr>
              <a:t> an unknown scalar, and </a:t>
            </a:r>
            <a:r>
              <a:rPr b="1" i="0" lang="en-US" sz="2400" u="none">
                <a:solidFill>
                  <a:schemeClr val="dk1"/>
                </a:solidFill>
                <a:latin typeface="Palatino Linotype"/>
                <a:ea typeface="Palatino Linotype"/>
                <a:cs typeface="Palatino Linotype"/>
                <a:sym typeface="Palatino Linotype"/>
              </a:rPr>
              <a:t>x </a:t>
            </a:r>
            <a:r>
              <a:rPr b="0" i="0" lang="en-US" sz="2400" u="none">
                <a:solidFill>
                  <a:schemeClr val="dk1"/>
                </a:solidFill>
                <a:latin typeface="Palatino Linotype"/>
                <a:ea typeface="Palatino Linotype"/>
                <a:cs typeface="Palatino Linotype"/>
                <a:sym typeface="Palatino Linotype"/>
              </a:rPr>
              <a:t>an unknown vector. In a matrix eigenvalue problem, the task is to determine </a:t>
            </a:r>
            <a:r>
              <a:rPr b="0" i="1" lang="en-US" sz="2400" u="none">
                <a:solidFill>
                  <a:schemeClr val="dk1"/>
                </a:solidFill>
                <a:latin typeface="Palatino Linotype"/>
                <a:ea typeface="Palatino Linotype"/>
                <a:cs typeface="Palatino Linotype"/>
                <a:sym typeface="Palatino Linotype"/>
              </a:rPr>
              <a:t>λ</a:t>
            </a:r>
            <a:r>
              <a:rPr b="0" i="0" lang="en-US" sz="2400" u="none">
                <a:solidFill>
                  <a:schemeClr val="dk1"/>
                </a:solidFill>
                <a:latin typeface="Palatino Linotype"/>
                <a:ea typeface="Palatino Linotype"/>
                <a:cs typeface="Palatino Linotype"/>
                <a:sym typeface="Palatino Linotype"/>
              </a:rPr>
              <a:t>’s and </a:t>
            </a:r>
            <a:r>
              <a:rPr b="1" i="0" lang="en-US" sz="2400" u="none">
                <a:solidFill>
                  <a:schemeClr val="dk1"/>
                </a:solidFill>
                <a:latin typeface="Palatino Linotype"/>
                <a:ea typeface="Palatino Linotype"/>
                <a:cs typeface="Palatino Linotype"/>
                <a:sym typeface="Palatino Linotype"/>
              </a:rPr>
              <a:t>x</a:t>
            </a:r>
            <a:r>
              <a:rPr b="0" i="0" lang="en-US" sz="2400" u="none">
                <a:solidFill>
                  <a:schemeClr val="dk1"/>
                </a:solidFill>
                <a:latin typeface="Palatino Linotype"/>
                <a:ea typeface="Palatino Linotype"/>
                <a:cs typeface="Palatino Linotype"/>
                <a:sym typeface="Palatino Linotype"/>
              </a:rPr>
              <a:t>’s that satisfy (1). Since </a:t>
            </a:r>
            <a:r>
              <a:rPr b="1" i="0" lang="en-US" sz="2400" u="none">
                <a:solidFill>
                  <a:schemeClr val="dk1"/>
                </a:solidFill>
                <a:latin typeface="Palatino Linotype"/>
                <a:ea typeface="Palatino Linotype"/>
                <a:cs typeface="Palatino Linotype"/>
                <a:sym typeface="Palatino Linotype"/>
              </a:rPr>
              <a:t>x</a:t>
            </a:r>
            <a:r>
              <a:rPr b="0" i="0" lang="en-US" sz="2400" u="none">
                <a:solidFill>
                  <a:schemeClr val="dk1"/>
                </a:solidFill>
                <a:latin typeface="Palatino Linotype"/>
                <a:ea typeface="Palatino Linotype"/>
                <a:cs typeface="Palatino Linotype"/>
                <a:sym typeface="Palatino Linotype"/>
              </a:rPr>
              <a:t> = </a:t>
            </a:r>
            <a:r>
              <a:rPr b="1" i="0" lang="en-US" sz="2400" u="none">
                <a:solidFill>
                  <a:schemeClr val="dk1"/>
                </a:solidFill>
                <a:latin typeface="Palatino Linotype"/>
                <a:ea typeface="Palatino Linotype"/>
                <a:cs typeface="Palatino Linotype"/>
                <a:sym typeface="Palatino Linotype"/>
              </a:rPr>
              <a:t>0 </a:t>
            </a:r>
            <a:r>
              <a:rPr b="0" i="0" lang="en-US" sz="2400" u="none">
                <a:solidFill>
                  <a:schemeClr val="dk1"/>
                </a:solidFill>
                <a:latin typeface="Palatino Linotype"/>
                <a:ea typeface="Palatino Linotype"/>
                <a:cs typeface="Palatino Linotype"/>
                <a:sym typeface="Palatino Linotype"/>
              </a:rPr>
              <a:t>is always a solution for any and thus not interesting, we only admit solutions with </a:t>
            </a:r>
            <a:r>
              <a:rPr b="1" i="0" lang="en-US" sz="2400" u="none">
                <a:solidFill>
                  <a:schemeClr val="dk1"/>
                </a:solidFill>
                <a:latin typeface="Palatino Linotype"/>
                <a:ea typeface="Palatino Linotype"/>
                <a:cs typeface="Palatino Linotype"/>
                <a:sym typeface="Palatino Linotype"/>
              </a:rPr>
              <a:t>x </a:t>
            </a:r>
            <a:r>
              <a:rPr b="0" i="0" lang="en-US" sz="2400" u="none">
                <a:solidFill>
                  <a:schemeClr val="dk1"/>
                </a:solidFill>
                <a:latin typeface="Palatino Linotype"/>
                <a:ea typeface="Palatino Linotype"/>
                <a:cs typeface="Palatino Linotype"/>
                <a:sym typeface="Palatino Linotype"/>
              </a:rPr>
              <a:t>≠ </a:t>
            </a:r>
            <a:r>
              <a:rPr b="1" i="0" lang="en-US" sz="2400" u="none">
                <a:solidFill>
                  <a:schemeClr val="dk1"/>
                </a:solidFill>
                <a:latin typeface="Palatino Linotype"/>
                <a:ea typeface="Palatino Linotype"/>
                <a:cs typeface="Palatino Linotype"/>
                <a:sym typeface="Palatino Linotype"/>
              </a:rPr>
              <a:t>0.</a:t>
            </a:r>
            <a:endParaRPr/>
          </a:p>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	The solutions to (1) are given the following names: The </a:t>
            </a:r>
            <a:r>
              <a:rPr b="0" i="1" lang="en-US" sz="2400" u="none">
                <a:solidFill>
                  <a:schemeClr val="dk1"/>
                </a:solidFill>
                <a:latin typeface="Palatino Linotype"/>
                <a:ea typeface="Palatino Linotype"/>
                <a:cs typeface="Palatino Linotype"/>
                <a:sym typeface="Palatino Linotype"/>
              </a:rPr>
              <a:t>λ</a:t>
            </a:r>
            <a:r>
              <a:rPr b="0" i="0" lang="en-US" sz="2400" u="none">
                <a:solidFill>
                  <a:schemeClr val="dk1"/>
                </a:solidFill>
                <a:latin typeface="Palatino Linotype"/>
                <a:ea typeface="Palatino Linotype"/>
                <a:cs typeface="Palatino Linotype"/>
                <a:sym typeface="Palatino Linotype"/>
              </a:rPr>
              <a:t>’s that satisfy (1) are called </a:t>
            </a:r>
            <a:r>
              <a:rPr b="1" i="0" lang="en-US" sz="2400" u="none">
                <a:solidFill>
                  <a:schemeClr val="dk1"/>
                </a:solidFill>
                <a:latin typeface="Palatino Linotype"/>
                <a:ea typeface="Palatino Linotype"/>
                <a:cs typeface="Palatino Linotype"/>
                <a:sym typeface="Palatino Linotype"/>
              </a:rPr>
              <a:t>eigenvalues of A </a:t>
            </a:r>
            <a:r>
              <a:rPr b="0" i="0" lang="en-US" sz="2400" u="none">
                <a:solidFill>
                  <a:schemeClr val="dk1"/>
                </a:solidFill>
                <a:latin typeface="Palatino Linotype"/>
                <a:ea typeface="Palatino Linotype"/>
                <a:cs typeface="Palatino Linotype"/>
                <a:sym typeface="Palatino Linotype"/>
              </a:rPr>
              <a:t>and the corresponding nonzero </a:t>
            </a:r>
            <a:r>
              <a:rPr b="1" i="0" lang="en-US" sz="2400" u="none">
                <a:solidFill>
                  <a:schemeClr val="dk1"/>
                </a:solidFill>
                <a:latin typeface="Palatino Linotype"/>
                <a:ea typeface="Palatino Linotype"/>
                <a:cs typeface="Palatino Linotype"/>
                <a:sym typeface="Palatino Linotype"/>
              </a:rPr>
              <a:t>x</a:t>
            </a:r>
            <a:r>
              <a:rPr b="0" i="0" lang="en-US" sz="2400" u="none">
                <a:solidFill>
                  <a:schemeClr val="dk1"/>
                </a:solidFill>
                <a:latin typeface="Palatino Linotype"/>
                <a:ea typeface="Palatino Linotype"/>
                <a:cs typeface="Palatino Linotype"/>
                <a:sym typeface="Palatino Linotype"/>
              </a:rPr>
              <a:t>’s that also satisfy (1) are called </a:t>
            </a:r>
            <a:r>
              <a:rPr b="1" i="0" lang="en-US" sz="2400" u="none">
                <a:solidFill>
                  <a:schemeClr val="dk1"/>
                </a:solidFill>
                <a:latin typeface="Palatino Linotype"/>
                <a:ea typeface="Palatino Linotype"/>
                <a:cs typeface="Palatino Linotype"/>
                <a:sym typeface="Palatino Linotype"/>
              </a:rPr>
              <a:t>eigenvectors of A</a:t>
            </a:r>
            <a:r>
              <a:rPr b="0" i="0" lang="en-US" sz="2400" u="none">
                <a:solidFill>
                  <a:schemeClr val="dk1"/>
                </a:solidFill>
                <a:latin typeface="Palatino Linotype"/>
                <a:ea typeface="Palatino Linotype"/>
                <a:cs typeface="Palatino Linotype"/>
                <a:sym typeface="Palatino Linotype"/>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animEffect filter="fade" transition="in">
                                      <p:cBhvr>
                                        <p:cTn dur="2000"/>
                                        <p:tgtEl>
                                          <p:spTgt spid="1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animEffect filter="fade" transition="in">
                                      <p:cBhvr>
                                        <p:cTn dur="2000"/>
                                        <p:tgtEl>
                                          <p:spTgt spid="1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animEffect filter="fade" transition="in">
                                      <p:cBhvr>
                                        <p:cTn dur="2000"/>
                                        <p:tgtEl>
                                          <p:spTgt spid="1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3" st="3"/>
                                            </p:txEl>
                                          </p:spTgt>
                                        </p:tgtEl>
                                        <p:attrNameLst>
                                          <p:attrName>style.visibility</p:attrName>
                                        </p:attrNameLst>
                                      </p:cBhvr>
                                      <p:to>
                                        <p:strVal val="visible"/>
                                      </p:to>
                                    </p:set>
                                    <p:animEffect filter="fade" transition="in">
                                      <p:cBhvr>
                                        <p:cTn dur="2000"/>
                                        <p:tgtEl>
                                          <p:spTgt spid="15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4"/>
          <p:cNvSpPr txBox="1"/>
          <p:nvPr/>
        </p:nvSpPr>
        <p:spPr>
          <a:xfrm>
            <a:off x="762000" y="6172200"/>
            <a:ext cx="17526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Section 8.1  p</a:t>
            </a:r>
            <a:fld id="{00000000-1234-1234-1234-123412341234}" type="slidenum">
              <a:rPr b="0" i="0" lang="en-US" sz="1200" u="none">
                <a:solidFill>
                  <a:schemeClr val="dk1"/>
                </a:solidFill>
                <a:latin typeface="Arial"/>
                <a:ea typeface="Arial"/>
                <a:cs typeface="Arial"/>
                <a:sym typeface="Arial"/>
              </a:rPr>
              <a:t>‹#›</a:t>
            </a:fld>
            <a:endParaRPr/>
          </a:p>
        </p:txBody>
      </p:sp>
      <p:sp>
        <p:nvSpPr>
          <p:cNvPr id="286" name="Google Shape;286;p34"/>
          <p:cNvSpPr txBox="1"/>
          <p:nvPr/>
        </p:nvSpPr>
        <p:spPr>
          <a:xfrm>
            <a:off x="457200" y="1676400"/>
            <a:ext cx="8305800" cy="2292350"/>
          </a:xfrm>
          <a:prstGeom prst="rect">
            <a:avLst/>
          </a:prstGeom>
          <a:solidFill>
            <a:srgbClr val="DDDDFF"/>
          </a:solidFill>
          <a:ln cap="flat" cmpd="sng" w="9525">
            <a:solidFill>
              <a:srgbClr val="0099CC"/>
            </a:solidFill>
            <a:prstDash val="solid"/>
            <a:miter lim="800000"/>
            <a:headEnd len="sm" w="sm" type="none"/>
            <a:tailEnd len="sm" w="sm" type="none"/>
          </a:ln>
          <a:effectLst>
            <a:outerShdw blurRad="63500" dir="3238358" dist="172738">
              <a:schemeClr val="folHlink">
                <a:alpha val="49803"/>
              </a:scheme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Find the eigenvalues and eigenvectors of</a:t>
            </a:r>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None/>
            </a:pPr>
            <a:r>
              <a:t/>
            </a:r>
            <a:endParaRPr b="0" i="0" sz="2400" u="none">
              <a:solidFill>
                <a:schemeClr val="dk1"/>
              </a:solidFill>
              <a:latin typeface="Palatino Linotype"/>
              <a:ea typeface="Palatino Linotype"/>
              <a:cs typeface="Palatino Linotype"/>
              <a:sym typeface="Palatino Linotype"/>
            </a:endParaRPr>
          </a:p>
        </p:txBody>
      </p:sp>
      <p:sp>
        <p:nvSpPr>
          <p:cNvPr id="287" name="Google Shape;287;p34"/>
          <p:cNvSpPr txBox="1"/>
          <p:nvPr/>
        </p:nvSpPr>
        <p:spPr>
          <a:xfrm>
            <a:off x="457200" y="990600"/>
            <a:ext cx="8382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9CC"/>
              </a:buClr>
              <a:buSzPts val="2400"/>
              <a:buFont typeface="Arial"/>
              <a:buNone/>
            </a:pPr>
            <a:r>
              <a:rPr b="1" i="0" lang="en-US" sz="2400" u="none">
                <a:solidFill>
                  <a:srgbClr val="0099CC"/>
                </a:solidFill>
                <a:latin typeface="Arial"/>
                <a:ea typeface="Arial"/>
                <a:cs typeface="Arial"/>
                <a:sym typeface="Arial"/>
              </a:rPr>
              <a:t>EXAMPLE 2  </a:t>
            </a:r>
            <a:r>
              <a:rPr b="1" i="0" lang="en-US" sz="2400" u="none">
                <a:solidFill>
                  <a:schemeClr val="dk1"/>
                </a:solidFill>
                <a:latin typeface="Arial"/>
                <a:ea typeface="Arial"/>
                <a:cs typeface="Arial"/>
                <a:sym typeface="Arial"/>
              </a:rPr>
              <a:t>Multiple Eigenvalues</a:t>
            </a:r>
            <a:endParaRPr/>
          </a:p>
        </p:txBody>
      </p:sp>
      <p:pic>
        <p:nvPicPr>
          <p:cNvPr id="288" name="Google Shape;288;p34"/>
          <p:cNvPicPr preferRelativeResize="0"/>
          <p:nvPr/>
        </p:nvPicPr>
        <p:blipFill rotWithShape="1">
          <a:blip r:embed="rId3">
            <a:alphaModFix/>
          </a:blip>
          <a:srcRect b="0" l="0" r="0" t="0"/>
          <a:stretch/>
        </p:blipFill>
        <p:spPr>
          <a:xfrm>
            <a:off x="2076450" y="2349500"/>
            <a:ext cx="2501900" cy="1371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2000"/>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0" st="0"/>
                                            </p:txEl>
                                          </p:spTgt>
                                        </p:tgtEl>
                                        <p:attrNameLst>
                                          <p:attrName>style.visibility</p:attrName>
                                        </p:attrNameLst>
                                      </p:cBhvr>
                                      <p:to>
                                        <p:strVal val="visible"/>
                                      </p:to>
                                    </p:set>
                                    <p:animEffect filter="fade" transition="in">
                                      <p:cBhvr>
                                        <p:cTn dur="2000"/>
                                        <p:tgtEl>
                                          <p:spTgt spid="2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1" st="1"/>
                                            </p:txEl>
                                          </p:spTgt>
                                        </p:tgtEl>
                                        <p:attrNameLst>
                                          <p:attrName>style.visibility</p:attrName>
                                        </p:attrNameLst>
                                      </p:cBhvr>
                                      <p:to>
                                        <p:strVal val="visible"/>
                                      </p:to>
                                    </p:set>
                                    <p:animEffect filter="fade" transition="in">
                                      <p:cBhvr>
                                        <p:cTn dur="2000"/>
                                        <p:tgtEl>
                                          <p:spTgt spid="2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2" st="2"/>
                                            </p:txEl>
                                          </p:spTgt>
                                        </p:tgtEl>
                                        <p:attrNameLst>
                                          <p:attrName>style.visibility</p:attrName>
                                        </p:attrNameLst>
                                      </p:cBhvr>
                                      <p:to>
                                        <p:strVal val="visible"/>
                                      </p:to>
                                    </p:set>
                                    <p:animEffect filter="fade" transition="in">
                                      <p:cBhvr>
                                        <p:cTn dur="2000"/>
                                        <p:tgtEl>
                                          <p:spTgt spid="2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3" st="3"/>
                                            </p:txEl>
                                          </p:spTgt>
                                        </p:tgtEl>
                                        <p:attrNameLst>
                                          <p:attrName>style.visibility</p:attrName>
                                        </p:attrNameLst>
                                      </p:cBhvr>
                                      <p:to>
                                        <p:strVal val="visible"/>
                                      </p:to>
                                    </p:set>
                                    <p:animEffect filter="fade" transition="in">
                                      <p:cBhvr>
                                        <p:cTn dur="2000"/>
                                        <p:tgtEl>
                                          <p:spTgt spid="2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4" st="4"/>
                                            </p:txEl>
                                          </p:spTgt>
                                        </p:tgtEl>
                                        <p:attrNameLst>
                                          <p:attrName>style.visibility</p:attrName>
                                        </p:attrNameLst>
                                      </p:cBhvr>
                                      <p:to>
                                        <p:strVal val="visible"/>
                                      </p:to>
                                    </p:set>
                                    <p:animEffect filter="fade" transition="in">
                                      <p:cBhvr>
                                        <p:cTn dur="2000"/>
                                        <p:tgtEl>
                                          <p:spTgt spid="28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5" st="5"/>
                                            </p:txEl>
                                          </p:spTgt>
                                        </p:tgtEl>
                                        <p:attrNameLst>
                                          <p:attrName>style.visibility</p:attrName>
                                        </p:attrNameLst>
                                      </p:cBhvr>
                                      <p:to>
                                        <p:strVal val="visible"/>
                                      </p:to>
                                    </p:set>
                                    <p:animEffect filter="fade" transition="in">
                                      <p:cBhvr>
                                        <p:cTn dur="2000"/>
                                        <p:tgtEl>
                                          <p:spTgt spid="28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5"/>
          <p:cNvSpPr txBox="1"/>
          <p:nvPr/>
        </p:nvSpPr>
        <p:spPr>
          <a:xfrm>
            <a:off x="762000" y="6172200"/>
            <a:ext cx="17526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Section 8.1  p</a:t>
            </a:r>
            <a:fld id="{00000000-1234-1234-1234-123412341234}" type="slidenum">
              <a:rPr b="0" i="0" lang="en-US" sz="1200" u="none">
                <a:solidFill>
                  <a:schemeClr val="dk1"/>
                </a:solidFill>
                <a:latin typeface="Arial"/>
                <a:ea typeface="Arial"/>
                <a:cs typeface="Arial"/>
                <a:sym typeface="Arial"/>
              </a:rPr>
              <a:t>‹#›</a:t>
            </a:fld>
            <a:endParaRPr/>
          </a:p>
        </p:txBody>
      </p:sp>
      <p:sp>
        <p:nvSpPr>
          <p:cNvPr id="294" name="Google Shape;294;p35"/>
          <p:cNvSpPr txBox="1"/>
          <p:nvPr/>
        </p:nvSpPr>
        <p:spPr>
          <a:xfrm>
            <a:off x="457200" y="1536700"/>
            <a:ext cx="8305800" cy="3752850"/>
          </a:xfrm>
          <a:prstGeom prst="rect">
            <a:avLst/>
          </a:prstGeom>
          <a:solidFill>
            <a:srgbClr val="DDDDFF"/>
          </a:solidFill>
          <a:ln cap="flat" cmpd="sng" w="9525">
            <a:solidFill>
              <a:srgbClr val="0099CC"/>
            </a:solidFill>
            <a:prstDash val="solid"/>
            <a:miter lim="800000"/>
            <a:headEnd len="sm" w="sm" type="none"/>
            <a:tailEnd len="sm" w="sm" type="none"/>
          </a:ln>
          <a:effectLst>
            <a:outerShdw blurRad="63500" dir="3238358" dist="172738">
              <a:schemeClr val="folHlink">
                <a:alpha val="49803"/>
              </a:scheme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Palatino Linotype"/>
              <a:buNone/>
            </a:pPr>
            <a:r>
              <a:rPr b="1" i="1" lang="en-US" sz="2400" u="none">
                <a:solidFill>
                  <a:schemeClr val="dk1"/>
                </a:solidFill>
                <a:latin typeface="Palatino Linotype"/>
                <a:ea typeface="Palatino Linotype"/>
                <a:cs typeface="Palatino Linotype"/>
                <a:sym typeface="Palatino Linotype"/>
              </a:rPr>
              <a:t>Solution. </a:t>
            </a:r>
            <a:endParaRPr/>
          </a:p>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For our matrix, the characteristic determinant gives the characteristic equation</a:t>
            </a:r>
            <a:endParaRPr/>
          </a:p>
          <a:p>
            <a:pPr indent="0" lvl="0" marL="0" marR="0" rtl="0" algn="l">
              <a:lnSpc>
                <a:spcPct val="100000"/>
              </a:lnSpc>
              <a:spcBef>
                <a:spcPts val="0"/>
              </a:spcBef>
              <a:spcAft>
                <a:spcPts val="0"/>
              </a:spcAft>
              <a:buClr>
                <a:schemeClr val="dk1"/>
              </a:buClr>
              <a:buSzPts val="2400"/>
              <a:buFont typeface="Palatino Linotype"/>
              <a:buNone/>
            </a:pPr>
            <a:r>
              <a:rPr b="0" i="1" lang="en-US" sz="2400" u="none">
                <a:solidFill>
                  <a:schemeClr val="dk1"/>
                </a:solidFill>
                <a:latin typeface="Palatino Linotype"/>
                <a:ea typeface="Palatino Linotype"/>
                <a:cs typeface="Palatino Linotype"/>
                <a:sym typeface="Palatino Linotype"/>
              </a:rPr>
              <a:t>		−λ</a:t>
            </a:r>
            <a:r>
              <a:rPr b="0" baseline="30000" i="0" lang="en-US" sz="2400" u="none">
                <a:solidFill>
                  <a:schemeClr val="dk1"/>
                </a:solidFill>
                <a:latin typeface="Palatino Linotype"/>
                <a:ea typeface="Palatino Linotype"/>
                <a:cs typeface="Palatino Linotype"/>
                <a:sym typeface="Palatino Linotype"/>
              </a:rPr>
              <a:t>3</a:t>
            </a:r>
            <a:r>
              <a:rPr b="0" i="0" lang="en-US" sz="2400" u="none">
                <a:solidFill>
                  <a:schemeClr val="dk1"/>
                </a:solidFill>
                <a:latin typeface="Palatino Linotype"/>
                <a:ea typeface="Palatino Linotype"/>
                <a:cs typeface="Palatino Linotype"/>
                <a:sym typeface="Palatino Linotype"/>
              </a:rPr>
              <a:t> − </a:t>
            </a:r>
            <a:r>
              <a:rPr b="0" i="1" lang="en-US" sz="2400" u="none">
                <a:solidFill>
                  <a:schemeClr val="dk1"/>
                </a:solidFill>
                <a:latin typeface="Palatino Linotype"/>
                <a:ea typeface="Palatino Linotype"/>
                <a:cs typeface="Palatino Linotype"/>
                <a:sym typeface="Palatino Linotype"/>
              </a:rPr>
              <a:t>λ</a:t>
            </a:r>
            <a:r>
              <a:rPr b="0" baseline="30000" i="0" lang="en-US" sz="2400" u="none">
                <a:solidFill>
                  <a:schemeClr val="dk1"/>
                </a:solidFill>
                <a:latin typeface="Palatino Linotype"/>
                <a:ea typeface="Palatino Linotype"/>
                <a:cs typeface="Palatino Linotype"/>
                <a:sym typeface="Palatino Linotype"/>
              </a:rPr>
              <a:t>2</a:t>
            </a:r>
            <a:r>
              <a:rPr b="0" i="0" lang="en-US" sz="2400" u="none">
                <a:solidFill>
                  <a:schemeClr val="dk1"/>
                </a:solidFill>
                <a:latin typeface="Palatino Linotype"/>
                <a:ea typeface="Palatino Linotype"/>
                <a:cs typeface="Palatino Linotype"/>
                <a:sym typeface="Palatino Linotype"/>
              </a:rPr>
              <a:t> + 21</a:t>
            </a:r>
            <a:r>
              <a:rPr b="0" i="1" lang="en-US" sz="2400" u="none">
                <a:solidFill>
                  <a:schemeClr val="dk1"/>
                </a:solidFill>
                <a:latin typeface="Palatino Linotype"/>
                <a:ea typeface="Palatino Linotype"/>
                <a:cs typeface="Palatino Linotype"/>
                <a:sym typeface="Palatino Linotype"/>
              </a:rPr>
              <a:t>λ</a:t>
            </a:r>
            <a:r>
              <a:rPr b="0" i="0" lang="en-US" sz="2400" u="none">
                <a:solidFill>
                  <a:schemeClr val="dk1"/>
                </a:solidFill>
                <a:latin typeface="Palatino Linotype"/>
                <a:ea typeface="Palatino Linotype"/>
                <a:cs typeface="Palatino Linotype"/>
                <a:sym typeface="Palatino Linotype"/>
              </a:rPr>
              <a:t> + 45 = 0. </a:t>
            </a:r>
            <a:endParaRPr/>
          </a:p>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The roots (eigenvalues of </a:t>
            </a:r>
            <a:r>
              <a:rPr b="1" i="0" lang="en-US" sz="2400" u="none">
                <a:solidFill>
                  <a:schemeClr val="dk1"/>
                </a:solidFill>
                <a:latin typeface="Palatino Linotype"/>
                <a:ea typeface="Palatino Linotype"/>
                <a:cs typeface="Palatino Linotype"/>
                <a:sym typeface="Palatino Linotype"/>
              </a:rPr>
              <a:t>A</a:t>
            </a:r>
            <a:r>
              <a:rPr b="0" i="0" lang="en-US" sz="2400" u="none">
                <a:solidFill>
                  <a:schemeClr val="dk1"/>
                </a:solidFill>
                <a:latin typeface="Palatino Linotype"/>
                <a:ea typeface="Palatino Linotype"/>
                <a:cs typeface="Palatino Linotype"/>
                <a:sym typeface="Palatino Linotype"/>
              </a:rPr>
              <a:t>) are </a:t>
            </a:r>
            <a:r>
              <a:rPr b="0" i="1" lang="en-US" sz="2400" u="none">
                <a:solidFill>
                  <a:schemeClr val="dk1"/>
                </a:solidFill>
                <a:latin typeface="Palatino Linotype"/>
                <a:ea typeface="Palatino Linotype"/>
                <a:cs typeface="Palatino Linotype"/>
                <a:sym typeface="Palatino Linotype"/>
              </a:rPr>
              <a:t>λ</a:t>
            </a:r>
            <a:r>
              <a:rPr b="0" baseline="-25000" i="0" lang="en-US" sz="2400" u="none">
                <a:solidFill>
                  <a:schemeClr val="dk1"/>
                </a:solidFill>
                <a:latin typeface="Palatino Linotype"/>
                <a:ea typeface="Palatino Linotype"/>
                <a:cs typeface="Palatino Linotype"/>
                <a:sym typeface="Palatino Linotype"/>
              </a:rPr>
              <a:t>1</a:t>
            </a:r>
            <a:r>
              <a:rPr b="0" i="0" lang="en-US" sz="2400" u="none">
                <a:solidFill>
                  <a:schemeClr val="dk1"/>
                </a:solidFill>
                <a:latin typeface="Palatino Linotype"/>
                <a:ea typeface="Palatino Linotype"/>
                <a:cs typeface="Palatino Linotype"/>
                <a:sym typeface="Palatino Linotype"/>
              </a:rPr>
              <a:t> = 5, </a:t>
            </a:r>
            <a:r>
              <a:rPr b="0" i="1" lang="en-US" sz="2400" u="none">
                <a:solidFill>
                  <a:schemeClr val="dk1"/>
                </a:solidFill>
                <a:latin typeface="Palatino Linotype"/>
                <a:ea typeface="Palatino Linotype"/>
                <a:cs typeface="Palatino Linotype"/>
                <a:sym typeface="Palatino Linotype"/>
              </a:rPr>
              <a:t>λ</a:t>
            </a:r>
            <a:r>
              <a:rPr b="0" baseline="-25000" i="0" lang="en-US" sz="2400" u="none">
                <a:solidFill>
                  <a:schemeClr val="dk1"/>
                </a:solidFill>
                <a:latin typeface="Palatino Linotype"/>
                <a:ea typeface="Palatino Linotype"/>
                <a:cs typeface="Palatino Linotype"/>
                <a:sym typeface="Palatino Linotype"/>
              </a:rPr>
              <a:t>2</a:t>
            </a:r>
            <a:r>
              <a:rPr b="0" i="0" lang="en-US" sz="2400" u="none">
                <a:solidFill>
                  <a:schemeClr val="dk1"/>
                </a:solidFill>
                <a:latin typeface="Palatino Linotype"/>
                <a:ea typeface="Palatino Linotype"/>
                <a:cs typeface="Palatino Linotype"/>
                <a:sym typeface="Palatino Linotype"/>
              </a:rPr>
              <a:t> = </a:t>
            </a:r>
            <a:r>
              <a:rPr b="0" i="1" lang="en-US" sz="2400" u="none">
                <a:solidFill>
                  <a:schemeClr val="dk1"/>
                </a:solidFill>
                <a:latin typeface="Palatino Linotype"/>
                <a:ea typeface="Palatino Linotype"/>
                <a:cs typeface="Palatino Linotype"/>
                <a:sym typeface="Palatino Linotype"/>
              </a:rPr>
              <a:t>λ</a:t>
            </a:r>
            <a:r>
              <a:rPr b="0" baseline="-25000" i="0" lang="en-US" sz="2400" u="none">
                <a:solidFill>
                  <a:schemeClr val="dk1"/>
                </a:solidFill>
                <a:latin typeface="Palatino Linotype"/>
                <a:ea typeface="Palatino Linotype"/>
                <a:cs typeface="Palatino Linotype"/>
                <a:sym typeface="Palatino Linotype"/>
              </a:rPr>
              <a:t>3</a:t>
            </a:r>
            <a:r>
              <a:rPr b="0" i="0" lang="en-US" sz="2400" u="none">
                <a:solidFill>
                  <a:schemeClr val="dk1"/>
                </a:solidFill>
                <a:latin typeface="Palatino Linotype"/>
                <a:ea typeface="Palatino Linotype"/>
                <a:cs typeface="Palatino Linotype"/>
                <a:sym typeface="Palatino Linotype"/>
              </a:rPr>
              <a:t> = −3. </a:t>
            </a:r>
            <a:endParaRPr/>
          </a:p>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(If you have trouble finding roots, you may want to use a root finding algorithm such as Newton’s method (Sec. 19.2). Your CAS or scientific calculator can find roots. However, to really learn and remember this material, you have to do some exercises with paper and pencil.)</a:t>
            </a:r>
            <a:endParaRPr/>
          </a:p>
        </p:txBody>
      </p:sp>
      <p:sp>
        <p:nvSpPr>
          <p:cNvPr id="295" name="Google Shape;295;p35"/>
          <p:cNvSpPr txBox="1"/>
          <p:nvPr/>
        </p:nvSpPr>
        <p:spPr>
          <a:xfrm>
            <a:off x="457200" y="990600"/>
            <a:ext cx="8382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9CC"/>
              </a:buClr>
              <a:buSzPts val="2400"/>
              <a:buFont typeface="Arial"/>
              <a:buNone/>
            </a:pPr>
            <a:r>
              <a:rPr b="1" i="0" lang="en-US" sz="2400" u="none">
                <a:solidFill>
                  <a:srgbClr val="0099CC"/>
                </a:solidFill>
                <a:latin typeface="Arial"/>
                <a:ea typeface="Arial"/>
                <a:cs typeface="Arial"/>
                <a:sym typeface="Arial"/>
              </a:rPr>
              <a:t>EXAMPLE 2  </a:t>
            </a:r>
            <a:r>
              <a:rPr b="1" i="0" lang="en-US" sz="2400" u="none">
                <a:solidFill>
                  <a:schemeClr val="dk1"/>
                </a:solidFill>
                <a:latin typeface="Arial"/>
                <a:ea typeface="Arial"/>
                <a:cs typeface="Arial"/>
                <a:sym typeface="Arial"/>
              </a:rPr>
              <a:t>Multiple Eigenvalues </a:t>
            </a:r>
            <a:r>
              <a:rPr b="1" i="0" lang="en-US" sz="1800" u="none">
                <a:solidFill>
                  <a:schemeClr val="dk1"/>
                </a:solidFill>
                <a:latin typeface="Arial"/>
                <a:ea typeface="Arial"/>
                <a:cs typeface="Arial"/>
                <a:sym typeface="Arial"/>
              </a:rPr>
              <a:t>(continued 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2000"/>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0" st="0"/>
                                            </p:txEl>
                                          </p:spTgt>
                                        </p:tgtEl>
                                        <p:attrNameLst>
                                          <p:attrName>style.visibility</p:attrName>
                                        </p:attrNameLst>
                                      </p:cBhvr>
                                      <p:to>
                                        <p:strVal val="visible"/>
                                      </p:to>
                                    </p:set>
                                    <p:animEffect filter="fade" transition="in">
                                      <p:cBhvr>
                                        <p:cTn dur="2000"/>
                                        <p:tgtEl>
                                          <p:spTgt spid="2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1" st="1"/>
                                            </p:txEl>
                                          </p:spTgt>
                                        </p:tgtEl>
                                        <p:attrNameLst>
                                          <p:attrName>style.visibility</p:attrName>
                                        </p:attrNameLst>
                                      </p:cBhvr>
                                      <p:to>
                                        <p:strVal val="visible"/>
                                      </p:to>
                                    </p:set>
                                    <p:animEffect filter="fade" transition="in">
                                      <p:cBhvr>
                                        <p:cTn dur="2000"/>
                                        <p:tgtEl>
                                          <p:spTgt spid="2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2" st="2"/>
                                            </p:txEl>
                                          </p:spTgt>
                                        </p:tgtEl>
                                        <p:attrNameLst>
                                          <p:attrName>style.visibility</p:attrName>
                                        </p:attrNameLst>
                                      </p:cBhvr>
                                      <p:to>
                                        <p:strVal val="visible"/>
                                      </p:to>
                                    </p:set>
                                    <p:animEffect filter="fade" transition="in">
                                      <p:cBhvr>
                                        <p:cTn dur="2000"/>
                                        <p:tgtEl>
                                          <p:spTgt spid="2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3" st="3"/>
                                            </p:txEl>
                                          </p:spTgt>
                                        </p:tgtEl>
                                        <p:attrNameLst>
                                          <p:attrName>style.visibility</p:attrName>
                                        </p:attrNameLst>
                                      </p:cBhvr>
                                      <p:to>
                                        <p:strVal val="visible"/>
                                      </p:to>
                                    </p:set>
                                    <p:animEffect filter="fade" transition="in">
                                      <p:cBhvr>
                                        <p:cTn dur="2000"/>
                                        <p:tgtEl>
                                          <p:spTgt spid="2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4" st="4"/>
                                            </p:txEl>
                                          </p:spTgt>
                                        </p:tgtEl>
                                        <p:attrNameLst>
                                          <p:attrName>style.visibility</p:attrName>
                                        </p:attrNameLst>
                                      </p:cBhvr>
                                      <p:to>
                                        <p:strVal val="visible"/>
                                      </p:to>
                                    </p:set>
                                    <p:animEffect filter="fade" transition="in">
                                      <p:cBhvr>
                                        <p:cTn dur="2000"/>
                                        <p:tgtEl>
                                          <p:spTgt spid="29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36"/>
          <p:cNvSpPr txBox="1"/>
          <p:nvPr/>
        </p:nvSpPr>
        <p:spPr>
          <a:xfrm>
            <a:off x="762000" y="6172200"/>
            <a:ext cx="17526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Section 8.1  p</a:t>
            </a:r>
            <a:fld id="{00000000-1234-1234-1234-123412341234}" type="slidenum">
              <a:rPr b="0" i="0" lang="en-US" sz="1200" u="none">
                <a:solidFill>
                  <a:schemeClr val="dk1"/>
                </a:solidFill>
                <a:latin typeface="Arial"/>
                <a:ea typeface="Arial"/>
                <a:cs typeface="Arial"/>
                <a:sym typeface="Arial"/>
              </a:rPr>
              <a:t>‹#›</a:t>
            </a:fld>
            <a:endParaRPr/>
          </a:p>
        </p:txBody>
      </p:sp>
      <p:sp>
        <p:nvSpPr>
          <p:cNvPr id="301" name="Google Shape;301;p36"/>
          <p:cNvSpPr txBox="1"/>
          <p:nvPr/>
        </p:nvSpPr>
        <p:spPr>
          <a:xfrm>
            <a:off x="457200" y="1536700"/>
            <a:ext cx="8305800" cy="4483100"/>
          </a:xfrm>
          <a:prstGeom prst="rect">
            <a:avLst/>
          </a:prstGeom>
          <a:solidFill>
            <a:srgbClr val="DDDDFF"/>
          </a:solidFill>
          <a:ln cap="flat" cmpd="sng" w="9525">
            <a:solidFill>
              <a:srgbClr val="0099CC"/>
            </a:solidFill>
            <a:prstDash val="solid"/>
            <a:miter lim="800000"/>
            <a:headEnd len="sm" w="sm" type="none"/>
            <a:tailEnd len="sm" w="sm" type="none"/>
          </a:ln>
          <a:effectLst>
            <a:outerShdw blurRad="63500" dir="3238358" dist="172738">
              <a:schemeClr val="folHlink">
                <a:alpha val="49803"/>
              </a:scheme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Palatino Linotype"/>
              <a:buNone/>
            </a:pPr>
            <a:r>
              <a:rPr b="1" i="1" lang="en-US" sz="2400" u="none">
                <a:solidFill>
                  <a:schemeClr val="dk1"/>
                </a:solidFill>
                <a:latin typeface="Palatino Linotype"/>
                <a:ea typeface="Palatino Linotype"/>
                <a:cs typeface="Palatino Linotype"/>
                <a:sym typeface="Palatino Linotype"/>
              </a:rPr>
              <a:t>Solution. </a:t>
            </a:r>
            <a:r>
              <a:rPr b="1" i="1" lang="en-US" sz="1800" u="none">
                <a:solidFill>
                  <a:schemeClr val="dk1"/>
                </a:solidFill>
                <a:latin typeface="Palatino Linotype"/>
                <a:ea typeface="Palatino Linotype"/>
                <a:cs typeface="Palatino Linotype"/>
                <a:sym typeface="Palatino Linotype"/>
              </a:rPr>
              <a:t>(continued 1)</a:t>
            </a:r>
            <a:endParaRPr/>
          </a:p>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To find eigenvectors, we apply the Gauss elimination (Sec. 7.3) to the system (</a:t>
            </a:r>
            <a:r>
              <a:rPr b="1" i="0" lang="en-US" sz="2400" u="none">
                <a:solidFill>
                  <a:schemeClr val="dk1"/>
                </a:solidFill>
                <a:latin typeface="Palatino Linotype"/>
                <a:ea typeface="Palatino Linotype"/>
                <a:cs typeface="Palatino Linotype"/>
                <a:sym typeface="Palatino Linotype"/>
              </a:rPr>
              <a:t>A −</a:t>
            </a:r>
            <a:r>
              <a:rPr b="0" i="1" lang="en-US" sz="2400" u="none">
                <a:solidFill>
                  <a:schemeClr val="dk1"/>
                </a:solidFill>
                <a:latin typeface="Palatino Linotype"/>
                <a:ea typeface="Palatino Linotype"/>
                <a:cs typeface="Palatino Linotype"/>
                <a:sym typeface="Palatino Linotype"/>
              </a:rPr>
              <a:t> λ</a:t>
            </a:r>
            <a:r>
              <a:rPr b="1" i="0" lang="en-US" sz="2400" u="none">
                <a:solidFill>
                  <a:schemeClr val="dk1"/>
                </a:solidFill>
                <a:latin typeface="Palatino Linotype"/>
                <a:ea typeface="Palatino Linotype"/>
                <a:cs typeface="Palatino Linotype"/>
                <a:sym typeface="Palatino Linotype"/>
              </a:rPr>
              <a:t>I</a:t>
            </a:r>
            <a:r>
              <a:rPr b="0" i="0" lang="en-US" sz="2400" u="none">
                <a:solidFill>
                  <a:schemeClr val="dk1"/>
                </a:solidFill>
                <a:latin typeface="Palatino Linotype"/>
                <a:ea typeface="Palatino Linotype"/>
                <a:cs typeface="Palatino Linotype"/>
                <a:sym typeface="Palatino Linotype"/>
              </a:rPr>
              <a:t>)</a:t>
            </a:r>
            <a:r>
              <a:rPr b="1" i="0" lang="en-US" sz="2400" u="none">
                <a:solidFill>
                  <a:schemeClr val="dk1"/>
                </a:solidFill>
                <a:latin typeface="Palatino Linotype"/>
                <a:ea typeface="Palatino Linotype"/>
                <a:cs typeface="Palatino Linotype"/>
                <a:sym typeface="Palatino Linotype"/>
              </a:rPr>
              <a:t>x </a:t>
            </a:r>
            <a:r>
              <a:rPr b="0" i="0" lang="en-US" sz="2400" u="none">
                <a:solidFill>
                  <a:schemeClr val="dk1"/>
                </a:solidFill>
                <a:latin typeface="Palatino Linotype"/>
                <a:ea typeface="Palatino Linotype"/>
                <a:cs typeface="Palatino Linotype"/>
                <a:sym typeface="Palatino Linotype"/>
              </a:rPr>
              <a:t>=</a:t>
            </a:r>
            <a:r>
              <a:rPr b="1" i="0" lang="en-US" sz="2400" u="none">
                <a:solidFill>
                  <a:schemeClr val="dk1"/>
                </a:solidFill>
                <a:latin typeface="Palatino Linotype"/>
                <a:ea typeface="Palatino Linotype"/>
                <a:cs typeface="Palatino Linotype"/>
                <a:sym typeface="Palatino Linotype"/>
              </a:rPr>
              <a:t> 0</a:t>
            </a:r>
            <a:r>
              <a:rPr b="0" i="0" lang="en-US" sz="2400" u="none">
                <a:solidFill>
                  <a:schemeClr val="dk1"/>
                </a:solidFill>
                <a:latin typeface="Palatino Linotype"/>
                <a:ea typeface="Palatino Linotype"/>
                <a:cs typeface="Palatino Linotype"/>
                <a:sym typeface="Palatino Linotype"/>
              </a:rPr>
              <a:t>, first with </a:t>
            </a:r>
            <a:r>
              <a:rPr b="0" i="1" lang="en-US" sz="2400" u="none">
                <a:solidFill>
                  <a:schemeClr val="dk1"/>
                </a:solidFill>
                <a:latin typeface="Palatino Linotype"/>
                <a:ea typeface="Palatino Linotype"/>
                <a:cs typeface="Palatino Linotype"/>
                <a:sym typeface="Palatino Linotype"/>
              </a:rPr>
              <a:t>λ</a:t>
            </a:r>
            <a:r>
              <a:rPr b="0" i="0" lang="en-US" sz="2400" u="none">
                <a:solidFill>
                  <a:schemeClr val="dk1"/>
                </a:solidFill>
                <a:latin typeface="Palatino Linotype"/>
                <a:ea typeface="Palatino Linotype"/>
                <a:cs typeface="Palatino Linotype"/>
                <a:sym typeface="Palatino Linotype"/>
              </a:rPr>
              <a:t> = 5</a:t>
            </a:r>
            <a:endParaRPr/>
          </a:p>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and then with </a:t>
            </a:r>
            <a:r>
              <a:rPr b="0" i="1" lang="en-US" sz="2400" u="none">
                <a:solidFill>
                  <a:schemeClr val="dk1"/>
                </a:solidFill>
                <a:latin typeface="Palatino Linotype"/>
                <a:ea typeface="Palatino Linotype"/>
                <a:cs typeface="Palatino Linotype"/>
                <a:sym typeface="Palatino Linotype"/>
              </a:rPr>
              <a:t>λ</a:t>
            </a:r>
            <a:r>
              <a:rPr b="0" i="0" lang="en-US" sz="2400" u="none">
                <a:solidFill>
                  <a:schemeClr val="dk1"/>
                </a:solidFill>
                <a:latin typeface="Palatino Linotype"/>
                <a:ea typeface="Palatino Linotype"/>
                <a:cs typeface="Palatino Linotype"/>
                <a:sym typeface="Palatino Linotype"/>
              </a:rPr>
              <a:t> = −3 . For </a:t>
            </a:r>
            <a:r>
              <a:rPr b="0" i="1" lang="en-US" sz="2400" u="none">
                <a:solidFill>
                  <a:schemeClr val="dk1"/>
                </a:solidFill>
                <a:latin typeface="Palatino Linotype"/>
                <a:ea typeface="Palatino Linotype"/>
                <a:cs typeface="Palatino Linotype"/>
                <a:sym typeface="Palatino Linotype"/>
              </a:rPr>
              <a:t>λ</a:t>
            </a:r>
            <a:r>
              <a:rPr b="0" i="0" lang="en-US" sz="2400" u="none">
                <a:solidFill>
                  <a:schemeClr val="dk1"/>
                </a:solidFill>
                <a:latin typeface="Palatino Linotype"/>
                <a:ea typeface="Palatino Linotype"/>
                <a:cs typeface="Palatino Linotype"/>
                <a:sym typeface="Palatino Linotype"/>
              </a:rPr>
              <a:t> = 5 the characteristic matrix is</a:t>
            </a:r>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It row-reduces to</a:t>
            </a:r>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None/>
            </a:pPr>
            <a:r>
              <a:t/>
            </a:r>
            <a:endParaRPr b="0" i="0" sz="2400" u="none">
              <a:solidFill>
                <a:schemeClr val="dk1"/>
              </a:solidFill>
              <a:latin typeface="Palatino Linotype"/>
              <a:ea typeface="Palatino Linotype"/>
              <a:cs typeface="Palatino Linotype"/>
              <a:sym typeface="Palatino Linotype"/>
            </a:endParaRPr>
          </a:p>
        </p:txBody>
      </p:sp>
      <p:sp>
        <p:nvSpPr>
          <p:cNvPr id="302" name="Google Shape;302;p36"/>
          <p:cNvSpPr txBox="1"/>
          <p:nvPr/>
        </p:nvSpPr>
        <p:spPr>
          <a:xfrm>
            <a:off x="457200" y="990600"/>
            <a:ext cx="8382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9CC"/>
              </a:buClr>
              <a:buSzPts val="2400"/>
              <a:buFont typeface="Arial"/>
              <a:buNone/>
            </a:pPr>
            <a:r>
              <a:rPr b="1" i="0" lang="en-US" sz="2400" u="none">
                <a:solidFill>
                  <a:srgbClr val="0099CC"/>
                </a:solidFill>
                <a:latin typeface="Arial"/>
                <a:ea typeface="Arial"/>
                <a:cs typeface="Arial"/>
                <a:sym typeface="Arial"/>
              </a:rPr>
              <a:t>EXAMPLE 2  </a:t>
            </a:r>
            <a:r>
              <a:rPr b="1" i="0" lang="en-US" sz="2400" u="none">
                <a:solidFill>
                  <a:schemeClr val="dk1"/>
                </a:solidFill>
                <a:latin typeface="Arial"/>
                <a:ea typeface="Arial"/>
                <a:cs typeface="Arial"/>
                <a:sym typeface="Arial"/>
              </a:rPr>
              <a:t>Multiple Eigenvalues </a:t>
            </a:r>
            <a:r>
              <a:rPr b="1" i="0" lang="en-US" sz="1800" u="none">
                <a:solidFill>
                  <a:schemeClr val="dk1"/>
                </a:solidFill>
                <a:latin typeface="Arial"/>
                <a:ea typeface="Arial"/>
                <a:cs typeface="Arial"/>
                <a:sym typeface="Arial"/>
              </a:rPr>
              <a:t>(continued 2)</a:t>
            </a:r>
            <a:endParaRPr/>
          </a:p>
        </p:txBody>
      </p:sp>
      <p:pic>
        <p:nvPicPr>
          <p:cNvPr id="303" name="Google Shape;303;p36"/>
          <p:cNvPicPr preferRelativeResize="0"/>
          <p:nvPr/>
        </p:nvPicPr>
        <p:blipFill rotWithShape="1">
          <a:blip r:embed="rId3">
            <a:alphaModFix/>
          </a:blip>
          <a:srcRect b="0" l="0" r="0" t="0"/>
          <a:stretch/>
        </p:blipFill>
        <p:spPr>
          <a:xfrm>
            <a:off x="1841500" y="3048000"/>
            <a:ext cx="4152900" cy="1371600"/>
          </a:xfrm>
          <a:prstGeom prst="rect">
            <a:avLst/>
          </a:prstGeom>
          <a:noFill/>
          <a:ln>
            <a:noFill/>
          </a:ln>
        </p:spPr>
      </p:pic>
      <p:pic>
        <p:nvPicPr>
          <p:cNvPr id="304" name="Google Shape;304;p36"/>
          <p:cNvPicPr preferRelativeResize="0"/>
          <p:nvPr/>
        </p:nvPicPr>
        <p:blipFill rotWithShape="1">
          <a:blip r:embed="rId4">
            <a:alphaModFix/>
          </a:blip>
          <a:srcRect b="0" l="0" r="0" t="0"/>
          <a:stretch/>
        </p:blipFill>
        <p:spPr>
          <a:xfrm>
            <a:off x="3556000" y="4572000"/>
            <a:ext cx="2997200" cy="1371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20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0" st="0"/>
                                            </p:txEl>
                                          </p:spTgt>
                                        </p:tgtEl>
                                        <p:attrNameLst>
                                          <p:attrName>style.visibility</p:attrName>
                                        </p:attrNameLst>
                                      </p:cBhvr>
                                      <p:to>
                                        <p:strVal val="visible"/>
                                      </p:to>
                                    </p:set>
                                    <p:animEffect filter="fade" transition="in">
                                      <p:cBhvr>
                                        <p:cTn dur="2000"/>
                                        <p:tgtEl>
                                          <p:spTgt spid="3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1" st="1"/>
                                            </p:txEl>
                                          </p:spTgt>
                                        </p:tgtEl>
                                        <p:attrNameLst>
                                          <p:attrName>style.visibility</p:attrName>
                                        </p:attrNameLst>
                                      </p:cBhvr>
                                      <p:to>
                                        <p:strVal val="visible"/>
                                      </p:to>
                                    </p:set>
                                    <p:animEffect filter="fade" transition="in">
                                      <p:cBhvr>
                                        <p:cTn dur="2000"/>
                                        <p:tgtEl>
                                          <p:spTgt spid="3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2" st="2"/>
                                            </p:txEl>
                                          </p:spTgt>
                                        </p:tgtEl>
                                        <p:attrNameLst>
                                          <p:attrName>style.visibility</p:attrName>
                                        </p:attrNameLst>
                                      </p:cBhvr>
                                      <p:to>
                                        <p:strVal val="visible"/>
                                      </p:to>
                                    </p:set>
                                    <p:animEffect filter="fade" transition="in">
                                      <p:cBhvr>
                                        <p:cTn dur="2000"/>
                                        <p:tgtEl>
                                          <p:spTgt spid="3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3" st="3"/>
                                            </p:txEl>
                                          </p:spTgt>
                                        </p:tgtEl>
                                        <p:attrNameLst>
                                          <p:attrName>style.visibility</p:attrName>
                                        </p:attrNameLst>
                                      </p:cBhvr>
                                      <p:to>
                                        <p:strVal val="visible"/>
                                      </p:to>
                                    </p:set>
                                    <p:animEffect filter="fade" transition="in">
                                      <p:cBhvr>
                                        <p:cTn dur="2000"/>
                                        <p:tgtEl>
                                          <p:spTgt spid="3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4" st="4"/>
                                            </p:txEl>
                                          </p:spTgt>
                                        </p:tgtEl>
                                        <p:attrNameLst>
                                          <p:attrName>style.visibility</p:attrName>
                                        </p:attrNameLst>
                                      </p:cBhvr>
                                      <p:to>
                                        <p:strVal val="visible"/>
                                      </p:to>
                                    </p:set>
                                    <p:animEffect filter="fade" transition="in">
                                      <p:cBhvr>
                                        <p:cTn dur="2000"/>
                                        <p:tgtEl>
                                          <p:spTgt spid="30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5" st="5"/>
                                            </p:txEl>
                                          </p:spTgt>
                                        </p:tgtEl>
                                        <p:attrNameLst>
                                          <p:attrName>style.visibility</p:attrName>
                                        </p:attrNameLst>
                                      </p:cBhvr>
                                      <p:to>
                                        <p:strVal val="visible"/>
                                      </p:to>
                                    </p:set>
                                    <p:animEffect filter="fade" transition="in">
                                      <p:cBhvr>
                                        <p:cTn dur="2000"/>
                                        <p:tgtEl>
                                          <p:spTgt spid="30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6" st="6"/>
                                            </p:txEl>
                                          </p:spTgt>
                                        </p:tgtEl>
                                        <p:attrNameLst>
                                          <p:attrName>style.visibility</p:attrName>
                                        </p:attrNameLst>
                                      </p:cBhvr>
                                      <p:to>
                                        <p:strVal val="visible"/>
                                      </p:to>
                                    </p:set>
                                    <p:animEffect filter="fade" transition="in">
                                      <p:cBhvr>
                                        <p:cTn dur="2000"/>
                                        <p:tgtEl>
                                          <p:spTgt spid="30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7" st="7"/>
                                            </p:txEl>
                                          </p:spTgt>
                                        </p:tgtEl>
                                        <p:attrNameLst>
                                          <p:attrName>style.visibility</p:attrName>
                                        </p:attrNameLst>
                                      </p:cBhvr>
                                      <p:to>
                                        <p:strVal val="visible"/>
                                      </p:to>
                                    </p:set>
                                    <p:animEffect filter="fade" transition="in">
                                      <p:cBhvr>
                                        <p:cTn dur="2000"/>
                                        <p:tgtEl>
                                          <p:spTgt spid="30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8" st="8"/>
                                            </p:txEl>
                                          </p:spTgt>
                                        </p:tgtEl>
                                        <p:attrNameLst>
                                          <p:attrName>style.visibility</p:attrName>
                                        </p:attrNameLst>
                                      </p:cBhvr>
                                      <p:to>
                                        <p:strVal val="visible"/>
                                      </p:to>
                                    </p:set>
                                    <p:animEffect filter="fade" transition="in">
                                      <p:cBhvr>
                                        <p:cTn dur="2000"/>
                                        <p:tgtEl>
                                          <p:spTgt spid="30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9" st="9"/>
                                            </p:txEl>
                                          </p:spTgt>
                                        </p:tgtEl>
                                        <p:attrNameLst>
                                          <p:attrName>style.visibility</p:attrName>
                                        </p:attrNameLst>
                                      </p:cBhvr>
                                      <p:to>
                                        <p:strVal val="visible"/>
                                      </p:to>
                                    </p:set>
                                    <p:animEffect filter="fade" transition="in">
                                      <p:cBhvr>
                                        <p:cTn dur="2000"/>
                                        <p:tgtEl>
                                          <p:spTgt spid="30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10" st="10"/>
                                            </p:txEl>
                                          </p:spTgt>
                                        </p:tgtEl>
                                        <p:attrNameLst>
                                          <p:attrName>style.visibility</p:attrName>
                                        </p:attrNameLst>
                                      </p:cBhvr>
                                      <p:to>
                                        <p:strVal val="visible"/>
                                      </p:to>
                                    </p:set>
                                    <p:animEffect filter="fade" transition="in">
                                      <p:cBhvr>
                                        <p:cTn dur="2000"/>
                                        <p:tgtEl>
                                          <p:spTgt spid="301">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37"/>
          <p:cNvSpPr txBox="1"/>
          <p:nvPr/>
        </p:nvSpPr>
        <p:spPr>
          <a:xfrm>
            <a:off x="762000" y="6172200"/>
            <a:ext cx="17526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Section 8.1  p</a:t>
            </a:r>
            <a:fld id="{00000000-1234-1234-1234-123412341234}" type="slidenum">
              <a:rPr b="0" i="0" lang="en-US" sz="1200" u="none">
                <a:solidFill>
                  <a:schemeClr val="dk1"/>
                </a:solidFill>
                <a:latin typeface="Arial"/>
                <a:ea typeface="Arial"/>
                <a:cs typeface="Arial"/>
                <a:sym typeface="Arial"/>
              </a:rPr>
              <a:t>‹#›</a:t>
            </a:fld>
            <a:endParaRPr/>
          </a:p>
        </p:txBody>
      </p:sp>
      <p:sp>
        <p:nvSpPr>
          <p:cNvPr id="310" name="Google Shape;310;p37"/>
          <p:cNvSpPr txBox="1"/>
          <p:nvPr/>
        </p:nvSpPr>
        <p:spPr>
          <a:xfrm>
            <a:off x="457200" y="1308100"/>
            <a:ext cx="8305800" cy="4702175"/>
          </a:xfrm>
          <a:prstGeom prst="rect">
            <a:avLst/>
          </a:prstGeom>
          <a:solidFill>
            <a:srgbClr val="DDDDFF"/>
          </a:solidFill>
          <a:ln cap="flat" cmpd="sng" w="9525">
            <a:solidFill>
              <a:srgbClr val="0099CC"/>
            </a:solidFill>
            <a:prstDash val="solid"/>
            <a:miter lim="800000"/>
            <a:headEnd len="sm" w="sm" type="none"/>
            <a:tailEnd len="sm" w="sm" type="none"/>
          </a:ln>
          <a:effectLst>
            <a:outerShdw blurRad="63500" dir="3238358" dist="172738">
              <a:schemeClr val="folHlink">
                <a:alpha val="49803"/>
              </a:scheme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Palatino Linotype"/>
              <a:buNone/>
            </a:pPr>
            <a:r>
              <a:rPr b="1" i="1" lang="en-US" sz="2400" u="none">
                <a:solidFill>
                  <a:schemeClr val="dk1"/>
                </a:solidFill>
                <a:latin typeface="Palatino Linotype"/>
                <a:ea typeface="Palatino Linotype"/>
                <a:cs typeface="Palatino Linotype"/>
                <a:sym typeface="Palatino Linotype"/>
              </a:rPr>
              <a:t>Solution. </a:t>
            </a:r>
            <a:r>
              <a:rPr b="1" i="1" lang="en-US" sz="1800" u="none">
                <a:solidFill>
                  <a:schemeClr val="dk1"/>
                </a:solidFill>
                <a:latin typeface="Palatino Linotype"/>
                <a:ea typeface="Palatino Linotype"/>
                <a:cs typeface="Palatino Linotype"/>
                <a:sym typeface="Palatino Linotype"/>
              </a:rPr>
              <a:t>(continued 2)</a:t>
            </a:r>
            <a:endParaRPr/>
          </a:p>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Hence it has rank 2. Choosing </a:t>
            </a:r>
            <a:r>
              <a:rPr b="0" i="1" lang="en-US" sz="2400" u="none">
                <a:solidFill>
                  <a:schemeClr val="dk1"/>
                </a:solidFill>
                <a:latin typeface="Palatino Linotype"/>
                <a:ea typeface="Palatino Linotype"/>
                <a:cs typeface="Palatino Linotype"/>
                <a:sym typeface="Palatino Linotype"/>
              </a:rPr>
              <a:t>x</a:t>
            </a:r>
            <a:r>
              <a:rPr b="0" baseline="-25000" i="0" lang="en-US" sz="2400" u="none">
                <a:solidFill>
                  <a:schemeClr val="dk1"/>
                </a:solidFill>
                <a:latin typeface="Palatino Linotype"/>
                <a:ea typeface="Palatino Linotype"/>
                <a:cs typeface="Palatino Linotype"/>
                <a:sym typeface="Palatino Linotype"/>
              </a:rPr>
              <a:t>3</a:t>
            </a:r>
            <a:r>
              <a:rPr b="0" i="0" lang="en-US" sz="2400" u="none">
                <a:solidFill>
                  <a:schemeClr val="dk1"/>
                </a:solidFill>
                <a:latin typeface="Palatino Linotype"/>
                <a:ea typeface="Palatino Linotype"/>
                <a:cs typeface="Palatino Linotype"/>
                <a:sym typeface="Palatino Linotype"/>
              </a:rPr>
              <a:t> = −1 we have </a:t>
            </a:r>
            <a:r>
              <a:rPr b="0" i="1" lang="en-US" sz="2400" u="none">
                <a:solidFill>
                  <a:schemeClr val="dk1"/>
                </a:solidFill>
                <a:latin typeface="Palatino Linotype"/>
                <a:ea typeface="Palatino Linotype"/>
                <a:cs typeface="Palatino Linotype"/>
                <a:sym typeface="Palatino Linotype"/>
              </a:rPr>
              <a:t>x</a:t>
            </a:r>
            <a:r>
              <a:rPr b="0" baseline="-25000" i="0" lang="en-US" sz="2400" u="none">
                <a:solidFill>
                  <a:schemeClr val="dk1"/>
                </a:solidFill>
                <a:latin typeface="Palatino Linotype"/>
                <a:ea typeface="Palatino Linotype"/>
                <a:cs typeface="Palatino Linotype"/>
                <a:sym typeface="Palatino Linotype"/>
              </a:rPr>
              <a:t>2</a:t>
            </a:r>
            <a:r>
              <a:rPr b="0" i="0" lang="en-US" sz="2400" u="none">
                <a:solidFill>
                  <a:schemeClr val="dk1"/>
                </a:solidFill>
                <a:latin typeface="Palatino Linotype"/>
                <a:ea typeface="Palatino Linotype"/>
                <a:cs typeface="Palatino Linotype"/>
                <a:sym typeface="Palatino Linotype"/>
              </a:rPr>
              <a:t> = 2 from</a:t>
            </a:r>
            <a:endParaRPr/>
          </a:p>
          <a:p>
            <a:pPr indent="0" lvl="0" marL="0" marR="0" rtl="0" algn="l">
              <a:lnSpc>
                <a:spcPct val="100000"/>
              </a:lnSpc>
              <a:spcBef>
                <a:spcPts val="72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			       and then </a:t>
            </a:r>
            <a:r>
              <a:rPr b="0" i="1" lang="en-US" sz="2400" u="none">
                <a:solidFill>
                  <a:schemeClr val="dk1"/>
                </a:solidFill>
                <a:latin typeface="Palatino Linotype"/>
                <a:ea typeface="Palatino Linotype"/>
                <a:cs typeface="Palatino Linotype"/>
                <a:sym typeface="Palatino Linotype"/>
              </a:rPr>
              <a:t>x</a:t>
            </a:r>
            <a:r>
              <a:rPr b="0" baseline="-25000" i="0" lang="en-US" sz="2400" u="none">
                <a:solidFill>
                  <a:schemeClr val="dk1"/>
                </a:solidFill>
                <a:latin typeface="Palatino Linotype"/>
                <a:ea typeface="Palatino Linotype"/>
                <a:cs typeface="Palatino Linotype"/>
                <a:sym typeface="Palatino Linotype"/>
              </a:rPr>
              <a:t>1</a:t>
            </a:r>
            <a:r>
              <a:rPr b="0" i="0" lang="en-US" sz="2400" u="none">
                <a:solidFill>
                  <a:schemeClr val="dk1"/>
                </a:solidFill>
                <a:latin typeface="Palatino Linotype"/>
                <a:ea typeface="Palatino Linotype"/>
                <a:cs typeface="Palatino Linotype"/>
                <a:sym typeface="Palatino Linotype"/>
              </a:rPr>
              <a:t> = 1 from −7</a:t>
            </a:r>
            <a:r>
              <a:rPr b="0" i="1" lang="en-US" sz="2400" u="none">
                <a:solidFill>
                  <a:schemeClr val="dk1"/>
                </a:solidFill>
                <a:latin typeface="Palatino Linotype"/>
                <a:ea typeface="Palatino Linotype"/>
                <a:cs typeface="Palatino Linotype"/>
                <a:sym typeface="Palatino Linotype"/>
              </a:rPr>
              <a:t>x</a:t>
            </a:r>
            <a:r>
              <a:rPr b="0" baseline="-25000" i="0" lang="en-US" sz="2400" u="none">
                <a:solidFill>
                  <a:schemeClr val="dk1"/>
                </a:solidFill>
                <a:latin typeface="Palatino Linotype"/>
                <a:ea typeface="Palatino Linotype"/>
                <a:cs typeface="Palatino Linotype"/>
                <a:sym typeface="Palatino Linotype"/>
              </a:rPr>
              <a:t>1</a:t>
            </a:r>
            <a:r>
              <a:rPr b="0" i="0" lang="en-US" sz="2400" u="none">
                <a:solidFill>
                  <a:schemeClr val="dk1"/>
                </a:solidFill>
                <a:latin typeface="Palatino Linotype"/>
                <a:ea typeface="Palatino Linotype"/>
                <a:cs typeface="Palatino Linotype"/>
                <a:sym typeface="Palatino Linotype"/>
              </a:rPr>
              <a:t> + 2</a:t>
            </a:r>
            <a:r>
              <a:rPr b="0" i="1" lang="en-US" sz="2400" u="none">
                <a:solidFill>
                  <a:schemeClr val="dk1"/>
                </a:solidFill>
                <a:latin typeface="Palatino Linotype"/>
                <a:ea typeface="Palatino Linotype"/>
                <a:cs typeface="Palatino Linotype"/>
                <a:sym typeface="Palatino Linotype"/>
              </a:rPr>
              <a:t>x</a:t>
            </a:r>
            <a:r>
              <a:rPr b="0" baseline="-25000" i="0" lang="en-US" sz="2400" u="none">
                <a:solidFill>
                  <a:schemeClr val="dk1"/>
                </a:solidFill>
                <a:latin typeface="Palatino Linotype"/>
                <a:ea typeface="Palatino Linotype"/>
                <a:cs typeface="Palatino Linotype"/>
                <a:sym typeface="Palatino Linotype"/>
              </a:rPr>
              <a:t>2</a:t>
            </a:r>
            <a:r>
              <a:rPr b="0" i="0" lang="en-US" sz="2400" u="none">
                <a:solidFill>
                  <a:schemeClr val="dk1"/>
                </a:solidFill>
                <a:latin typeface="Palatino Linotype"/>
                <a:ea typeface="Palatino Linotype"/>
                <a:cs typeface="Palatino Linotype"/>
                <a:sym typeface="Palatino Linotype"/>
              </a:rPr>
              <a:t> − 3</a:t>
            </a:r>
            <a:r>
              <a:rPr b="0" i="1" lang="en-US" sz="2400" u="none">
                <a:solidFill>
                  <a:schemeClr val="dk1"/>
                </a:solidFill>
                <a:latin typeface="Palatino Linotype"/>
                <a:ea typeface="Palatino Linotype"/>
                <a:cs typeface="Palatino Linotype"/>
                <a:sym typeface="Palatino Linotype"/>
              </a:rPr>
              <a:t>x</a:t>
            </a:r>
            <a:r>
              <a:rPr b="0" baseline="-25000" i="0" lang="en-US" sz="2400" u="none">
                <a:solidFill>
                  <a:schemeClr val="dk1"/>
                </a:solidFill>
                <a:latin typeface="Palatino Linotype"/>
                <a:ea typeface="Palatino Linotype"/>
                <a:cs typeface="Palatino Linotype"/>
                <a:sym typeface="Palatino Linotype"/>
              </a:rPr>
              <a:t>3</a:t>
            </a:r>
            <a:r>
              <a:rPr b="0" i="0" lang="en-US" sz="2400" u="none">
                <a:solidFill>
                  <a:schemeClr val="dk1"/>
                </a:solidFill>
                <a:latin typeface="Palatino Linotype"/>
                <a:ea typeface="Palatino Linotype"/>
                <a:cs typeface="Palatino Linotype"/>
                <a:sym typeface="Palatino Linotype"/>
              </a:rPr>
              <a:t> = 0.</a:t>
            </a:r>
            <a:endParaRPr/>
          </a:p>
          <a:p>
            <a:pPr indent="0" lvl="0" marL="0" marR="0" rtl="0" algn="l">
              <a:lnSpc>
                <a:spcPct val="100000"/>
              </a:lnSpc>
              <a:spcBef>
                <a:spcPts val="72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Hence an eigenvector of </a:t>
            </a:r>
            <a:r>
              <a:rPr b="1" i="0" lang="en-US" sz="2400" u="none">
                <a:solidFill>
                  <a:schemeClr val="dk1"/>
                </a:solidFill>
                <a:latin typeface="Palatino Linotype"/>
                <a:ea typeface="Palatino Linotype"/>
                <a:cs typeface="Palatino Linotype"/>
                <a:sym typeface="Palatino Linotype"/>
              </a:rPr>
              <a:t>A </a:t>
            </a:r>
            <a:r>
              <a:rPr b="0" i="0" lang="en-US" sz="2400" u="none">
                <a:solidFill>
                  <a:schemeClr val="dk1"/>
                </a:solidFill>
                <a:latin typeface="Palatino Linotype"/>
                <a:ea typeface="Palatino Linotype"/>
                <a:cs typeface="Palatino Linotype"/>
                <a:sym typeface="Palatino Linotype"/>
              </a:rPr>
              <a:t>corresponding to </a:t>
            </a:r>
            <a:r>
              <a:rPr b="0" i="1" lang="en-US" sz="2400" u="none">
                <a:solidFill>
                  <a:schemeClr val="dk1"/>
                </a:solidFill>
                <a:latin typeface="Palatino Linotype"/>
                <a:ea typeface="Palatino Linotype"/>
                <a:cs typeface="Palatino Linotype"/>
                <a:sym typeface="Palatino Linotype"/>
              </a:rPr>
              <a:t>λ</a:t>
            </a:r>
            <a:r>
              <a:rPr b="0" i="0" lang="en-US" sz="2400" u="none">
                <a:solidFill>
                  <a:schemeClr val="dk1"/>
                </a:solidFill>
                <a:latin typeface="Palatino Linotype"/>
                <a:ea typeface="Palatino Linotype"/>
                <a:cs typeface="Palatino Linotype"/>
                <a:sym typeface="Palatino Linotype"/>
              </a:rPr>
              <a:t> = 5 is </a:t>
            </a:r>
            <a:endParaRPr/>
          </a:p>
          <a:p>
            <a:pPr indent="0" lvl="0" marL="0" marR="0" rtl="0" algn="l">
              <a:lnSpc>
                <a:spcPct val="100000"/>
              </a:lnSpc>
              <a:spcBef>
                <a:spcPts val="0"/>
              </a:spcBef>
              <a:spcAft>
                <a:spcPts val="0"/>
              </a:spcAft>
              <a:buClr>
                <a:schemeClr val="dk1"/>
              </a:buClr>
              <a:buSzPts val="2400"/>
              <a:buFont typeface="Palatino Linotype"/>
              <a:buNone/>
            </a:pPr>
            <a:r>
              <a:rPr b="1" i="0" lang="en-US" sz="2400" u="none">
                <a:solidFill>
                  <a:schemeClr val="dk1"/>
                </a:solidFill>
                <a:latin typeface="Palatino Linotype"/>
                <a:ea typeface="Palatino Linotype"/>
                <a:cs typeface="Palatino Linotype"/>
                <a:sym typeface="Palatino Linotype"/>
              </a:rPr>
              <a:t>x</a:t>
            </a:r>
            <a:r>
              <a:rPr b="0" baseline="-25000" i="0" lang="en-US" sz="2400" u="none">
                <a:solidFill>
                  <a:schemeClr val="dk1"/>
                </a:solidFill>
                <a:latin typeface="Palatino Linotype"/>
                <a:ea typeface="Palatino Linotype"/>
                <a:cs typeface="Palatino Linotype"/>
                <a:sym typeface="Palatino Linotype"/>
              </a:rPr>
              <a:t>1</a:t>
            </a:r>
            <a:r>
              <a:rPr b="0" i="0" lang="en-US" sz="2400" u="none">
                <a:solidFill>
                  <a:schemeClr val="dk1"/>
                </a:solidFill>
                <a:latin typeface="Palatino Linotype"/>
                <a:ea typeface="Palatino Linotype"/>
                <a:cs typeface="Palatino Linotype"/>
                <a:sym typeface="Palatino Linotype"/>
              </a:rPr>
              <a:t> = [1   2   −1]</a:t>
            </a:r>
            <a:r>
              <a:rPr b="0" baseline="30000" i="0" lang="en-US" sz="2400" u="none">
                <a:solidFill>
                  <a:schemeClr val="dk1"/>
                </a:solidFill>
                <a:latin typeface="Palatino Linotype"/>
                <a:ea typeface="Palatino Linotype"/>
                <a:cs typeface="Palatino Linotype"/>
                <a:sym typeface="Palatino Linotype"/>
              </a:rPr>
              <a:t>T</a:t>
            </a:r>
            <a:r>
              <a:rPr b="0" i="0" lang="en-US" sz="2400" u="none">
                <a:solidFill>
                  <a:schemeClr val="dk1"/>
                </a:solidFill>
                <a:latin typeface="Palatino Linotype"/>
                <a:ea typeface="Palatino Linotype"/>
                <a:cs typeface="Palatino Linotype"/>
                <a:sym typeface="Palatino Linotype"/>
              </a:rPr>
              <a:t>.</a:t>
            </a:r>
            <a:endParaRPr/>
          </a:p>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	For </a:t>
            </a:r>
            <a:r>
              <a:rPr b="0" i="1" lang="en-US" sz="2400" u="none">
                <a:solidFill>
                  <a:schemeClr val="dk1"/>
                </a:solidFill>
                <a:latin typeface="Palatino Linotype"/>
                <a:ea typeface="Palatino Linotype"/>
                <a:cs typeface="Palatino Linotype"/>
                <a:sym typeface="Palatino Linotype"/>
              </a:rPr>
              <a:t>λ</a:t>
            </a:r>
            <a:r>
              <a:rPr b="0" i="0" lang="en-US" sz="2400" u="none">
                <a:solidFill>
                  <a:schemeClr val="dk1"/>
                </a:solidFill>
                <a:latin typeface="Palatino Linotype"/>
                <a:ea typeface="Palatino Linotype"/>
                <a:cs typeface="Palatino Linotype"/>
                <a:sym typeface="Palatino Linotype"/>
              </a:rPr>
              <a:t> = −3 the characteristic matrix</a:t>
            </a:r>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				row-reduces to</a:t>
            </a:r>
            <a:endParaRPr/>
          </a:p>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			</a:t>
            </a:r>
            <a:endParaRPr/>
          </a:p>
        </p:txBody>
      </p:sp>
      <p:sp>
        <p:nvSpPr>
          <p:cNvPr id="311" name="Google Shape;311;p37"/>
          <p:cNvSpPr txBox="1"/>
          <p:nvPr/>
        </p:nvSpPr>
        <p:spPr>
          <a:xfrm>
            <a:off x="457200" y="762000"/>
            <a:ext cx="8382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9CC"/>
              </a:buClr>
              <a:buSzPts val="2400"/>
              <a:buFont typeface="Arial"/>
              <a:buNone/>
            </a:pPr>
            <a:r>
              <a:rPr b="1" i="0" lang="en-US" sz="2400" u="none">
                <a:solidFill>
                  <a:srgbClr val="0099CC"/>
                </a:solidFill>
                <a:latin typeface="Arial"/>
                <a:ea typeface="Arial"/>
                <a:cs typeface="Arial"/>
                <a:sym typeface="Arial"/>
              </a:rPr>
              <a:t>EXAMPLE 2  </a:t>
            </a:r>
            <a:r>
              <a:rPr b="1" i="0" lang="en-US" sz="2400" u="none">
                <a:solidFill>
                  <a:schemeClr val="dk1"/>
                </a:solidFill>
                <a:latin typeface="Arial"/>
                <a:ea typeface="Arial"/>
                <a:cs typeface="Arial"/>
                <a:sym typeface="Arial"/>
              </a:rPr>
              <a:t>Multiple Eigenvalues </a:t>
            </a:r>
            <a:r>
              <a:rPr b="1" i="0" lang="en-US" sz="1800" u="none">
                <a:solidFill>
                  <a:schemeClr val="dk1"/>
                </a:solidFill>
                <a:latin typeface="Arial"/>
                <a:ea typeface="Arial"/>
                <a:cs typeface="Arial"/>
                <a:sym typeface="Arial"/>
              </a:rPr>
              <a:t>(continued 3)</a:t>
            </a:r>
            <a:endParaRPr/>
          </a:p>
        </p:txBody>
      </p:sp>
      <p:pic>
        <p:nvPicPr>
          <p:cNvPr id="312" name="Google Shape;312;p37"/>
          <p:cNvPicPr preferRelativeResize="0"/>
          <p:nvPr/>
        </p:nvPicPr>
        <p:blipFill rotWithShape="1">
          <a:blip r:embed="rId3">
            <a:alphaModFix/>
          </a:blip>
          <a:srcRect b="0" l="0" r="0" t="0"/>
          <a:stretch/>
        </p:blipFill>
        <p:spPr>
          <a:xfrm>
            <a:off x="742950" y="3810000"/>
            <a:ext cx="4038600" cy="1371600"/>
          </a:xfrm>
          <a:prstGeom prst="rect">
            <a:avLst/>
          </a:prstGeom>
          <a:noFill/>
          <a:ln>
            <a:noFill/>
          </a:ln>
        </p:spPr>
      </p:pic>
      <p:pic>
        <p:nvPicPr>
          <p:cNvPr id="313" name="Google Shape;313;p37"/>
          <p:cNvPicPr preferRelativeResize="0"/>
          <p:nvPr/>
        </p:nvPicPr>
        <p:blipFill rotWithShape="1">
          <a:blip r:embed="rId4">
            <a:alphaModFix/>
          </a:blip>
          <a:srcRect b="0" l="0" r="0" t="0"/>
          <a:stretch/>
        </p:blipFill>
        <p:spPr>
          <a:xfrm>
            <a:off x="6553200" y="4572000"/>
            <a:ext cx="1600200" cy="1371600"/>
          </a:xfrm>
          <a:prstGeom prst="rect">
            <a:avLst/>
          </a:prstGeom>
          <a:noFill/>
          <a:ln>
            <a:noFill/>
          </a:ln>
        </p:spPr>
      </p:pic>
      <p:pic>
        <p:nvPicPr>
          <p:cNvPr id="314" name="Google Shape;314;p37"/>
          <p:cNvPicPr preferRelativeResize="0"/>
          <p:nvPr/>
        </p:nvPicPr>
        <p:blipFill rotWithShape="1">
          <a:blip r:embed="rId5">
            <a:alphaModFix/>
          </a:blip>
          <a:srcRect b="0" l="0" r="0" t="0"/>
          <a:stretch/>
        </p:blipFill>
        <p:spPr>
          <a:xfrm>
            <a:off x="533400" y="2006600"/>
            <a:ext cx="1752600" cy="736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2000"/>
                                        <p:tgtEl>
                                          <p:spTgt spid="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0" st="0"/>
                                            </p:txEl>
                                          </p:spTgt>
                                        </p:tgtEl>
                                        <p:attrNameLst>
                                          <p:attrName>style.visibility</p:attrName>
                                        </p:attrNameLst>
                                      </p:cBhvr>
                                      <p:to>
                                        <p:strVal val="visible"/>
                                      </p:to>
                                    </p:set>
                                    <p:animEffect filter="fade" transition="in">
                                      <p:cBhvr>
                                        <p:cTn dur="2000"/>
                                        <p:tgtEl>
                                          <p:spTgt spid="3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1" st="1"/>
                                            </p:txEl>
                                          </p:spTgt>
                                        </p:tgtEl>
                                        <p:attrNameLst>
                                          <p:attrName>style.visibility</p:attrName>
                                        </p:attrNameLst>
                                      </p:cBhvr>
                                      <p:to>
                                        <p:strVal val="visible"/>
                                      </p:to>
                                    </p:set>
                                    <p:animEffect filter="fade" transition="in">
                                      <p:cBhvr>
                                        <p:cTn dur="2000"/>
                                        <p:tgtEl>
                                          <p:spTgt spid="3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2" st="2"/>
                                            </p:txEl>
                                          </p:spTgt>
                                        </p:tgtEl>
                                        <p:attrNameLst>
                                          <p:attrName>style.visibility</p:attrName>
                                        </p:attrNameLst>
                                      </p:cBhvr>
                                      <p:to>
                                        <p:strVal val="visible"/>
                                      </p:to>
                                    </p:set>
                                    <p:animEffect filter="fade" transition="in">
                                      <p:cBhvr>
                                        <p:cTn dur="2000"/>
                                        <p:tgtEl>
                                          <p:spTgt spid="3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3" st="3"/>
                                            </p:txEl>
                                          </p:spTgt>
                                        </p:tgtEl>
                                        <p:attrNameLst>
                                          <p:attrName>style.visibility</p:attrName>
                                        </p:attrNameLst>
                                      </p:cBhvr>
                                      <p:to>
                                        <p:strVal val="visible"/>
                                      </p:to>
                                    </p:set>
                                    <p:animEffect filter="fade" transition="in">
                                      <p:cBhvr>
                                        <p:cTn dur="2000"/>
                                        <p:tgtEl>
                                          <p:spTgt spid="3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4" st="4"/>
                                            </p:txEl>
                                          </p:spTgt>
                                        </p:tgtEl>
                                        <p:attrNameLst>
                                          <p:attrName>style.visibility</p:attrName>
                                        </p:attrNameLst>
                                      </p:cBhvr>
                                      <p:to>
                                        <p:strVal val="visible"/>
                                      </p:to>
                                    </p:set>
                                    <p:animEffect filter="fade" transition="in">
                                      <p:cBhvr>
                                        <p:cTn dur="2000"/>
                                        <p:tgtEl>
                                          <p:spTgt spid="31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5" st="5"/>
                                            </p:txEl>
                                          </p:spTgt>
                                        </p:tgtEl>
                                        <p:attrNameLst>
                                          <p:attrName>style.visibility</p:attrName>
                                        </p:attrNameLst>
                                      </p:cBhvr>
                                      <p:to>
                                        <p:strVal val="visible"/>
                                      </p:to>
                                    </p:set>
                                    <p:animEffect filter="fade" transition="in">
                                      <p:cBhvr>
                                        <p:cTn dur="2000"/>
                                        <p:tgtEl>
                                          <p:spTgt spid="31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6" st="6"/>
                                            </p:txEl>
                                          </p:spTgt>
                                        </p:tgtEl>
                                        <p:attrNameLst>
                                          <p:attrName>style.visibility</p:attrName>
                                        </p:attrNameLst>
                                      </p:cBhvr>
                                      <p:to>
                                        <p:strVal val="visible"/>
                                      </p:to>
                                    </p:set>
                                    <p:animEffect filter="fade" transition="in">
                                      <p:cBhvr>
                                        <p:cTn dur="2000"/>
                                        <p:tgtEl>
                                          <p:spTgt spid="31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7" st="7"/>
                                            </p:txEl>
                                          </p:spTgt>
                                        </p:tgtEl>
                                        <p:attrNameLst>
                                          <p:attrName>style.visibility</p:attrName>
                                        </p:attrNameLst>
                                      </p:cBhvr>
                                      <p:to>
                                        <p:strVal val="visible"/>
                                      </p:to>
                                    </p:set>
                                    <p:animEffect filter="fade" transition="in">
                                      <p:cBhvr>
                                        <p:cTn dur="2000"/>
                                        <p:tgtEl>
                                          <p:spTgt spid="31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8" st="8"/>
                                            </p:txEl>
                                          </p:spTgt>
                                        </p:tgtEl>
                                        <p:attrNameLst>
                                          <p:attrName>style.visibility</p:attrName>
                                        </p:attrNameLst>
                                      </p:cBhvr>
                                      <p:to>
                                        <p:strVal val="visible"/>
                                      </p:to>
                                    </p:set>
                                    <p:animEffect filter="fade" transition="in">
                                      <p:cBhvr>
                                        <p:cTn dur="2000"/>
                                        <p:tgtEl>
                                          <p:spTgt spid="31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9" st="9"/>
                                            </p:txEl>
                                          </p:spTgt>
                                        </p:tgtEl>
                                        <p:attrNameLst>
                                          <p:attrName>style.visibility</p:attrName>
                                        </p:attrNameLst>
                                      </p:cBhvr>
                                      <p:to>
                                        <p:strVal val="visible"/>
                                      </p:to>
                                    </p:set>
                                    <p:animEffect filter="fade" transition="in">
                                      <p:cBhvr>
                                        <p:cTn dur="2000"/>
                                        <p:tgtEl>
                                          <p:spTgt spid="31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10" st="10"/>
                                            </p:txEl>
                                          </p:spTgt>
                                        </p:tgtEl>
                                        <p:attrNameLst>
                                          <p:attrName>style.visibility</p:attrName>
                                        </p:attrNameLst>
                                      </p:cBhvr>
                                      <p:to>
                                        <p:strVal val="visible"/>
                                      </p:to>
                                    </p:set>
                                    <p:animEffect filter="fade" transition="in">
                                      <p:cBhvr>
                                        <p:cTn dur="2000"/>
                                        <p:tgtEl>
                                          <p:spTgt spid="31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11" st="11"/>
                                            </p:txEl>
                                          </p:spTgt>
                                        </p:tgtEl>
                                        <p:attrNameLst>
                                          <p:attrName>style.visibility</p:attrName>
                                        </p:attrNameLst>
                                      </p:cBhvr>
                                      <p:to>
                                        <p:strVal val="visible"/>
                                      </p:to>
                                    </p:set>
                                    <p:animEffect filter="fade" transition="in">
                                      <p:cBhvr>
                                        <p:cTn dur="2000"/>
                                        <p:tgtEl>
                                          <p:spTgt spid="310">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38"/>
          <p:cNvSpPr txBox="1"/>
          <p:nvPr/>
        </p:nvSpPr>
        <p:spPr>
          <a:xfrm>
            <a:off x="762000" y="6172200"/>
            <a:ext cx="17526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Section 8.1  p</a:t>
            </a:r>
            <a:fld id="{00000000-1234-1234-1234-123412341234}" type="slidenum">
              <a:rPr b="0" i="0" lang="en-US" sz="1200" u="none">
                <a:solidFill>
                  <a:schemeClr val="dk1"/>
                </a:solidFill>
                <a:latin typeface="Arial"/>
                <a:ea typeface="Arial"/>
                <a:cs typeface="Arial"/>
                <a:sym typeface="Arial"/>
              </a:rPr>
              <a:t>‹#›</a:t>
            </a:fld>
            <a:endParaRPr/>
          </a:p>
        </p:txBody>
      </p:sp>
      <p:sp>
        <p:nvSpPr>
          <p:cNvPr id="320" name="Google Shape;320;p38"/>
          <p:cNvSpPr txBox="1"/>
          <p:nvPr/>
        </p:nvSpPr>
        <p:spPr>
          <a:xfrm>
            <a:off x="457200" y="1308100"/>
            <a:ext cx="8305800" cy="4191000"/>
          </a:xfrm>
          <a:prstGeom prst="rect">
            <a:avLst/>
          </a:prstGeom>
          <a:solidFill>
            <a:srgbClr val="DDDDFF"/>
          </a:solidFill>
          <a:ln cap="flat" cmpd="sng" w="9525">
            <a:solidFill>
              <a:srgbClr val="0099CC"/>
            </a:solidFill>
            <a:prstDash val="solid"/>
            <a:miter lim="800000"/>
            <a:headEnd len="sm" w="sm" type="none"/>
            <a:tailEnd len="sm" w="sm" type="none"/>
          </a:ln>
          <a:effectLst>
            <a:outerShdw blurRad="63500" dir="3238358" dist="172738">
              <a:schemeClr val="folHlink">
                <a:alpha val="49803"/>
              </a:scheme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Palatino Linotype"/>
              <a:buNone/>
            </a:pPr>
            <a:r>
              <a:rPr b="1" i="1" lang="en-US" sz="2400" u="none">
                <a:solidFill>
                  <a:schemeClr val="dk1"/>
                </a:solidFill>
                <a:latin typeface="Palatino Linotype"/>
                <a:ea typeface="Palatino Linotype"/>
                <a:cs typeface="Palatino Linotype"/>
                <a:sym typeface="Palatino Linotype"/>
              </a:rPr>
              <a:t>Solution. </a:t>
            </a:r>
            <a:r>
              <a:rPr b="1" i="1" lang="en-US" sz="1800" u="none">
                <a:solidFill>
                  <a:schemeClr val="dk1"/>
                </a:solidFill>
                <a:latin typeface="Palatino Linotype"/>
                <a:ea typeface="Palatino Linotype"/>
                <a:cs typeface="Palatino Linotype"/>
                <a:sym typeface="Palatino Linotype"/>
              </a:rPr>
              <a:t>(continued 3)</a:t>
            </a:r>
            <a:endParaRPr/>
          </a:p>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Hence it has rank 1. </a:t>
            </a:r>
            <a:endParaRPr/>
          </a:p>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From </a:t>
            </a:r>
            <a:r>
              <a:rPr b="0" i="1" lang="en-US" sz="2400" u="none">
                <a:solidFill>
                  <a:schemeClr val="dk1"/>
                </a:solidFill>
                <a:latin typeface="Palatino Linotype"/>
                <a:ea typeface="Palatino Linotype"/>
                <a:cs typeface="Palatino Linotype"/>
                <a:sym typeface="Palatino Linotype"/>
              </a:rPr>
              <a:t>x</a:t>
            </a:r>
            <a:r>
              <a:rPr b="0" baseline="-25000" i="0" lang="en-US" sz="2400" u="none">
                <a:solidFill>
                  <a:schemeClr val="dk1"/>
                </a:solidFill>
                <a:latin typeface="Palatino Linotype"/>
                <a:ea typeface="Palatino Linotype"/>
                <a:cs typeface="Palatino Linotype"/>
                <a:sym typeface="Palatino Linotype"/>
              </a:rPr>
              <a:t>1</a:t>
            </a:r>
            <a:r>
              <a:rPr b="0" i="0" lang="en-US" sz="2400" u="none">
                <a:solidFill>
                  <a:schemeClr val="dk1"/>
                </a:solidFill>
                <a:latin typeface="Palatino Linotype"/>
                <a:ea typeface="Palatino Linotype"/>
                <a:cs typeface="Palatino Linotype"/>
                <a:sym typeface="Palatino Linotype"/>
              </a:rPr>
              <a:t> + 2</a:t>
            </a:r>
            <a:r>
              <a:rPr b="0" i="1" lang="en-US" sz="2400" u="none">
                <a:solidFill>
                  <a:schemeClr val="dk1"/>
                </a:solidFill>
                <a:latin typeface="Palatino Linotype"/>
                <a:ea typeface="Palatino Linotype"/>
                <a:cs typeface="Palatino Linotype"/>
                <a:sym typeface="Palatino Linotype"/>
              </a:rPr>
              <a:t>x</a:t>
            </a:r>
            <a:r>
              <a:rPr b="0" baseline="-25000" i="0" lang="en-US" sz="2400" u="none">
                <a:solidFill>
                  <a:schemeClr val="dk1"/>
                </a:solidFill>
                <a:latin typeface="Palatino Linotype"/>
                <a:ea typeface="Palatino Linotype"/>
                <a:cs typeface="Palatino Linotype"/>
                <a:sym typeface="Palatino Linotype"/>
              </a:rPr>
              <a:t>2</a:t>
            </a:r>
            <a:r>
              <a:rPr b="0" i="0" lang="en-US" sz="2400" u="none">
                <a:solidFill>
                  <a:schemeClr val="dk1"/>
                </a:solidFill>
                <a:latin typeface="Palatino Linotype"/>
                <a:ea typeface="Palatino Linotype"/>
                <a:cs typeface="Palatino Linotype"/>
                <a:sym typeface="Palatino Linotype"/>
              </a:rPr>
              <a:t> − 3</a:t>
            </a:r>
            <a:r>
              <a:rPr b="0" i="1" lang="en-US" sz="2400" u="none">
                <a:solidFill>
                  <a:schemeClr val="dk1"/>
                </a:solidFill>
                <a:latin typeface="Palatino Linotype"/>
                <a:ea typeface="Palatino Linotype"/>
                <a:cs typeface="Palatino Linotype"/>
                <a:sym typeface="Palatino Linotype"/>
              </a:rPr>
              <a:t>x</a:t>
            </a:r>
            <a:r>
              <a:rPr b="0" baseline="-25000" i="0" lang="en-US" sz="2400" u="none">
                <a:solidFill>
                  <a:schemeClr val="dk1"/>
                </a:solidFill>
                <a:latin typeface="Palatino Linotype"/>
                <a:ea typeface="Palatino Linotype"/>
                <a:cs typeface="Palatino Linotype"/>
                <a:sym typeface="Palatino Linotype"/>
              </a:rPr>
              <a:t>3</a:t>
            </a:r>
            <a:r>
              <a:rPr b="0" i="0" lang="en-US" sz="2400" u="none">
                <a:solidFill>
                  <a:schemeClr val="dk1"/>
                </a:solidFill>
                <a:latin typeface="Palatino Linotype"/>
                <a:ea typeface="Palatino Linotype"/>
                <a:cs typeface="Palatino Linotype"/>
                <a:sym typeface="Palatino Linotype"/>
              </a:rPr>
              <a:t> = 0 we have </a:t>
            </a:r>
            <a:r>
              <a:rPr b="0" i="1" lang="en-US" sz="2400" u="none">
                <a:solidFill>
                  <a:schemeClr val="dk1"/>
                </a:solidFill>
                <a:latin typeface="Palatino Linotype"/>
                <a:ea typeface="Palatino Linotype"/>
                <a:cs typeface="Palatino Linotype"/>
                <a:sym typeface="Palatino Linotype"/>
              </a:rPr>
              <a:t>x</a:t>
            </a:r>
            <a:r>
              <a:rPr b="0" baseline="-25000" i="0" lang="en-US" sz="2400" u="none">
                <a:solidFill>
                  <a:schemeClr val="dk1"/>
                </a:solidFill>
                <a:latin typeface="Palatino Linotype"/>
                <a:ea typeface="Palatino Linotype"/>
                <a:cs typeface="Palatino Linotype"/>
                <a:sym typeface="Palatino Linotype"/>
              </a:rPr>
              <a:t>1</a:t>
            </a:r>
            <a:r>
              <a:rPr b="0" i="0" lang="en-US" sz="2400" u="none">
                <a:solidFill>
                  <a:schemeClr val="dk1"/>
                </a:solidFill>
                <a:latin typeface="Palatino Linotype"/>
                <a:ea typeface="Palatino Linotype"/>
                <a:cs typeface="Palatino Linotype"/>
                <a:sym typeface="Palatino Linotype"/>
              </a:rPr>
              <a:t> = −2</a:t>
            </a:r>
            <a:r>
              <a:rPr b="0" i="1" lang="en-US" sz="2400" u="none">
                <a:solidFill>
                  <a:schemeClr val="dk1"/>
                </a:solidFill>
                <a:latin typeface="Palatino Linotype"/>
                <a:ea typeface="Palatino Linotype"/>
                <a:cs typeface="Palatino Linotype"/>
                <a:sym typeface="Palatino Linotype"/>
              </a:rPr>
              <a:t>x</a:t>
            </a:r>
            <a:r>
              <a:rPr b="0" baseline="-25000" i="0" lang="en-US" sz="2400" u="none">
                <a:solidFill>
                  <a:schemeClr val="dk1"/>
                </a:solidFill>
                <a:latin typeface="Palatino Linotype"/>
                <a:ea typeface="Palatino Linotype"/>
                <a:cs typeface="Palatino Linotype"/>
                <a:sym typeface="Palatino Linotype"/>
              </a:rPr>
              <a:t>2</a:t>
            </a:r>
            <a:r>
              <a:rPr b="0" i="0" lang="en-US" sz="2400" u="none">
                <a:solidFill>
                  <a:schemeClr val="dk1"/>
                </a:solidFill>
                <a:latin typeface="Palatino Linotype"/>
                <a:ea typeface="Palatino Linotype"/>
                <a:cs typeface="Palatino Linotype"/>
                <a:sym typeface="Palatino Linotype"/>
              </a:rPr>
              <a:t> + 3</a:t>
            </a:r>
            <a:r>
              <a:rPr b="0" i="1" lang="en-US" sz="2400" u="none">
                <a:solidFill>
                  <a:schemeClr val="dk1"/>
                </a:solidFill>
                <a:latin typeface="Palatino Linotype"/>
                <a:ea typeface="Palatino Linotype"/>
                <a:cs typeface="Palatino Linotype"/>
                <a:sym typeface="Palatino Linotype"/>
              </a:rPr>
              <a:t>x</a:t>
            </a:r>
            <a:r>
              <a:rPr b="0" baseline="-25000" i="0" lang="en-US" sz="2400" u="none">
                <a:solidFill>
                  <a:schemeClr val="dk1"/>
                </a:solidFill>
                <a:latin typeface="Palatino Linotype"/>
                <a:ea typeface="Palatino Linotype"/>
                <a:cs typeface="Palatino Linotype"/>
                <a:sym typeface="Palatino Linotype"/>
              </a:rPr>
              <a:t>3</a:t>
            </a:r>
            <a:r>
              <a:rPr b="0" i="0" lang="en-US" sz="2400" u="none">
                <a:solidFill>
                  <a:schemeClr val="dk1"/>
                </a:solidFill>
                <a:latin typeface="Palatino Linotype"/>
                <a:ea typeface="Palatino Linotype"/>
                <a:cs typeface="Palatino Linotype"/>
                <a:sym typeface="Palatino Linotype"/>
              </a:rPr>
              <a:t>. Choosing </a:t>
            </a:r>
            <a:endParaRPr/>
          </a:p>
          <a:p>
            <a:pPr indent="0" lvl="0" marL="0" marR="0" rtl="0" algn="l">
              <a:lnSpc>
                <a:spcPct val="100000"/>
              </a:lnSpc>
              <a:spcBef>
                <a:spcPts val="0"/>
              </a:spcBef>
              <a:spcAft>
                <a:spcPts val="0"/>
              </a:spcAft>
              <a:buClr>
                <a:schemeClr val="dk1"/>
              </a:buClr>
              <a:buSzPts val="2400"/>
              <a:buFont typeface="Palatino Linotype"/>
              <a:buNone/>
            </a:pPr>
            <a:r>
              <a:rPr b="0" i="1" lang="en-US" sz="2400" u="none">
                <a:solidFill>
                  <a:schemeClr val="dk1"/>
                </a:solidFill>
                <a:latin typeface="Palatino Linotype"/>
                <a:ea typeface="Palatino Linotype"/>
                <a:cs typeface="Palatino Linotype"/>
                <a:sym typeface="Palatino Linotype"/>
              </a:rPr>
              <a:t>x</a:t>
            </a:r>
            <a:r>
              <a:rPr b="0" baseline="-25000" i="0" lang="en-US" sz="2400" u="none">
                <a:solidFill>
                  <a:schemeClr val="dk1"/>
                </a:solidFill>
                <a:latin typeface="Palatino Linotype"/>
                <a:ea typeface="Palatino Linotype"/>
                <a:cs typeface="Palatino Linotype"/>
                <a:sym typeface="Palatino Linotype"/>
              </a:rPr>
              <a:t>2</a:t>
            </a:r>
            <a:r>
              <a:rPr b="0" i="0" lang="en-US" sz="2400" u="none">
                <a:solidFill>
                  <a:schemeClr val="dk1"/>
                </a:solidFill>
                <a:latin typeface="Palatino Linotype"/>
                <a:ea typeface="Palatino Linotype"/>
                <a:cs typeface="Palatino Linotype"/>
                <a:sym typeface="Palatino Linotype"/>
              </a:rPr>
              <a:t> = 1, </a:t>
            </a:r>
            <a:r>
              <a:rPr b="0" i="1" lang="en-US" sz="2400" u="none">
                <a:solidFill>
                  <a:schemeClr val="dk1"/>
                </a:solidFill>
                <a:latin typeface="Palatino Linotype"/>
                <a:ea typeface="Palatino Linotype"/>
                <a:cs typeface="Palatino Linotype"/>
                <a:sym typeface="Palatino Linotype"/>
              </a:rPr>
              <a:t>x</a:t>
            </a:r>
            <a:r>
              <a:rPr b="0" baseline="-25000" i="0" lang="en-US" sz="2400" u="none">
                <a:solidFill>
                  <a:schemeClr val="dk1"/>
                </a:solidFill>
                <a:latin typeface="Palatino Linotype"/>
                <a:ea typeface="Palatino Linotype"/>
                <a:cs typeface="Palatino Linotype"/>
                <a:sym typeface="Palatino Linotype"/>
              </a:rPr>
              <a:t>3</a:t>
            </a:r>
            <a:r>
              <a:rPr b="0" i="0" lang="en-US" sz="2400" u="none">
                <a:solidFill>
                  <a:schemeClr val="dk1"/>
                </a:solidFill>
                <a:latin typeface="Palatino Linotype"/>
                <a:ea typeface="Palatino Linotype"/>
                <a:cs typeface="Palatino Linotype"/>
                <a:sym typeface="Palatino Linotype"/>
              </a:rPr>
              <a:t> = 0 and </a:t>
            </a:r>
            <a:r>
              <a:rPr b="0" i="1" lang="en-US" sz="2400" u="none">
                <a:solidFill>
                  <a:schemeClr val="dk1"/>
                </a:solidFill>
                <a:latin typeface="Palatino Linotype"/>
                <a:ea typeface="Palatino Linotype"/>
                <a:cs typeface="Palatino Linotype"/>
                <a:sym typeface="Palatino Linotype"/>
              </a:rPr>
              <a:t>x</a:t>
            </a:r>
            <a:r>
              <a:rPr b="0" baseline="-25000" i="0" lang="en-US" sz="2400" u="none">
                <a:solidFill>
                  <a:schemeClr val="dk1"/>
                </a:solidFill>
                <a:latin typeface="Palatino Linotype"/>
                <a:ea typeface="Palatino Linotype"/>
                <a:cs typeface="Palatino Linotype"/>
                <a:sym typeface="Palatino Linotype"/>
              </a:rPr>
              <a:t>2</a:t>
            </a:r>
            <a:r>
              <a:rPr b="0" i="0" lang="en-US" sz="2400" u="none">
                <a:solidFill>
                  <a:schemeClr val="dk1"/>
                </a:solidFill>
                <a:latin typeface="Palatino Linotype"/>
                <a:ea typeface="Palatino Linotype"/>
                <a:cs typeface="Palatino Linotype"/>
                <a:sym typeface="Palatino Linotype"/>
              </a:rPr>
              <a:t> = 0, </a:t>
            </a:r>
            <a:r>
              <a:rPr b="0" i="1" lang="en-US" sz="2400" u="none">
                <a:solidFill>
                  <a:schemeClr val="dk1"/>
                </a:solidFill>
                <a:latin typeface="Palatino Linotype"/>
                <a:ea typeface="Palatino Linotype"/>
                <a:cs typeface="Palatino Linotype"/>
                <a:sym typeface="Palatino Linotype"/>
              </a:rPr>
              <a:t>x</a:t>
            </a:r>
            <a:r>
              <a:rPr b="0" baseline="-25000" i="0" lang="en-US" sz="2400" u="none">
                <a:solidFill>
                  <a:schemeClr val="dk1"/>
                </a:solidFill>
                <a:latin typeface="Palatino Linotype"/>
                <a:ea typeface="Palatino Linotype"/>
                <a:cs typeface="Palatino Linotype"/>
                <a:sym typeface="Palatino Linotype"/>
              </a:rPr>
              <a:t>3</a:t>
            </a:r>
            <a:r>
              <a:rPr b="0" i="0" lang="en-US" sz="2400" u="none">
                <a:solidFill>
                  <a:schemeClr val="dk1"/>
                </a:solidFill>
                <a:latin typeface="Palatino Linotype"/>
                <a:ea typeface="Palatino Linotype"/>
                <a:cs typeface="Palatino Linotype"/>
                <a:sym typeface="Palatino Linotype"/>
              </a:rPr>
              <a:t> = 1, we obtain two linearly independent eigenvectors of </a:t>
            </a:r>
            <a:r>
              <a:rPr b="1" i="0" lang="en-US" sz="2400" u="none">
                <a:solidFill>
                  <a:schemeClr val="dk1"/>
                </a:solidFill>
                <a:latin typeface="Palatino Linotype"/>
                <a:ea typeface="Palatino Linotype"/>
                <a:cs typeface="Palatino Linotype"/>
                <a:sym typeface="Palatino Linotype"/>
              </a:rPr>
              <a:t>A </a:t>
            </a:r>
            <a:r>
              <a:rPr b="0" i="0" lang="en-US" sz="2400" u="none">
                <a:solidFill>
                  <a:schemeClr val="dk1"/>
                </a:solidFill>
                <a:latin typeface="Palatino Linotype"/>
                <a:ea typeface="Palatino Linotype"/>
                <a:cs typeface="Palatino Linotype"/>
                <a:sym typeface="Palatino Linotype"/>
              </a:rPr>
              <a:t>corresponding to </a:t>
            </a:r>
            <a:r>
              <a:rPr b="0" i="1" lang="en-US" sz="2400" u="none">
                <a:solidFill>
                  <a:schemeClr val="dk1"/>
                </a:solidFill>
                <a:latin typeface="Palatino Linotype"/>
                <a:ea typeface="Palatino Linotype"/>
                <a:cs typeface="Palatino Linotype"/>
                <a:sym typeface="Palatino Linotype"/>
              </a:rPr>
              <a:t>λ</a:t>
            </a:r>
            <a:r>
              <a:rPr b="0" i="0" lang="en-US" sz="2400" u="none">
                <a:solidFill>
                  <a:schemeClr val="dk1"/>
                </a:solidFill>
                <a:latin typeface="Palatino Linotype"/>
                <a:ea typeface="Palatino Linotype"/>
                <a:cs typeface="Palatino Linotype"/>
                <a:sym typeface="Palatino Linotype"/>
              </a:rPr>
              <a:t> = −3 [as they must exist by (5), Sec. 7.5, with rank = 1 and </a:t>
            </a:r>
            <a:r>
              <a:rPr b="0" i="1" lang="en-US" sz="2400" u="none">
                <a:solidFill>
                  <a:schemeClr val="dk1"/>
                </a:solidFill>
                <a:latin typeface="Palatino Linotype"/>
                <a:ea typeface="Palatino Linotype"/>
                <a:cs typeface="Palatino Linotype"/>
                <a:sym typeface="Palatino Linotype"/>
              </a:rPr>
              <a:t>n </a:t>
            </a:r>
            <a:r>
              <a:rPr b="0" i="0" lang="en-US" sz="2400" u="none">
                <a:solidFill>
                  <a:schemeClr val="dk1"/>
                </a:solidFill>
                <a:latin typeface="Palatino Linotype"/>
                <a:ea typeface="Palatino Linotype"/>
                <a:cs typeface="Palatino Linotype"/>
                <a:sym typeface="Palatino Linotype"/>
              </a:rPr>
              <a:t>= 3],</a:t>
            </a:r>
            <a:endParaRPr/>
          </a:p>
          <a:p>
            <a:pPr indent="0" lvl="0" marL="0" marR="0" rtl="0" algn="l">
              <a:lnSpc>
                <a:spcPct val="100000"/>
              </a:lnSpc>
              <a:spcBef>
                <a:spcPts val="72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72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72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720"/>
              </a:spcBef>
              <a:spcAft>
                <a:spcPts val="0"/>
              </a:spcAft>
              <a:buNone/>
            </a:pPr>
            <a:r>
              <a:t/>
            </a:r>
            <a:endParaRPr b="0" i="0" sz="2400" u="none">
              <a:solidFill>
                <a:schemeClr val="dk1"/>
              </a:solidFill>
              <a:latin typeface="Palatino Linotype"/>
              <a:ea typeface="Palatino Linotype"/>
              <a:cs typeface="Palatino Linotype"/>
              <a:sym typeface="Palatino Linotype"/>
            </a:endParaRPr>
          </a:p>
        </p:txBody>
      </p:sp>
      <p:sp>
        <p:nvSpPr>
          <p:cNvPr id="321" name="Google Shape;321;p38"/>
          <p:cNvSpPr txBox="1"/>
          <p:nvPr/>
        </p:nvSpPr>
        <p:spPr>
          <a:xfrm>
            <a:off x="457200" y="762000"/>
            <a:ext cx="8382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9CC"/>
              </a:buClr>
              <a:buSzPts val="2400"/>
              <a:buFont typeface="Arial"/>
              <a:buNone/>
            </a:pPr>
            <a:r>
              <a:rPr b="1" i="0" lang="en-US" sz="2400" u="none">
                <a:solidFill>
                  <a:srgbClr val="0099CC"/>
                </a:solidFill>
                <a:latin typeface="Arial"/>
                <a:ea typeface="Arial"/>
                <a:cs typeface="Arial"/>
                <a:sym typeface="Arial"/>
              </a:rPr>
              <a:t>EXAMPLE 2  </a:t>
            </a:r>
            <a:r>
              <a:rPr b="1" i="0" lang="en-US" sz="2400" u="none">
                <a:solidFill>
                  <a:schemeClr val="dk1"/>
                </a:solidFill>
                <a:latin typeface="Arial"/>
                <a:ea typeface="Arial"/>
                <a:cs typeface="Arial"/>
                <a:sym typeface="Arial"/>
              </a:rPr>
              <a:t>Multiple Eigenvalues </a:t>
            </a:r>
            <a:r>
              <a:rPr b="1" i="0" lang="en-US" sz="1800" u="none">
                <a:solidFill>
                  <a:schemeClr val="dk1"/>
                </a:solidFill>
                <a:latin typeface="Arial"/>
                <a:ea typeface="Arial"/>
                <a:cs typeface="Arial"/>
                <a:sym typeface="Arial"/>
              </a:rPr>
              <a:t>(continued 4)</a:t>
            </a:r>
            <a:endParaRPr/>
          </a:p>
        </p:txBody>
      </p:sp>
      <p:pic>
        <p:nvPicPr>
          <p:cNvPr id="322" name="Google Shape;322;p38"/>
          <p:cNvPicPr preferRelativeResize="0"/>
          <p:nvPr/>
        </p:nvPicPr>
        <p:blipFill rotWithShape="1">
          <a:blip r:embed="rId3">
            <a:alphaModFix/>
          </a:blip>
          <a:srcRect b="0" l="0" r="0" t="0"/>
          <a:stretch/>
        </p:blipFill>
        <p:spPr>
          <a:xfrm>
            <a:off x="1587500" y="3657600"/>
            <a:ext cx="4508500" cy="1371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2000"/>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0" st="0"/>
                                            </p:txEl>
                                          </p:spTgt>
                                        </p:tgtEl>
                                        <p:attrNameLst>
                                          <p:attrName>style.visibility</p:attrName>
                                        </p:attrNameLst>
                                      </p:cBhvr>
                                      <p:to>
                                        <p:strVal val="visible"/>
                                      </p:to>
                                    </p:set>
                                    <p:animEffect filter="fade" transition="in">
                                      <p:cBhvr>
                                        <p:cTn dur="2000"/>
                                        <p:tgtEl>
                                          <p:spTgt spid="3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1" st="1"/>
                                            </p:txEl>
                                          </p:spTgt>
                                        </p:tgtEl>
                                        <p:attrNameLst>
                                          <p:attrName>style.visibility</p:attrName>
                                        </p:attrNameLst>
                                      </p:cBhvr>
                                      <p:to>
                                        <p:strVal val="visible"/>
                                      </p:to>
                                    </p:set>
                                    <p:animEffect filter="fade" transition="in">
                                      <p:cBhvr>
                                        <p:cTn dur="2000"/>
                                        <p:tgtEl>
                                          <p:spTgt spid="3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2" st="2"/>
                                            </p:txEl>
                                          </p:spTgt>
                                        </p:tgtEl>
                                        <p:attrNameLst>
                                          <p:attrName>style.visibility</p:attrName>
                                        </p:attrNameLst>
                                      </p:cBhvr>
                                      <p:to>
                                        <p:strVal val="visible"/>
                                      </p:to>
                                    </p:set>
                                    <p:animEffect filter="fade" transition="in">
                                      <p:cBhvr>
                                        <p:cTn dur="2000"/>
                                        <p:tgtEl>
                                          <p:spTgt spid="3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3" st="3"/>
                                            </p:txEl>
                                          </p:spTgt>
                                        </p:tgtEl>
                                        <p:attrNameLst>
                                          <p:attrName>style.visibility</p:attrName>
                                        </p:attrNameLst>
                                      </p:cBhvr>
                                      <p:to>
                                        <p:strVal val="visible"/>
                                      </p:to>
                                    </p:set>
                                    <p:animEffect filter="fade" transition="in">
                                      <p:cBhvr>
                                        <p:cTn dur="2000"/>
                                        <p:tgtEl>
                                          <p:spTgt spid="3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4" st="4"/>
                                            </p:txEl>
                                          </p:spTgt>
                                        </p:tgtEl>
                                        <p:attrNameLst>
                                          <p:attrName>style.visibility</p:attrName>
                                        </p:attrNameLst>
                                      </p:cBhvr>
                                      <p:to>
                                        <p:strVal val="visible"/>
                                      </p:to>
                                    </p:set>
                                    <p:animEffect filter="fade" transition="in">
                                      <p:cBhvr>
                                        <p:cTn dur="2000"/>
                                        <p:tgtEl>
                                          <p:spTgt spid="3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5" st="5"/>
                                            </p:txEl>
                                          </p:spTgt>
                                        </p:tgtEl>
                                        <p:attrNameLst>
                                          <p:attrName>style.visibility</p:attrName>
                                        </p:attrNameLst>
                                      </p:cBhvr>
                                      <p:to>
                                        <p:strVal val="visible"/>
                                      </p:to>
                                    </p:set>
                                    <p:animEffect filter="fade" transition="in">
                                      <p:cBhvr>
                                        <p:cTn dur="2000"/>
                                        <p:tgtEl>
                                          <p:spTgt spid="32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6" st="6"/>
                                            </p:txEl>
                                          </p:spTgt>
                                        </p:tgtEl>
                                        <p:attrNameLst>
                                          <p:attrName>style.visibility</p:attrName>
                                        </p:attrNameLst>
                                      </p:cBhvr>
                                      <p:to>
                                        <p:strVal val="visible"/>
                                      </p:to>
                                    </p:set>
                                    <p:animEffect filter="fade" transition="in">
                                      <p:cBhvr>
                                        <p:cTn dur="2000"/>
                                        <p:tgtEl>
                                          <p:spTgt spid="32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7" st="7"/>
                                            </p:txEl>
                                          </p:spTgt>
                                        </p:tgtEl>
                                        <p:attrNameLst>
                                          <p:attrName>style.visibility</p:attrName>
                                        </p:attrNameLst>
                                      </p:cBhvr>
                                      <p:to>
                                        <p:strVal val="visible"/>
                                      </p:to>
                                    </p:set>
                                    <p:animEffect filter="fade" transition="in">
                                      <p:cBhvr>
                                        <p:cTn dur="2000"/>
                                        <p:tgtEl>
                                          <p:spTgt spid="320">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39"/>
          <p:cNvSpPr txBox="1"/>
          <p:nvPr/>
        </p:nvSpPr>
        <p:spPr>
          <a:xfrm>
            <a:off x="762000" y="6172200"/>
            <a:ext cx="17526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Section 8.1  p</a:t>
            </a:r>
            <a:fld id="{00000000-1234-1234-1234-123412341234}" type="slidenum">
              <a:rPr b="0" i="0" lang="en-US" sz="1200" u="none">
                <a:solidFill>
                  <a:schemeClr val="dk1"/>
                </a:solidFill>
                <a:latin typeface="Arial"/>
                <a:ea typeface="Arial"/>
                <a:cs typeface="Arial"/>
                <a:sym typeface="Arial"/>
              </a:rPr>
              <a:t>‹#›</a:t>
            </a:fld>
            <a:endParaRPr/>
          </a:p>
        </p:txBody>
      </p:sp>
      <p:sp>
        <p:nvSpPr>
          <p:cNvPr id="328" name="Google Shape;328;p39"/>
          <p:cNvSpPr txBox="1"/>
          <p:nvPr/>
        </p:nvSpPr>
        <p:spPr>
          <a:xfrm>
            <a:off x="457200" y="1308100"/>
            <a:ext cx="8305800" cy="4483100"/>
          </a:xfrm>
          <a:prstGeom prst="rect">
            <a:avLst/>
          </a:prstGeom>
          <a:solidFill>
            <a:srgbClr val="DDDDFF"/>
          </a:solidFill>
          <a:ln cap="flat" cmpd="sng" w="9525">
            <a:solidFill>
              <a:srgbClr val="0099CC"/>
            </a:solidFill>
            <a:prstDash val="solid"/>
            <a:miter lim="800000"/>
            <a:headEnd len="sm" w="sm" type="none"/>
            <a:tailEnd len="sm" w="sm" type="none"/>
          </a:ln>
          <a:effectLst>
            <a:outerShdw blurRad="63500" dir="3238358" dist="172738">
              <a:schemeClr val="folHlink">
                <a:alpha val="49803"/>
              </a:scheme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The order </a:t>
            </a:r>
            <a:r>
              <a:rPr b="0" i="1" lang="en-US" sz="2400" u="none">
                <a:solidFill>
                  <a:schemeClr val="dk1"/>
                </a:solidFill>
                <a:latin typeface="Palatino Linotype"/>
                <a:ea typeface="Palatino Linotype"/>
                <a:cs typeface="Palatino Linotype"/>
                <a:sym typeface="Palatino Linotype"/>
              </a:rPr>
              <a:t>M</a:t>
            </a:r>
            <a:r>
              <a:rPr b="0" baseline="-25000" i="1" lang="en-US" sz="2400" u="none">
                <a:solidFill>
                  <a:schemeClr val="dk1"/>
                </a:solidFill>
                <a:latin typeface="Palatino Linotype"/>
                <a:ea typeface="Palatino Linotype"/>
                <a:cs typeface="Palatino Linotype"/>
                <a:sym typeface="Palatino Linotype"/>
              </a:rPr>
              <a:t>λ</a:t>
            </a:r>
            <a:r>
              <a:rPr b="0" i="0" lang="en-US" sz="2400" u="none">
                <a:solidFill>
                  <a:schemeClr val="dk1"/>
                </a:solidFill>
                <a:latin typeface="Palatino Linotype"/>
                <a:ea typeface="Palatino Linotype"/>
                <a:cs typeface="Palatino Linotype"/>
                <a:sym typeface="Palatino Linotype"/>
              </a:rPr>
              <a:t> of an eigenvalue </a:t>
            </a:r>
            <a:r>
              <a:rPr b="0" i="1" lang="en-US" sz="2400" u="none">
                <a:solidFill>
                  <a:schemeClr val="dk1"/>
                </a:solidFill>
                <a:latin typeface="Palatino Linotype"/>
                <a:ea typeface="Palatino Linotype"/>
                <a:cs typeface="Palatino Linotype"/>
                <a:sym typeface="Palatino Linotype"/>
              </a:rPr>
              <a:t>λ</a:t>
            </a:r>
            <a:r>
              <a:rPr b="0" i="0" lang="en-US" sz="2400" u="none">
                <a:solidFill>
                  <a:schemeClr val="dk1"/>
                </a:solidFill>
                <a:latin typeface="Palatino Linotype"/>
                <a:ea typeface="Palatino Linotype"/>
                <a:cs typeface="Palatino Linotype"/>
                <a:sym typeface="Palatino Linotype"/>
              </a:rPr>
              <a:t> as a root of the characteristic polynomial is called the </a:t>
            </a:r>
            <a:r>
              <a:rPr b="1" i="0" lang="en-US" sz="2400" u="none">
                <a:solidFill>
                  <a:schemeClr val="dk1"/>
                </a:solidFill>
                <a:latin typeface="Palatino Linotype"/>
                <a:ea typeface="Palatino Linotype"/>
                <a:cs typeface="Palatino Linotype"/>
                <a:sym typeface="Palatino Linotype"/>
              </a:rPr>
              <a:t>algebraic multiplicity </a:t>
            </a:r>
            <a:r>
              <a:rPr b="0" i="0" lang="en-US" sz="2400" u="none">
                <a:solidFill>
                  <a:schemeClr val="dk1"/>
                </a:solidFill>
                <a:latin typeface="Palatino Linotype"/>
                <a:ea typeface="Palatino Linotype"/>
                <a:cs typeface="Palatino Linotype"/>
                <a:sym typeface="Palatino Linotype"/>
              </a:rPr>
              <a:t>of </a:t>
            </a:r>
            <a:r>
              <a:rPr b="0" i="1" lang="en-US" sz="2400" u="none">
                <a:solidFill>
                  <a:schemeClr val="dk1"/>
                </a:solidFill>
                <a:latin typeface="Palatino Linotype"/>
                <a:ea typeface="Palatino Linotype"/>
                <a:cs typeface="Palatino Linotype"/>
                <a:sym typeface="Palatino Linotype"/>
              </a:rPr>
              <a:t>λ.</a:t>
            </a:r>
            <a:r>
              <a:rPr b="0" i="0" lang="en-US" sz="2400" u="none">
                <a:solidFill>
                  <a:schemeClr val="dk1"/>
                </a:solidFill>
                <a:latin typeface="Palatino Linotype"/>
                <a:ea typeface="Palatino Linotype"/>
                <a:cs typeface="Palatino Linotype"/>
                <a:sym typeface="Palatino Linotype"/>
              </a:rPr>
              <a:t> The number </a:t>
            </a:r>
            <a:r>
              <a:rPr b="0" i="1" lang="en-US" sz="2400" u="none">
                <a:solidFill>
                  <a:schemeClr val="dk1"/>
                </a:solidFill>
                <a:latin typeface="Palatino Linotype"/>
                <a:ea typeface="Palatino Linotype"/>
                <a:cs typeface="Palatino Linotype"/>
                <a:sym typeface="Palatino Linotype"/>
              </a:rPr>
              <a:t>m</a:t>
            </a:r>
            <a:r>
              <a:rPr b="0" baseline="-25000" i="1" lang="en-US" sz="2400" u="none">
                <a:solidFill>
                  <a:schemeClr val="dk1"/>
                </a:solidFill>
                <a:latin typeface="Palatino Linotype"/>
                <a:ea typeface="Palatino Linotype"/>
                <a:cs typeface="Palatino Linotype"/>
                <a:sym typeface="Palatino Linotype"/>
              </a:rPr>
              <a:t>λ</a:t>
            </a:r>
            <a:r>
              <a:rPr b="0" i="0" lang="en-US" sz="2400" u="none">
                <a:solidFill>
                  <a:schemeClr val="dk1"/>
                </a:solidFill>
                <a:latin typeface="Palatino Linotype"/>
                <a:ea typeface="Palatino Linotype"/>
                <a:cs typeface="Palatino Linotype"/>
                <a:sym typeface="Palatino Linotype"/>
              </a:rPr>
              <a:t> of linearly independent eigenvectors corresponding to </a:t>
            </a:r>
            <a:r>
              <a:rPr b="0" i="1" lang="en-US" sz="2400" u="none">
                <a:solidFill>
                  <a:schemeClr val="dk1"/>
                </a:solidFill>
                <a:latin typeface="Palatino Linotype"/>
                <a:ea typeface="Palatino Linotype"/>
                <a:cs typeface="Palatino Linotype"/>
                <a:sym typeface="Palatino Linotype"/>
              </a:rPr>
              <a:t>λ</a:t>
            </a:r>
            <a:r>
              <a:rPr b="0" i="0" lang="en-US" sz="2400" u="none">
                <a:solidFill>
                  <a:schemeClr val="dk1"/>
                </a:solidFill>
                <a:latin typeface="Palatino Linotype"/>
                <a:ea typeface="Palatino Linotype"/>
                <a:cs typeface="Palatino Linotype"/>
                <a:sym typeface="Palatino Linotype"/>
              </a:rPr>
              <a:t> is called the </a:t>
            </a:r>
            <a:r>
              <a:rPr b="1" i="0" lang="en-US" sz="2400" u="none">
                <a:solidFill>
                  <a:schemeClr val="dk1"/>
                </a:solidFill>
                <a:latin typeface="Palatino Linotype"/>
                <a:ea typeface="Palatino Linotype"/>
                <a:cs typeface="Palatino Linotype"/>
                <a:sym typeface="Palatino Linotype"/>
              </a:rPr>
              <a:t>geometric multiplicity </a:t>
            </a:r>
            <a:r>
              <a:rPr b="0" i="0" lang="en-US" sz="2400" u="none">
                <a:solidFill>
                  <a:schemeClr val="dk1"/>
                </a:solidFill>
                <a:latin typeface="Palatino Linotype"/>
                <a:ea typeface="Palatino Linotype"/>
                <a:cs typeface="Palatino Linotype"/>
                <a:sym typeface="Palatino Linotype"/>
              </a:rPr>
              <a:t>of </a:t>
            </a:r>
            <a:r>
              <a:rPr b="0" i="1" lang="en-US" sz="2400" u="none">
                <a:solidFill>
                  <a:schemeClr val="dk1"/>
                </a:solidFill>
                <a:latin typeface="Palatino Linotype"/>
                <a:ea typeface="Palatino Linotype"/>
                <a:cs typeface="Palatino Linotype"/>
                <a:sym typeface="Palatino Linotype"/>
              </a:rPr>
              <a:t>λ</a:t>
            </a:r>
            <a:r>
              <a:rPr b="0" i="0" lang="en-US" sz="2400" u="none">
                <a:solidFill>
                  <a:schemeClr val="dk1"/>
                </a:solidFill>
                <a:latin typeface="Palatino Linotype"/>
                <a:ea typeface="Palatino Linotype"/>
                <a:cs typeface="Palatino Linotype"/>
                <a:sym typeface="Palatino Linotype"/>
              </a:rPr>
              <a:t>. Thus </a:t>
            </a:r>
            <a:r>
              <a:rPr b="0" i="1" lang="en-US" sz="2400" u="none">
                <a:solidFill>
                  <a:schemeClr val="dk1"/>
                </a:solidFill>
                <a:latin typeface="Palatino Linotype"/>
                <a:ea typeface="Palatino Linotype"/>
                <a:cs typeface="Palatino Linotype"/>
                <a:sym typeface="Palatino Linotype"/>
              </a:rPr>
              <a:t>m</a:t>
            </a:r>
            <a:r>
              <a:rPr b="0" baseline="-25000" i="1" lang="en-US" sz="2400" u="none">
                <a:solidFill>
                  <a:schemeClr val="dk1"/>
                </a:solidFill>
                <a:latin typeface="Palatino Linotype"/>
                <a:ea typeface="Palatino Linotype"/>
                <a:cs typeface="Palatino Linotype"/>
                <a:sym typeface="Palatino Linotype"/>
              </a:rPr>
              <a:t>λ</a:t>
            </a:r>
            <a:r>
              <a:rPr b="0" i="0" lang="en-US" sz="2400" u="none">
                <a:solidFill>
                  <a:schemeClr val="dk1"/>
                </a:solidFill>
                <a:latin typeface="Palatino Linotype"/>
                <a:ea typeface="Palatino Linotype"/>
                <a:cs typeface="Palatino Linotype"/>
                <a:sym typeface="Palatino Linotype"/>
              </a:rPr>
              <a:t> is the dimension of the eigenspace corresponding to this </a:t>
            </a:r>
            <a:r>
              <a:rPr b="0" i="1" lang="en-US" sz="2400" u="none">
                <a:solidFill>
                  <a:schemeClr val="dk1"/>
                </a:solidFill>
                <a:latin typeface="Palatino Linotype"/>
                <a:ea typeface="Palatino Linotype"/>
                <a:cs typeface="Palatino Linotype"/>
                <a:sym typeface="Palatino Linotype"/>
              </a:rPr>
              <a:t>λ</a:t>
            </a:r>
            <a:r>
              <a:rPr b="0" i="0" lang="en-US" sz="2400" u="none">
                <a:solidFill>
                  <a:schemeClr val="dk1"/>
                </a:solidFill>
                <a:latin typeface="Palatino Linotype"/>
                <a:ea typeface="Palatino Linotype"/>
                <a:cs typeface="Palatino Linotype"/>
                <a:sym typeface="Palatino Linotype"/>
              </a:rPr>
              <a:t>.</a:t>
            </a:r>
            <a:endParaRPr/>
          </a:p>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	Since the characteristic polynomial has degree </a:t>
            </a:r>
            <a:r>
              <a:rPr b="0" i="1" lang="en-US" sz="2400" u="none">
                <a:solidFill>
                  <a:schemeClr val="dk1"/>
                </a:solidFill>
                <a:latin typeface="Palatino Linotype"/>
                <a:ea typeface="Palatino Linotype"/>
                <a:cs typeface="Palatino Linotype"/>
                <a:sym typeface="Palatino Linotype"/>
              </a:rPr>
              <a:t>n</a:t>
            </a:r>
            <a:r>
              <a:rPr b="0" i="0" lang="en-US" sz="2400" u="none">
                <a:solidFill>
                  <a:schemeClr val="dk1"/>
                </a:solidFill>
                <a:latin typeface="Palatino Linotype"/>
                <a:ea typeface="Palatino Linotype"/>
                <a:cs typeface="Palatino Linotype"/>
                <a:sym typeface="Palatino Linotype"/>
              </a:rPr>
              <a:t>, the sum of all the algebraic multiplicities must equal </a:t>
            </a:r>
            <a:r>
              <a:rPr b="0" i="1" lang="en-US" sz="2400" u="none">
                <a:solidFill>
                  <a:schemeClr val="dk1"/>
                </a:solidFill>
                <a:latin typeface="Palatino Linotype"/>
                <a:ea typeface="Palatino Linotype"/>
                <a:cs typeface="Palatino Linotype"/>
                <a:sym typeface="Palatino Linotype"/>
              </a:rPr>
              <a:t>n</a:t>
            </a:r>
            <a:r>
              <a:rPr b="0" i="0" lang="en-US" sz="2400" u="none">
                <a:solidFill>
                  <a:schemeClr val="dk1"/>
                </a:solidFill>
                <a:latin typeface="Palatino Linotype"/>
                <a:ea typeface="Palatino Linotype"/>
                <a:cs typeface="Palatino Linotype"/>
                <a:sym typeface="Palatino Linotype"/>
              </a:rPr>
              <a:t>. In Example 2 for </a:t>
            </a:r>
            <a:r>
              <a:rPr b="0" i="1" lang="en-US" sz="2400" u="none">
                <a:solidFill>
                  <a:schemeClr val="dk1"/>
                </a:solidFill>
                <a:latin typeface="Palatino Linotype"/>
                <a:ea typeface="Palatino Linotype"/>
                <a:cs typeface="Palatino Linotype"/>
                <a:sym typeface="Palatino Linotype"/>
              </a:rPr>
              <a:t>λ</a:t>
            </a:r>
            <a:r>
              <a:rPr b="0" i="0" lang="en-US" sz="2400" u="none">
                <a:solidFill>
                  <a:schemeClr val="dk1"/>
                </a:solidFill>
                <a:latin typeface="Palatino Linotype"/>
                <a:ea typeface="Palatino Linotype"/>
                <a:cs typeface="Palatino Linotype"/>
                <a:sym typeface="Palatino Linotype"/>
              </a:rPr>
              <a:t> = −3 we have </a:t>
            </a:r>
            <a:r>
              <a:rPr b="0" i="1" lang="en-US" sz="2400" u="none">
                <a:solidFill>
                  <a:schemeClr val="dk1"/>
                </a:solidFill>
                <a:latin typeface="Palatino Linotype"/>
                <a:ea typeface="Palatino Linotype"/>
                <a:cs typeface="Palatino Linotype"/>
                <a:sym typeface="Palatino Linotype"/>
              </a:rPr>
              <a:t>m</a:t>
            </a:r>
            <a:r>
              <a:rPr b="0" baseline="-25000" i="1" lang="en-US" sz="2400" u="none">
                <a:solidFill>
                  <a:schemeClr val="dk1"/>
                </a:solidFill>
                <a:latin typeface="Palatino Linotype"/>
                <a:ea typeface="Palatino Linotype"/>
                <a:cs typeface="Palatino Linotype"/>
                <a:sym typeface="Palatino Linotype"/>
              </a:rPr>
              <a:t>λ</a:t>
            </a:r>
            <a:r>
              <a:rPr b="0" i="0" lang="en-US" sz="2400" u="none">
                <a:solidFill>
                  <a:schemeClr val="dk1"/>
                </a:solidFill>
                <a:latin typeface="Palatino Linotype"/>
                <a:ea typeface="Palatino Linotype"/>
                <a:cs typeface="Palatino Linotype"/>
                <a:sym typeface="Palatino Linotype"/>
              </a:rPr>
              <a:t> = </a:t>
            </a:r>
            <a:r>
              <a:rPr b="0" i="1" lang="en-US" sz="2400" u="none">
                <a:solidFill>
                  <a:schemeClr val="dk1"/>
                </a:solidFill>
                <a:latin typeface="Palatino Linotype"/>
                <a:ea typeface="Palatino Linotype"/>
                <a:cs typeface="Palatino Linotype"/>
                <a:sym typeface="Palatino Linotype"/>
              </a:rPr>
              <a:t>M</a:t>
            </a:r>
            <a:r>
              <a:rPr b="0" baseline="-25000" i="1" lang="en-US" sz="2400" u="none">
                <a:solidFill>
                  <a:schemeClr val="dk1"/>
                </a:solidFill>
                <a:latin typeface="Palatino Linotype"/>
                <a:ea typeface="Palatino Linotype"/>
                <a:cs typeface="Palatino Linotype"/>
                <a:sym typeface="Palatino Linotype"/>
              </a:rPr>
              <a:t>λ</a:t>
            </a:r>
            <a:r>
              <a:rPr b="0" i="0" lang="en-US" sz="2400" u="none">
                <a:solidFill>
                  <a:schemeClr val="dk1"/>
                </a:solidFill>
                <a:latin typeface="Palatino Linotype"/>
                <a:ea typeface="Palatino Linotype"/>
                <a:cs typeface="Palatino Linotype"/>
                <a:sym typeface="Palatino Linotype"/>
              </a:rPr>
              <a:t> = 2. In general, </a:t>
            </a:r>
            <a:r>
              <a:rPr b="0" i="1" lang="en-US" sz="2400" u="none">
                <a:solidFill>
                  <a:schemeClr val="dk1"/>
                </a:solidFill>
                <a:latin typeface="Palatino Linotype"/>
                <a:ea typeface="Palatino Linotype"/>
                <a:cs typeface="Palatino Linotype"/>
                <a:sym typeface="Palatino Linotype"/>
              </a:rPr>
              <a:t>m</a:t>
            </a:r>
            <a:r>
              <a:rPr b="0" baseline="-25000" i="1" lang="en-US" sz="2400" u="none">
                <a:solidFill>
                  <a:schemeClr val="dk1"/>
                </a:solidFill>
                <a:latin typeface="Palatino Linotype"/>
                <a:ea typeface="Palatino Linotype"/>
                <a:cs typeface="Palatino Linotype"/>
                <a:sym typeface="Palatino Linotype"/>
              </a:rPr>
              <a:t>λ</a:t>
            </a:r>
            <a:r>
              <a:rPr b="0" i="0" lang="en-US" sz="2400" u="none">
                <a:solidFill>
                  <a:schemeClr val="dk1"/>
                </a:solidFill>
                <a:latin typeface="Palatino Linotype"/>
                <a:ea typeface="Palatino Linotype"/>
                <a:cs typeface="Palatino Linotype"/>
                <a:sym typeface="Palatino Linotype"/>
              </a:rPr>
              <a:t> ≤ </a:t>
            </a:r>
            <a:r>
              <a:rPr b="0" i="1" lang="en-US" sz="2400" u="none">
                <a:solidFill>
                  <a:schemeClr val="dk1"/>
                </a:solidFill>
                <a:latin typeface="Palatino Linotype"/>
                <a:ea typeface="Palatino Linotype"/>
                <a:cs typeface="Palatino Linotype"/>
                <a:sym typeface="Palatino Linotype"/>
              </a:rPr>
              <a:t>M</a:t>
            </a:r>
            <a:r>
              <a:rPr b="0" baseline="-25000" i="1" lang="en-US" sz="2400" u="none">
                <a:solidFill>
                  <a:schemeClr val="dk1"/>
                </a:solidFill>
                <a:latin typeface="Palatino Linotype"/>
                <a:ea typeface="Palatino Linotype"/>
                <a:cs typeface="Palatino Linotype"/>
                <a:sym typeface="Palatino Linotype"/>
              </a:rPr>
              <a:t>λ</a:t>
            </a:r>
            <a:r>
              <a:rPr b="0" i="0" lang="en-US" sz="2400" u="none">
                <a:solidFill>
                  <a:schemeClr val="dk1"/>
                </a:solidFill>
                <a:latin typeface="Palatino Linotype"/>
                <a:ea typeface="Palatino Linotype"/>
                <a:cs typeface="Palatino Linotype"/>
                <a:sym typeface="Palatino Linotype"/>
              </a:rPr>
              <a:t>, as can be shown. The difference Δ</a:t>
            </a:r>
            <a:r>
              <a:rPr b="0" baseline="-25000" i="1" lang="en-US" sz="2400" u="none">
                <a:solidFill>
                  <a:schemeClr val="dk1"/>
                </a:solidFill>
                <a:latin typeface="Palatino Linotype"/>
                <a:ea typeface="Palatino Linotype"/>
                <a:cs typeface="Palatino Linotype"/>
                <a:sym typeface="Palatino Linotype"/>
              </a:rPr>
              <a:t>λ</a:t>
            </a:r>
            <a:r>
              <a:rPr b="0" i="0" lang="en-US" sz="2400" u="none">
                <a:solidFill>
                  <a:schemeClr val="dk1"/>
                </a:solidFill>
                <a:latin typeface="Palatino Linotype"/>
                <a:ea typeface="Palatino Linotype"/>
                <a:cs typeface="Palatino Linotype"/>
                <a:sym typeface="Palatino Linotype"/>
              </a:rPr>
              <a:t> = </a:t>
            </a:r>
            <a:r>
              <a:rPr b="0" i="1" lang="en-US" sz="2400" u="none">
                <a:solidFill>
                  <a:schemeClr val="dk1"/>
                </a:solidFill>
                <a:latin typeface="Palatino Linotype"/>
                <a:ea typeface="Palatino Linotype"/>
                <a:cs typeface="Palatino Linotype"/>
                <a:sym typeface="Palatino Linotype"/>
              </a:rPr>
              <a:t>M</a:t>
            </a:r>
            <a:r>
              <a:rPr b="0" baseline="-25000" i="1" lang="en-US" sz="2400" u="none">
                <a:solidFill>
                  <a:schemeClr val="dk1"/>
                </a:solidFill>
                <a:latin typeface="Palatino Linotype"/>
                <a:ea typeface="Palatino Linotype"/>
                <a:cs typeface="Palatino Linotype"/>
                <a:sym typeface="Palatino Linotype"/>
              </a:rPr>
              <a:t>λ</a:t>
            </a:r>
            <a:r>
              <a:rPr b="0" i="0" lang="en-US" sz="2400" u="none">
                <a:solidFill>
                  <a:schemeClr val="dk1"/>
                </a:solidFill>
                <a:latin typeface="Palatino Linotype"/>
                <a:ea typeface="Palatino Linotype"/>
                <a:cs typeface="Palatino Linotype"/>
                <a:sym typeface="Palatino Linotype"/>
              </a:rPr>
              <a:t> − </a:t>
            </a:r>
            <a:r>
              <a:rPr b="0" i="1" lang="en-US" sz="2400" u="none">
                <a:solidFill>
                  <a:schemeClr val="dk1"/>
                </a:solidFill>
                <a:latin typeface="Palatino Linotype"/>
                <a:ea typeface="Palatino Linotype"/>
                <a:cs typeface="Palatino Linotype"/>
                <a:sym typeface="Palatino Linotype"/>
              </a:rPr>
              <a:t>m</a:t>
            </a:r>
            <a:r>
              <a:rPr b="0" baseline="-25000" i="1" lang="en-US" sz="2400" u="none">
                <a:solidFill>
                  <a:schemeClr val="dk1"/>
                </a:solidFill>
                <a:latin typeface="Palatino Linotype"/>
                <a:ea typeface="Palatino Linotype"/>
                <a:cs typeface="Palatino Linotype"/>
                <a:sym typeface="Palatino Linotype"/>
              </a:rPr>
              <a:t>λ</a:t>
            </a:r>
            <a:r>
              <a:rPr b="0" i="0" lang="en-US" sz="2400" u="none">
                <a:solidFill>
                  <a:schemeClr val="dk1"/>
                </a:solidFill>
                <a:latin typeface="Palatino Linotype"/>
                <a:ea typeface="Palatino Linotype"/>
                <a:cs typeface="Palatino Linotype"/>
                <a:sym typeface="Palatino Linotype"/>
              </a:rPr>
              <a:t> is called the </a:t>
            </a:r>
            <a:r>
              <a:rPr b="1" i="0" lang="en-US" sz="2400" u="none">
                <a:solidFill>
                  <a:schemeClr val="dk1"/>
                </a:solidFill>
                <a:latin typeface="Palatino Linotype"/>
                <a:ea typeface="Palatino Linotype"/>
                <a:cs typeface="Palatino Linotype"/>
                <a:sym typeface="Palatino Linotype"/>
              </a:rPr>
              <a:t>defect </a:t>
            </a:r>
            <a:r>
              <a:rPr b="0" i="0" lang="en-US" sz="2400" u="none">
                <a:solidFill>
                  <a:schemeClr val="dk1"/>
                </a:solidFill>
                <a:latin typeface="Palatino Linotype"/>
                <a:ea typeface="Palatino Linotype"/>
                <a:cs typeface="Palatino Linotype"/>
                <a:sym typeface="Palatino Linotype"/>
              </a:rPr>
              <a:t>of </a:t>
            </a:r>
            <a:r>
              <a:rPr b="0" i="1" lang="en-US" sz="2400" u="none">
                <a:solidFill>
                  <a:schemeClr val="dk1"/>
                </a:solidFill>
                <a:latin typeface="Palatino Linotype"/>
                <a:ea typeface="Palatino Linotype"/>
                <a:cs typeface="Palatino Linotype"/>
                <a:sym typeface="Palatino Linotype"/>
              </a:rPr>
              <a:t>λ. </a:t>
            </a:r>
            <a:r>
              <a:rPr b="0" i="0" lang="en-US" sz="2400" u="none">
                <a:solidFill>
                  <a:schemeClr val="dk1"/>
                </a:solidFill>
                <a:latin typeface="Palatino Linotype"/>
                <a:ea typeface="Palatino Linotype"/>
                <a:cs typeface="Palatino Linotype"/>
                <a:sym typeface="Palatino Linotype"/>
              </a:rPr>
              <a:t>Thus Δ</a:t>
            </a:r>
            <a:r>
              <a:rPr b="0" baseline="-25000" i="0" lang="en-US" sz="2400" u="none">
                <a:solidFill>
                  <a:schemeClr val="dk1"/>
                </a:solidFill>
                <a:latin typeface="Palatino Linotype"/>
                <a:ea typeface="Palatino Linotype"/>
                <a:cs typeface="Palatino Linotype"/>
                <a:sym typeface="Palatino Linotype"/>
              </a:rPr>
              <a:t>−3</a:t>
            </a:r>
            <a:r>
              <a:rPr b="0" i="0" lang="en-US" sz="2400" u="none">
                <a:solidFill>
                  <a:schemeClr val="dk1"/>
                </a:solidFill>
                <a:latin typeface="Palatino Linotype"/>
                <a:ea typeface="Palatino Linotype"/>
                <a:cs typeface="Palatino Linotype"/>
                <a:sym typeface="Palatino Linotype"/>
              </a:rPr>
              <a:t> = 0 in Example 2, but positive defects Δ</a:t>
            </a:r>
            <a:r>
              <a:rPr b="0" baseline="-25000" i="1" lang="en-US" sz="2400" u="none">
                <a:solidFill>
                  <a:schemeClr val="dk1"/>
                </a:solidFill>
                <a:latin typeface="Palatino Linotype"/>
                <a:ea typeface="Palatino Linotype"/>
                <a:cs typeface="Palatino Linotype"/>
                <a:sym typeface="Palatino Linotype"/>
              </a:rPr>
              <a:t>λ</a:t>
            </a:r>
            <a:r>
              <a:rPr b="0" i="0" lang="en-US" sz="2400" u="none">
                <a:solidFill>
                  <a:schemeClr val="dk1"/>
                </a:solidFill>
                <a:latin typeface="Palatino Linotype"/>
                <a:ea typeface="Palatino Linotype"/>
                <a:cs typeface="Palatino Linotype"/>
                <a:sym typeface="Palatino Linotype"/>
              </a:rPr>
              <a:t> can easily occur.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xEl>
                                              <p:pRg end="0" st="0"/>
                                            </p:txEl>
                                          </p:spTgt>
                                        </p:tgtEl>
                                        <p:attrNameLst>
                                          <p:attrName>style.visibility</p:attrName>
                                        </p:attrNameLst>
                                      </p:cBhvr>
                                      <p:to>
                                        <p:strVal val="visible"/>
                                      </p:to>
                                    </p:set>
                                    <p:animEffect filter="fade" transition="in">
                                      <p:cBhvr>
                                        <p:cTn dur="2000"/>
                                        <p:tgtEl>
                                          <p:spTgt spid="3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xEl>
                                              <p:pRg end="1" st="1"/>
                                            </p:txEl>
                                          </p:spTgt>
                                        </p:tgtEl>
                                        <p:attrNameLst>
                                          <p:attrName>style.visibility</p:attrName>
                                        </p:attrNameLst>
                                      </p:cBhvr>
                                      <p:to>
                                        <p:strVal val="visible"/>
                                      </p:to>
                                    </p:set>
                                    <p:animEffect filter="fade" transition="in">
                                      <p:cBhvr>
                                        <p:cTn dur="2000"/>
                                        <p:tgtEl>
                                          <p:spTgt spid="32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0"/>
          <p:cNvSpPr txBox="1"/>
          <p:nvPr/>
        </p:nvSpPr>
        <p:spPr>
          <a:xfrm>
            <a:off x="381000" y="1411287"/>
            <a:ext cx="8229600" cy="1379537"/>
          </a:xfrm>
          <a:prstGeom prst="rect">
            <a:avLst/>
          </a:prstGeom>
          <a:solidFill>
            <a:srgbClr val="DDDDFF"/>
          </a:solidFill>
          <a:ln cap="flat" cmpd="sng" w="9525">
            <a:solidFill>
              <a:srgbClr val="0099CC"/>
            </a:solidFill>
            <a:prstDash val="solid"/>
            <a:miter lim="800000"/>
            <a:headEnd len="sm" w="sm" type="none"/>
            <a:tailEnd len="sm" w="sm" type="none"/>
          </a:ln>
          <a:effectLst>
            <a:outerShdw blurRad="63500" dir="3238358" dist="172738">
              <a:schemeClr val="folHlink">
                <a:alpha val="49803"/>
              </a:scheme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Eigenvalues of the Transpose</a:t>
            </a:r>
            <a:endParaRPr/>
          </a:p>
          <a:p>
            <a:pPr indent="0" lvl="0" marL="0" marR="0" rtl="0" algn="l">
              <a:lnSpc>
                <a:spcPct val="100000"/>
              </a:lnSpc>
              <a:spcBef>
                <a:spcPts val="1200"/>
              </a:spcBef>
              <a:spcAft>
                <a:spcPts val="0"/>
              </a:spcAft>
              <a:buClr>
                <a:schemeClr val="dk1"/>
              </a:buClr>
              <a:buSzPts val="2400"/>
              <a:buFont typeface="Palatino Linotype"/>
              <a:buNone/>
            </a:pPr>
            <a:r>
              <a:rPr b="0" i="1" lang="en-US" sz="2400" u="none">
                <a:solidFill>
                  <a:schemeClr val="dk1"/>
                </a:solidFill>
                <a:latin typeface="Palatino Linotype"/>
                <a:ea typeface="Palatino Linotype"/>
                <a:cs typeface="Palatino Linotype"/>
                <a:sym typeface="Palatino Linotype"/>
              </a:rPr>
              <a:t>The transpose </a:t>
            </a:r>
            <a:r>
              <a:rPr b="1" i="0" lang="en-US" sz="2400" u="none">
                <a:solidFill>
                  <a:schemeClr val="dk1"/>
                </a:solidFill>
                <a:latin typeface="Palatino Linotype"/>
                <a:ea typeface="Palatino Linotype"/>
                <a:cs typeface="Palatino Linotype"/>
                <a:sym typeface="Palatino Linotype"/>
              </a:rPr>
              <a:t>A</a:t>
            </a:r>
            <a:r>
              <a:rPr b="0" baseline="30000" i="0" lang="en-US" sz="2400" u="none">
                <a:solidFill>
                  <a:schemeClr val="dk1"/>
                </a:solidFill>
                <a:latin typeface="Arial"/>
                <a:ea typeface="Arial"/>
                <a:cs typeface="Arial"/>
                <a:sym typeface="Arial"/>
              </a:rPr>
              <a:t>T</a:t>
            </a:r>
            <a:r>
              <a:rPr b="0" i="0" lang="en-US" sz="2400" u="none">
                <a:solidFill>
                  <a:schemeClr val="dk1"/>
                </a:solidFill>
                <a:latin typeface="Palatino Linotype"/>
                <a:ea typeface="Palatino Linotype"/>
                <a:cs typeface="Palatino Linotype"/>
                <a:sym typeface="Palatino Linotype"/>
              </a:rPr>
              <a:t> </a:t>
            </a:r>
            <a:r>
              <a:rPr b="0" i="1" lang="en-US" sz="2400" u="none">
                <a:solidFill>
                  <a:schemeClr val="dk1"/>
                </a:solidFill>
                <a:latin typeface="Palatino Linotype"/>
                <a:ea typeface="Palatino Linotype"/>
                <a:cs typeface="Palatino Linotype"/>
                <a:sym typeface="Palatino Linotype"/>
              </a:rPr>
              <a:t>of a square matrix </a:t>
            </a:r>
            <a:r>
              <a:rPr b="1" i="0" lang="en-US" sz="2400" u="none">
                <a:solidFill>
                  <a:schemeClr val="dk1"/>
                </a:solidFill>
                <a:latin typeface="Palatino Linotype"/>
                <a:ea typeface="Palatino Linotype"/>
                <a:cs typeface="Palatino Linotype"/>
                <a:sym typeface="Palatino Linotype"/>
              </a:rPr>
              <a:t>A </a:t>
            </a:r>
            <a:r>
              <a:rPr b="0" i="1" lang="en-US" sz="2400" u="none">
                <a:solidFill>
                  <a:schemeClr val="dk1"/>
                </a:solidFill>
                <a:latin typeface="Palatino Linotype"/>
                <a:ea typeface="Palatino Linotype"/>
                <a:cs typeface="Palatino Linotype"/>
                <a:sym typeface="Palatino Linotype"/>
              </a:rPr>
              <a:t>has the same eigenvalues as </a:t>
            </a:r>
            <a:r>
              <a:rPr b="1" i="0" lang="en-US" sz="2400" u="none">
                <a:solidFill>
                  <a:schemeClr val="dk1"/>
                </a:solidFill>
                <a:latin typeface="Palatino Linotype"/>
                <a:ea typeface="Palatino Linotype"/>
                <a:cs typeface="Palatino Linotype"/>
                <a:sym typeface="Palatino Linotype"/>
              </a:rPr>
              <a:t>A</a:t>
            </a:r>
            <a:r>
              <a:rPr b="0" i="0" lang="en-US" sz="2400" u="none">
                <a:solidFill>
                  <a:schemeClr val="dk1"/>
                </a:solidFill>
                <a:latin typeface="Palatino Linotype"/>
                <a:ea typeface="Palatino Linotype"/>
                <a:cs typeface="Palatino Linotype"/>
                <a:sym typeface="Palatino Linotype"/>
              </a:rPr>
              <a:t>.</a:t>
            </a:r>
            <a:endParaRPr/>
          </a:p>
        </p:txBody>
      </p:sp>
      <p:sp>
        <p:nvSpPr>
          <p:cNvPr id="334" name="Google Shape;334;p40"/>
          <p:cNvSpPr txBox="1"/>
          <p:nvPr/>
        </p:nvSpPr>
        <p:spPr>
          <a:xfrm>
            <a:off x="762000" y="6172200"/>
            <a:ext cx="17526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Section 8.1  p</a:t>
            </a:r>
            <a:fld id="{00000000-1234-1234-1234-123412341234}" type="slidenum">
              <a:rPr b="0" i="0" lang="en-US" sz="1200" u="none">
                <a:solidFill>
                  <a:schemeClr val="dk1"/>
                </a:solidFill>
                <a:latin typeface="Arial"/>
                <a:ea typeface="Arial"/>
                <a:cs typeface="Arial"/>
                <a:sym typeface="Arial"/>
              </a:rPr>
              <a:t>‹#›</a:t>
            </a:fld>
            <a:endParaRPr/>
          </a:p>
        </p:txBody>
      </p:sp>
      <p:sp>
        <p:nvSpPr>
          <p:cNvPr id="335" name="Google Shape;335;p40"/>
          <p:cNvSpPr txBox="1"/>
          <p:nvPr/>
        </p:nvSpPr>
        <p:spPr>
          <a:xfrm>
            <a:off x="304800" y="771525"/>
            <a:ext cx="2438400" cy="5492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3000"/>
              <a:buFont typeface="Arial"/>
              <a:buNone/>
            </a:pPr>
            <a:r>
              <a:rPr b="1" i="0" lang="en-US" sz="3000" u="none">
                <a:solidFill>
                  <a:srgbClr val="FF3300"/>
                </a:solidFill>
                <a:latin typeface="Arial"/>
                <a:ea typeface="Arial"/>
                <a:cs typeface="Arial"/>
                <a:sym typeface="Arial"/>
              </a:rPr>
              <a:t>Theorem 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0" st="0"/>
                                            </p:txEl>
                                          </p:spTgt>
                                        </p:tgtEl>
                                        <p:attrNameLst>
                                          <p:attrName>style.visibility</p:attrName>
                                        </p:attrNameLst>
                                      </p:cBhvr>
                                      <p:to>
                                        <p:strVal val="visible"/>
                                      </p:to>
                                    </p:set>
                                    <p:animEffect filter="fade" transition="in">
                                      <p:cBhvr>
                                        <p:cTn dur="2000"/>
                                        <p:tgtEl>
                                          <p:spTgt spid="3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1" st="1"/>
                                            </p:txEl>
                                          </p:spTgt>
                                        </p:tgtEl>
                                        <p:attrNameLst>
                                          <p:attrName>style.visibility</p:attrName>
                                        </p:attrNameLst>
                                      </p:cBhvr>
                                      <p:to>
                                        <p:strVal val="visible"/>
                                      </p:to>
                                    </p:set>
                                    <p:animEffect filter="fade" transition="in">
                                      <p:cBhvr>
                                        <p:cTn dur="2000"/>
                                        <p:tgtEl>
                                          <p:spTgt spid="33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41"/>
          <p:cNvSpPr txBox="1"/>
          <p:nvPr/>
        </p:nvSpPr>
        <p:spPr>
          <a:xfrm>
            <a:off x="762000" y="6172200"/>
            <a:ext cx="17526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Section 8.3  p</a:t>
            </a:r>
            <a:fld id="{00000000-1234-1234-1234-123412341234}" type="slidenum">
              <a:rPr b="0" i="0" lang="en-US" sz="1200" u="none">
                <a:solidFill>
                  <a:schemeClr val="dk1"/>
                </a:solidFill>
                <a:latin typeface="Arial"/>
                <a:ea typeface="Arial"/>
                <a:cs typeface="Arial"/>
                <a:sym typeface="Arial"/>
              </a:rPr>
              <a:t>‹#›</a:t>
            </a:fld>
            <a:endParaRPr/>
          </a:p>
        </p:txBody>
      </p:sp>
      <p:sp>
        <p:nvSpPr>
          <p:cNvPr id="342" name="Google Shape;342;p41"/>
          <p:cNvSpPr txBox="1"/>
          <p:nvPr/>
        </p:nvSpPr>
        <p:spPr>
          <a:xfrm>
            <a:off x="304800" y="2286000"/>
            <a:ext cx="8534400" cy="1747837"/>
          </a:xfrm>
          <a:prstGeom prst="rect">
            <a:avLst/>
          </a:prstGeom>
          <a:solidFill>
            <a:srgbClr val="DDDDFF"/>
          </a:solidFill>
          <a:ln cap="flat" cmpd="sng" w="9525">
            <a:solidFill>
              <a:srgbClr val="0099CC"/>
            </a:solidFill>
            <a:prstDash val="solid"/>
            <a:miter lim="800000"/>
            <a:headEnd len="sm" w="sm" type="none"/>
            <a:tailEnd len="sm" w="sm" type="none"/>
          </a:ln>
          <a:effectLst>
            <a:outerShdw blurRad="63500" dir="3238358" dist="172738">
              <a:schemeClr val="folHlink">
                <a:alpha val="49803"/>
              </a:scheme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ctr">
              <a:lnSpc>
                <a:spcPct val="100000"/>
              </a:lnSpc>
              <a:spcBef>
                <a:spcPts val="0"/>
              </a:spcBef>
              <a:spcAft>
                <a:spcPts val="0"/>
              </a:spcAft>
              <a:buClr>
                <a:srgbClr val="33CCCC"/>
              </a:buClr>
              <a:buSzPts val="4800"/>
              <a:buFont typeface="Arial"/>
              <a:buNone/>
            </a:pPr>
            <a:r>
              <a:rPr b="1" i="0" lang="en-US" sz="3600" u="none">
                <a:solidFill>
                  <a:srgbClr val="CC3300"/>
                </a:solidFill>
                <a:latin typeface="Arial"/>
                <a:ea typeface="Arial"/>
                <a:cs typeface="Arial"/>
                <a:sym typeface="Arial"/>
              </a:rPr>
              <a:t> </a:t>
            </a:r>
            <a:r>
              <a:rPr b="1" i="0" lang="en-US" sz="3600" u="none">
                <a:solidFill>
                  <a:srgbClr val="009999"/>
                </a:solidFill>
                <a:latin typeface="Arial"/>
                <a:ea typeface="Arial"/>
                <a:cs typeface="Arial"/>
                <a:sym typeface="Arial"/>
              </a:rPr>
              <a:t>Symmetric, Skew-Symmetric,</a:t>
            </a:r>
            <a:endParaRPr/>
          </a:p>
          <a:p>
            <a:pPr indent="0" lvl="0" marL="0" marR="0" rtl="0" algn="ctr">
              <a:lnSpc>
                <a:spcPct val="100000"/>
              </a:lnSpc>
              <a:spcBef>
                <a:spcPts val="0"/>
              </a:spcBef>
              <a:spcAft>
                <a:spcPts val="0"/>
              </a:spcAft>
              <a:buClr>
                <a:srgbClr val="009999"/>
              </a:buClr>
              <a:buSzPts val="3600"/>
              <a:buFont typeface="Arial"/>
              <a:buNone/>
            </a:pPr>
            <a:r>
              <a:rPr b="1" i="0" lang="en-US" sz="3600" u="none">
                <a:solidFill>
                  <a:srgbClr val="009999"/>
                </a:solidFill>
                <a:latin typeface="Arial"/>
                <a:ea typeface="Arial"/>
                <a:cs typeface="Arial"/>
                <a:sym typeface="Arial"/>
              </a:rPr>
              <a:t>and Orthogonal Matrices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42"/>
          <p:cNvSpPr txBox="1"/>
          <p:nvPr/>
        </p:nvSpPr>
        <p:spPr>
          <a:xfrm>
            <a:off x="304800" y="1381125"/>
            <a:ext cx="8610600" cy="3752850"/>
          </a:xfrm>
          <a:prstGeom prst="rect">
            <a:avLst/>
          </a:prstGeom>
          <a:solidFill>
            <a:srgbClr val="DDDDFF"/>
          </a:solidFill>
          <a:ln cap="flat" cmpd="sng" w="9525">
            <a:solidFill>
              <a:srgbClr val="0099CC"/>
            </a:solidFill>
            <a:prstDash val="solid"/>
            <a:miter lim="800000"/>
            <a:headEnd len="sm" w="sm" type="none"/>
            <a:tailEnd len="sm" w="sm" type="none"/>
          </a:ln>
          <a:effectLst>
            <a:outerShdw blurRad="63500" dir="3238358" dist="172738">
              <a:schemeClr val="folHlink">
                <a:alpha val="49803"/>
              </a:scheme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Symmetric, Skew-Symmetric, and Orthogonal Matrices</a:t>
            </a:r>
            <a:endParaRPr/>
          </a:p>
          <a:p>
            <a:pPr indent="0" lvl="0" marL="0" marR="0" rtl="0" algn="l">
              <a:lnSpc>
                <a:spcPct val="100000"/>
              </a:lnSpc>
              <a:spcBef>
                <a:spcPts val="120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A </a:t>
            </a:r>
            <a:r>
              <a:rPr b="1" i="1" lang="en-US" sz="2400" u="none">
                <a:solidFill>
                  <a:schemeClr val="dk1"/>
                </a:solidFill>
                <a:latin typeface="Palatino Linotype"/>
                <a:ea typeface="Palatino Linotype"/>
                <a:cs typeface="Palatino Linotype"/>
                <a:sym typeface="Palatino Linotype"/>
              </a:rPr>
              <a:t>real </a:t>
            </a:r>
            <a:r>
              <a:rPr b="0" i="0" lang="en-US" sz="2400" u="none">
                <a:solidFill>
                  <a:schemeClr val="dk1"/>
                </a:solidFill>
                <a:latin typeface="Palatino Linotype"/>
                <a:ea typeface="Palatino Linotype"/>
                <a:cs typeface="Palatino Linotype"/>
                <a:sym typeface="Palatino Linotype"/>
              </a:rPr>
              <a:t>square matrix </a:t>
            </a:r>
            <a:r>
              <a:rPr b="1" i="0" lang="en-US" sz="2400" u="none">
                <a:solidFill>
                  <a:schemeClr val="dk1"/>
                </a:solidFill>
                <a:latin typeface="Palatino Linotype"/>
                <a:ea typeface="Palatino Linotype"/>
                <a:cs typeface="Palatino Linotype"/>
                <a:sym typeface="Palatino Linotype"/>
              </a:rPr>
              <a:t>A </a:t>
            </a:r>
            <a:r>
              <a:rPr b="0" i="0" lang="en-US" sz="2400" u="none">
                <a:solidFill>
                  <a:schemeClr val="dk1"/>
                </a:solidFill>
                <a:latin typeface="Palatino Linotype"/>
                <a:ea typeface="Palatino Linotype"/>
                <a:cs typeface="Palatino Linotype"/>
                <a:sym typeface="Palatino Linotype"/>
              </a:rPr>
              <a:t>= [</a:t>
            </a:r>
            <a:r>
              <a:rPr b="0" i="1" lang="en-US" sz="2400" u="none">
                <a:solidFill>
                  <a:schemeClr val="dk1"/>
                </a:solidFill>
                <a:latin typeface="Palatino Linotype"/>
                <a:ea typeface="Palatino Linotype"/>
                <a:cs typeface="Palatino Linotype"/>
                <a:sym typeface="Palatino Linotype"/>
              </a:rPr>
              <a:t>a</a:t>
            </a:r>
            <a:r>
              <a:rPr b="0" baseline="-25000" i="1" lang="en-US" sz="2400" u="none">
                <a:solidFill>
                  <a:schemeClr val="dk1"/>
                </a:solidFill>
                <a:latin typeface="Palatino Linotype"/>
                <a:ea typeface="Palatino Linotype"/>
                <a:cs typeface="Palatino Linotype"/>
                <a:sym typeface="Palatino Linotype"/>
              </a:rPr>
              <a:t>jk</a:t>
            </a:r>
            <a:r>
              <a:rPr b="0" i="0" lang="en-US" sz="2400" u="none">
                <a:solidFill>
                  <a:schemeClr val="dk1"/>
                </a:solidFill>
                <a:latin typeface="Palatino Linotype"/>
                <a:ea typeface="Palatino Linotype"/>
                <a:cs typeface="Palatino Linotype"/>
                <a:sym typeface="Palatino Linotype"/>
              </a:rPr>
              <a:t>] is called</a:t>
            </a:r>
            <a:endParaRPr/>
          </a:p>
          <a:p>
            <a:pPr indent="0" lvl="0" marL="0" marR="0" rtl="0" algn="l">
              <a:lnSpc>
                <a:spcPct val="100000"/>
              </a:lnSpc>
              <a:spcBef>
                <a:spcPts val="0"/>
              </a:spcBef>
              <a:spcAft>
                <a:spcPts val="0"/>
              </a:spcAft>
              <a:buClr>
                <a:schemeClr val="dk1"/>
              </a:buClr>
              <a:buSzPts val="2400"/>
              <a:buFont typeface="Palatino Linotype"/>
              <a:buNone/>
            </a:pPr>
            <a:r>
              <a:rPr b="1" i="0" lang="en-US" sz="2400" u="none">
                <a:solidFill>
                  <a:schemeClr val="dk1"/>
                </a:solidFill>
                <a:latin typeface="Palatino Linotype"/>
                <a:ea typeface="Palatino Linotype"/>
                <a:cs typeface="Palatino Linotype"/>
                <a:sym typeface="Palatino Linotype"/>
              </a:rPr>
              <a:t>	symmetric </a:t>
            </a:r>
            <a:r>
              <a:rPr b="0" i="0" lang="en-US" sz="2400" u="none">
                <a:solidFill>
                  <a:schemeClr val="dk1"/>
                </a:solidFill>
                <a:latin typeface="Palatino Linotype"/>
                <a:ea typeface="Palatino Linotype"/>
                <a:cs typeface="Palatino Linotype"/>
                <a:sym typeface="Palatino Linotype"/>
              </a:rPr>
              <a:t>if transposition leaves it unchanged,</a:t>
            </a:r>
            <a:endParaRPr/>
          </a:p>
          <a:p>
            <a:pPr indent="0" lvl="0" marL="0" marR="0" rtl="0" algn="l">
              <a:lnSpc>
                <a:spcPct val="100000"/>
              </a:lnSpc>
              <a:spcBef>
                <a:spcPts val="720"/>
              </a:spcBef>
              <a:spcAft>
                <a:spcPts val="0"/>
              </a:spcAft>
              <a:buClr>
                <a:schemeClr val="dk1"/>
              </a:buClr>
              <a:buSzPts val="2400"/>
              <a:buFont typeface="Palatino Linotype"/>
              <a:buNone/>
            </a:pPr>
            <a:r>
              <a:rPr b="1" i="0" lang="en-US" sz="2400" u="none">
                <a:solidFill>
                  <a:schemeClr val="dk1"/>
                </a:solidFill>
                <a:latin typeface="Palatino Linotype"/>
                <a:ea typeface="Palatino Linotype"/>
                <a:cs typeface="Palatino Linotype"/>
                <a:sym typeface="Palatino Linotype"/>
              </a:rPr>
              <a:t>(1) 			A</a:t>
            </a:r>
            <a:r>
              <a:rPr b="0" baseline="30000" i="0" lang="en-US" sz="2400" u="none">
                <a:solidFill>
                  <a:schemeClr val="dk1"/>
                </a:solidFill>
                <a:latin typeface="Arial"/>
                <a:ea typeface="Arial"/>
                <a:cs typeface="Arial"/>
                <a:sym typeface="Arial"/>
              </a:rPr>
              <a:t>T</a:t>
            </a:r>
            <a:r>
              <a:rPr b="0" i="0" lang="en-US" sz="2400" u="none">
                <a:solidFill>
                  <a:schemeClr val="dk1"/>
                </a:solidFill>
                <a:latin typeface="Palatino Linotype"/>
                <a:ea typeface="Palatino Linotype"/>
                <a:cs typeface="Palatino Linotype"/>
                <a:sym typeface="Palatino Linotype"/>
              </a:rPr>
              <a:t> = </a:t>
            </a:r>
            <a:r>
              <a:rPr b="1" i="0" lang="en-US" sz="2400" u="none">
                <a:solidFill>
                  <a:schemeClr val="dk1"/>
                </a:solidFill>
                <a:latin typeface="Palatino Linotype"/>
                <a:ea typeface="Palatino Linotype"/>
                <a:cs typeface="Palatino Linotype"/>
                <a:sym typeface="Palatino Linotype"/>
              </a:rPr>
              <a:t>A</a:t>
            </a:r>
            <a:r>
              <a:rPr b="0" i="0" lang="en-US" sz="2400" u="none">
                <a:solidFill>
                  <a:schemeClr val="dk1"/>
                </a:solidFill>
                <a:latin typeface="Palatino Linotype"/>
                <a:ea typeface="Palatino Linotype"/>
                <a:cs typeface="Palatino Linotype"/>
                <a:sym typeface="Palatino Linotype"/>
              </a:rPr>
              <a:t>, 	thus 		</a:t>
            </a:r>
            <a:r>
              <a:rPr b="0" i="1" lang="en-US" sz="2400" u="none">
                <a:solidFill>
                  <a:schemeClr val="dk1"/>
                </a:solidFill>
                <a:latin typeface="Palatino Linotype"/>
                <a:ea typeface="Palatino Linotype"/>
                <a:cs typeface="Palatino Linotype"/>
                <a:sym typeface="Palatino Linotype"/>
              </a:rPr>
              <a:t>a</a:t>
            </a:r>
            <a:r>
              <a:rPr b="0" baseline="-25000" i="1" lang="en-US" sz="2400" u="none">
                <a:solidFill>
                  <a:schemeClr val="dk1"/>
                </a:solidFill>
                <a:latin typeface="Palatino Linotype"/>
                <a:ea typeface="Palatino Linotype"/>
                <a:cs typeface="Palatino Linotype"/>
                <a:sym typeface="Palatino Linotype"/>
              </a:rPr>
              <a:t>kj</a:t>
            </a:r>
            <a:r>
              <a:rPr b="0" i="1" lang="en-US" sz="2400" u="none">
                <a:solidFill>
                  <a:schemeClr val="dk1"/>
                </a:solidFill>
                <a:latin typeface="Palatino Linotype"/>
                <a:ea typeface="Palatino Linotype"/>
                <a:cs typeface="Palatino Linotype"/>
                <a:sym typeface="Palatino Linotype"/>
              </a:rPr>
              <a:t> </a:t>
            </a:r>
            <a:r>
              <a:rPr b="0" i="0" lang="en-US" sz="2400" u="none">
                <a:solidFill>
                  <a:schemeClr val="dk1"/>
                </a:solidFill>
                <a:latin typeface="Palatino Linotype"/>
                <a:ea typeface="Palatino Linotype"/>
                <a:cs typeface="Palatino Linotype"/>
                <a:sym typeface="Palatino Linotype"/>
              </a:rPr>
              <a:t>= </a:t>
            </a:r>
            <a:r>
              <a:rPr b="0" i="1" lang="en-US" sz="2400" u="none">
                <a:solidFill>
                  <a:schemeClr val="dk1"/>
                </a:solidFill>
                <a:latin typeface="Palatino Linotype"/>
                <a:ea typeface="Palatino Linotype"/>
                <a:cs typeface="Palatino Linotype"/>
                <a:sym typeface="Palatino Linotype"/>
              </a:rPr>
              <a:t>a</a:t>
            </a:r>
            <a:r>
              <a:rPr b="0" baseline="-25000" i="1" lang="en-US" sz="2400" u="none">
                <a:solidFill>
                  <a:schemeClr val="dk1"/>
                </a:solidFill>
                <a:latin typeface="Palatino Linotype"/>
                <a:ea typeface="Palatino Linotype"/>
                <a:cs typeface="Palatino Linotype"/>
                <a:sym typeface="Palatino Linotype"/>
              </a:rPr>
              <a:t>jk</a:t>
            </a:r>
            <a:r>
              <a:rPr b="0" i="0" lang="en-US" sz="2400" u="none">
                <a:solidFill>
                  <a:schemeClr val="dk1"/>
                </a:solidFill>
                <a:latin typeface="Palatino Linotype"/>
                <a:ea typeface="Palatino Linotype"/>
                <a:cs typeface="Palatino Linotype"/>
                <a:sym typeface="Palatino Linotype"/>
              </a:rPr>
              <a:t>, </a:t>
            </a:r>
            <a:endParaRPr/>
          </a:p>
          <a:p>
            <a:pPr indent="0" lvl="0" marL="0" marR="0" rtl="0" algn="l">
              <a:lnSpc>
                <a:spcPct val="100000"/>
              </a:lnSpc>
              <a:spcBef>
                <a:spcPts val="720"/>
              </a:spcBef>
              <a:spcAft>
                <a:spcPts val="0"/>
              </a:spcAft>
              <a:buClr>
                <a:schemeClr val="dk1"/>
              </a:buClr>
              <a:buSzPts val="2400"/>
              <a:buFont typeface="Palatino Linotype"/>
              <a:buNone/>
            </a:pPr>
            <a:r>
              <a:rPr b="1" i="0" lang="en-US" sz="2400" u="none">
                <a:solidFill>
                  <a:schemeClr val="dk1"/>
                </a:solidFill>
                <a:latin typeface="Palatino Linotype"/>
                <a:ea typeface="Palatino Linotype"/>
                <a:cs typeface="Palatino Linotype"/>
                <a:sym typeface="Palatino Linotype"/>
              </a:rPr>
              <a:t>	skew-symmetric </a:t>
            </a:r>
            <a:r>
              <a:rPr b="0" i="0" lang="en-US" sz="2400" u="none">
                <a:solidFill>
                  <a:schemeClr val="dk1"/>
                </a:solidFill>
                <a:latin typeface="Palatino Linotype"/>
                <a:ea typeface="Palatino Linotype"/>
                <a:cs typeface="Palatino Linotype"/>
                <a:sym typeface="Palatino Linotype"/>
              </a:rPr>
              <a:t>if transposition gives the negative of </a:t>
            </a:r>
            <a:r>
              <a:rPr b="1" i="0" lang="en-US" sz="2400" u="none">
                <a:solidFill>
                  <a:schemeClr val="dk1"/>
                </a:solidFill>
                <a:latin typeface="Palatino Linotype"/>
                <a:ea typeface="Palatino Linotype"/>
                <a:cs typeface="Palatino Linotype"/>
                <a:sym typeface="Palatino Linotype"/>
              </a:rPr>
              <a:t>A</a:t>
            </a:r>
            <a:r>
              <a:rPr b="0" i="0" lang="en-US" sz="2400" u="none">
                <a:solidFill>
                  <a:schemeClr val="dk1"/>
                </a:solidFill>
                <a:latin typeface="Palatino Linotype"/>
                <a:ea typeface="Palatino Linotype"/>
                <a:cs typeface="Palatino Linotype"/>
                <a:sym typeface="Palatino Linotype"/>
              </a:rPr>
              <a:t>,</a:t>
            </a:r>
            <a:endParaRPr/>
          </a:p>
          <a:p>
            <a:pPr indent="0" lvl="0" marL="0" marR="0" rtl="0" algn="l">
              <a:lnSpc>
                <a:spcPct val="100000"/>
              </a:lnSpc>
              <a:spcBef>
                <a:spcPts val="720"/>
              </a:spcBef>
              <a:spcAft>
                <a:spcPts val="0"/>
              </a:spcAft>
              <a:buClr>
                <a:schemeClr val="dk1"/>
              </a:buClr>
              <a:buSzPts val="2400"/>
              <a:buFont typeface="Palatino Linotype"/>
              <a:buNone/>
            </a:pPr>
            <a:r>
              <a:rPr b="1" i="0" lang="en-US" sz="2400" u="none">
                <a:solidFill>
                  <a:schemeClr val="dk1"/>
                </a:solidFill>
                <a:latin typeface="Palatino Linotype"/>
                <a:ea typeface="Palatino Linotype"/>
                <a:cs typeface="Palatino Linotype"/>
                <a:sym typeface="Palatino Linotype"/>
              </a:rPr>
              <a:t>(2) 			A</a:t>
            </a:r>
            <a:r>
              <a:rPr b="0" baseline="30000" i="0" lang="en-US" sz="2400" u="none">
                <a:solidFill>
                  <a:schemeClr val="dk1"/>
                </a:solidFill>
                <a:latin typeface="Arial"/>
                <a:ea typeface="Arial"/>
                <a:cs typeface="Arial"/>
                <a:sym typeface="Arial"/>
              </a:rPr>
              <a:t>T</a:t>
            </a:r>
            <a:r>
              <a:rPr b="0" i="0" lang="en-US" sz="2400" u="none">
                <a:solidFill>
                  <a:schemeClr val="dk1"/>
                </a:solidFill>
                <a:latin typeface="Palatino Linotype"/>
                <a:ea typeface="Palatino Linotype"/>
                <a:cs typeface="Palatino Linotype"/>
                <a:sym typeface="Palatino Linotype"/>
              </a:rPr>
              <a:t> = −</a:t>
            </a:r>
            <a:r>
              <a:rPr b="1" i="0" lang="en-US" sz="2400" u="none">
                <a:solidFill>
                  <a:schemeClr val="dk1"/>
                </a:solidFill>
                <a:latin typeface="Palatino Linotype"/>
                <a:ea typeface="Palatino Linotype"/>
                <a:cs typeface="Palatino Linotype"/>
                <a:sym typeface="Palatino Linotype"/>
              </a:rPr>
              <a:t>A</a:t>
            </a:r>
            <a:r>
              <a:rPr b="0" i="0" lang="en-US" sz="2400" u="none">
                <a:solidFill>
                  <a:schemeClr val="dk1"/>
                </a:solidFill>
                <a:latin typeface="Palatino Linotype"/>
                <a:ea typeface="Palatino Linotype"/>
                <a:cs typeface="Palatino Linotype"/>
                <a:sym typeface="Palatino Linotype"/>
              </a:rPr>
              <a:t>, 	thus 		</a:t>
            </a:r>
            <a:r>
              <a:rPr b="0" i="1" lang="en-US" sz="2400" u="none">
                <a:solidFill>
                  <a:schemeClr val="dk1"/>
                </a:solidFill>
                <a:latin typeface="Palatino Linotype"/>
                <a:ea typeface="Palatino Linotype"/>
                <a:cs typeface="Palatino Linotype"/>
                <a:sym typeface="Palatino Linotype"/>
              </a:rPr>
              <a:t>a</a:t>
            </a:r>
            <a:r>
              <a:rPr b="0" baseline="-25000" i="1" lang="en-US" sz="2400" u="none">
                <a:solidFill>
                  <a:schemeClr val="dk1"/>
                </a:solidFill>
                <a:latin typeface="Palatino Linotype"/>
                <a:ea typeface="Palatino Linotype"/>
                <a:cs typeface="Palatino Linotype"/>
                <a:sym typeface="Palatino Linotype"/>
              </a:rPr>
              <a:t>kj</a:t>
            </a:r>
            <a:r>
              <a:rPr b="0" i="1" lang="en-US" sz="2400" u="none">
                <a:solidFill>
                  <a:schemeClr val="dk1"/>
                </a:solidFill>
                <a:latin typeface="Palatino Linotype"/>
                <a:ea typeface="Palatino Linotype"/>
                <a:cs typeface="Palatino Linotype"/>
                <a:sym typeface="Palatino Linotype"/>
              </a:rPr>
              <a:t> </a:t>
            </a:r>
            <a:r>
              <a:rPr b="0" i="0" lang="en-US" sz="2400" u="none">
                <a:solidFill>
                  <a:schemeClr val="dk1"/>
                </a:solidFill>
                <a:latin typeface="Palatino Linotype"/>
                <a:ea typeface="Palatino Linotype"/>
                <a:cs typeface="Palatino Linotype"/>
                <a:sym typeface="Palatino Linotype"/>
              </a:rPr>
              <a:t>= −</a:t>
            </a:r>
            <a:r>
              <a:rPr b="0" i="1" lang="en-US" sz="2400" u="none">
                <a:solidFill>
                  <a:schemeClr val="dk1"/>
                </a:solidFill>
                <a:latin typeface="Palatino Linotype"/>
                <a:ea typeface="Palatino Linotype"/>
                <a:cs typeface="Palatino Linotype"/>
                <a:sym typeface="Palatino Linotype"/>
              </a:rPr>
              <a:t>a</a:t>
            </a:r>
            <a:r>
              <a:rPr b="0" baseline="-25000" i="1" lang="en-US" sz="2400" u="none">
                <a:solidFill>
                  <a:schemeClr val="dk1"/>
                </a:solidFill>
                <a:latin typeface="Palatino Linotype"/>
                <a:ea typeface="Palatino Linotype"/>
                <a:cs typeface="Palatino Linotype"/>
                <a:sym typeface="Palatino Linotype"/>
              </a:rPr>
              <a:t>jk</a:t>
            </a:r>
            <a:r>
              <a:rPr b="0" i="0" lang="en-US" sz="2400" u="none">
                <a:solidFill>
                  <a:schemeClr val="dk1"/>
                </a:solidFill>
                <a:latin typeface="Palatino Linotype"/>
                <a:ea typeface="Palatino Linotype"/>
                <a:cs typeface="Palatino Linotype"/>
                <a:sym typeface="Palatino Linotype"/>
              </a:rPr>
              <a:t>, </a:t>
            </a:r>
            <a:endParaRPr/>
          </a:p>
          <a:p>
            <a:pPr indent="0" lvl="0" marL="0" marR="0" rtl="0" algn="l">
              <a:lnSpc>
                <a:spcPct val="100000"/>
              </a:lnSpc>
              <a:spcBef>
                <a:spcPts val="720"/>
              </a:spcBef>
              <a:spcAft>
                <a:spcPts val="0"/>
              </a:spcAft>
              <a:buClr>
                <a:schemeClr val="dk1"/>
              </a:buClr>
              <a:buSzPts val="2400"/>
              <a:buFont typeface="Palatino Linotype"/>
              <a:buNone/>
            </a:pPr>
            <a:r>
              <a:rPr b="1" i="0" lang="en-US" sz="2400" u="none">
                <a:solidFill>
                  <a:schemeClr val="dk1"/>
                </a:solidFill>
                <a:latin typeface="Palatino Linotype"/>
                <a:ea typeface="Palatino Linotype"/>
                <a:cs typeface="Palatino Linotype"/>
                <a:sym typeface="Palatino Linotype"/>
              </a:rPr>
              <a:t>	orthogonal </a:t>
            </a:r>
            <a:r>
              <a:rPr b="0" i="0" lang="en-US" sz="2400" u="none">
                <a:solidFill>
                  <a:schemeClr val="dk1"/>
                </a:solidFill>
                <a:latin typeface="Palatino Linotype"/>
                <a:ea typeface="Palatino Linotype"/>
                <a:cs typeface="Palatino Linotype"/>
                <a:sym typeface="Palatino Linotype"/>
              </a:rPr>
              <a:t>if transposition gives the inverse of </a:t>
            </a:r>
            <a:r>
              <a:rPr b="1" i="0" lang="en-US" sz="2400" u="none">
                <a:solidFill>
                  <a:schemeClr val="dk1"/>
                </a:solidFill>
                <a:latin typeface="Palatino Linotype"/>
                <a:ea typeface="Palatino Linotype"/>
                <a:cs typeface="Palatino Linotype"/>
                <a:sym typeface="Palatino Linotype"/>
              </a:rPr>
              <a:t>A</a:t>
            </a:r>
            <a:r>
              <a:rPr b="0" i="0" lang="en-US" sz="2400" u="none">
                <a:solidFill>
                  <a:schemeClr val="dk1"/>
                </a:solidFill>
                <a:latin typeface="Palatino Linotype"/>
                <a:ea typeface="Palatino Linotype"/>
                <a:cs typeface="Palatino Linotype"/>
                <a:sym typeface="Palatino Linotype"/>
              </a:rPr>
              <a:t>,</a:t>
            </a:r>
            <a:endParaRPr/>
          </a:p>
          <a:p>
            <a:pPr indent="0" lvl="0" marL="0" marR="0" rtl="0" algn="l">
              <a:lnSpc>
                <a:spcPct val="100000"/>
              </a:lnSpc>
              <a:spcBef>
                <a:spcPts val="720"/>
              </a:spcBef>
              <a:spcAft>
                <a:spcPts val="0"/>
              </a:spcAft>
              <a:buClr>
                <a:schemeClr val="dk1"/>
              </a:buClr>
              <a:buSzPts val="2400"/>
              <a:buFont typeface="Palatino Linotype"/>
              <a:buNone/>
            </a:pPr>
            <a:r>
              <a:rPr b="1" i="0" lang="en-US" sz="2400" u="none">
                <a:solidFill>
                  <a:schemeClr val="dk1"/>
                </a:solidFill>
                <a:latin typeface="Palatino Linotype"/>
                <a:ea typeface="Palatino Linotype"/>
                <a:cs typeface="Palatino Linotype"/>
                <a:sym typeface="Palatino Linotype"/>
              </a:rPr>
              <a:t>(3) 			A</a:t>
            </a:r>
            <a:r>
              <a:rPr b="0" baseline="30000" i="0" lang="en-US" sz="2400" u="none">
                <a:solidFill>
                  <a:schemeClr val="dk1"/>
                </a:solidFill>
                <a:latin typeface="Arial"/>
                <a:ea typeface="Arial"/>
                <a:cs typeface="Arial"/>
                <a:sym typeface="Arial"/>
              </a:rPr>
              <a:t>T</a:t>
            </a:r>
            <a:r>
              <a:rPr b="0" i="0" lang="en-US" sz="2400" u="none">
                <a:solidFill>
                  <a:schemeClr val="dk1"/>
                </a:solidFill>
                <a:latin typeface="Palatino Linotype"/>
                <a:ea typeface="Palatino Linotype"/>
                <a:cs typeface="Palatino Linotype"/>
                <a:sym typeface="Palatino Linotype"/>
              </a:rPr>
              <a:t> = </a:t>
            </a:r>
            <a:r>
              <a:rPr b="1" i="0" lang="en-US" sz="2400" u="none">
                <a:solidFill>
                  <a:schemeClr val="dk1"/>
                </a:solidFill>
                <a:latin typeface="Palatino Linotype"/>
                <a:ea typeface="Palatino Linotype"/>
                <a:cs typeface="Palatino Linotype"/>
                <a:sym typeface="Palatino Linotype"/>
              </a:rPr>
              <a:t>A</a:t>
            </a:r>
            <a:r>
              <a:rPr b="0" baseline="30000" i="0" lang="en-US" sz="2400" u="none">
                <a:solidFill>
                  <a:schemeClr val="dk1"/>
                </a:solidFill>
                <a:latin typeface="Palatino Linotype"/>
                <a:ea typeface="Palatino Linotype"/>
                <a:cs typeface="Palatino Linotype"/>
                <a:sym typeface="Palatino Linotype"/>
              </a:rPr>
              <a:t>−1</a:t>
            </a:r>
            <a:r>
              <a:rPr b="0" i="0" lang="en-US" sz="2400" u="none">
                <a:solidFill>
                  <a:schemeClr val="dk1"/>
                </a:solidFill>
                <a:latin typeface="Palatino Linotype"/>
                <a:ea typeface="Palatino Linotype"/>
                <a:cs typeface="Palatino Linotype"/>
                <a:sym typeface="Palatino Linotype"/>
              </a:rPr>
              <a:t>.</a:t>
            </a:r>
            <a:endParaRPr/>
          </a:p>
        </p:txBody>
      </p:sp>
      <p:sp>
        <p:nvSpPr>
          <p:cNvPr id="348" name="Google Shape;348;p42"/>
          <p:cNvSpPr txBox="1"/>
          <p:nvPr/>
        </p:nvSpPr>
        <p:spPr>
          <a:xfrm>
            <a:off x="762000" y="6172200"/>
            <a:ext cx="17526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Section 8.3  p</a:t>
            </a:r>
            <a:fld id="{00000000-1234-1234-1234-123412341234}" type="slidenum">
              <a:rPr b="0" i="0" lang="en-US" sz="1200" u="none">
                <a:solidFill>
                  <a:schemeClr val="dk1"/>
                </a:solidFill>
                <a:latin typeface="Arial"/>
                <a:ea typeface="Arial"/>
                <a:cs typeface="Arial"/>
                <a:sym typeface="Arial"/>
              </a:rPr>
              <a:t>‹#›</a:t>
            </a:fld>
            <a:endParaRPr/>
          </a:p>
        </p:txBody>
      </p:sp>
      <p:sp>
        <p:nvSpPr>
          <p:cNvPr id="349" name="Google Shape;349;p42"/>
          <p:cNvSpPr txBox="1"/>
          <p:nvPr/>
        </p:nvSpPr>
        <p:spPr>
          <a:xfrm>
            <a:off x="304800" y="771525"/>
            <a:ext cx="2438400" cy="5492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3000"/>
              <a:buFont typeface="Arial"/>
              <a:buNone/>
            </a:pPr>
            <a:r>
              <a:rPr b="1" i="0" lang="en-US" sz="3000" u="none">
                <a:solidFill>
                  <a:srgbClr val="FF3300"/>
                </a:solidFill>
                <a:latin typeface="Arial"/>
                <a:ea typeface="Arial"/>
                <a:cs typeface="Arial"/>
                <a:sym typeface="Arial"/>
              </a:rPr>
              <a:t>Definitions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0" st="0"/>
                                            </p:txEl>
                                          </p:spTgt>
                                        </p:tgtEl>
                                        <p:attrNameLst>
                                          <p:attrName>style.visibility</p:attrName>
                                        </p:attrNameLst>
                                      </p:cBhvr>
                                      <p:to>
                                        <p:strVal val="visible"/>
                                      </p:to>
                                    </p:set>
                                    <p:animEffect filter="fade" transition="in">
                                      <p:cBhvr>
                                        <p:cTn dur="2000"/>
                                        <p:tgtEl>
                                          <p:spTgt spid="3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1" st="1"/>
                                            </p:txEl>
                                          </p:spTgt>
                                        </p:tgtEl>
                                        <p:attrNameLst>
                                          <p:attrName>style.visibility</p:attrName>
                                        </p:attrNameLst>
                                      </p:cBhvr>
                                      <p:to>
                                        <p:strVal val="visible"/>
                                      </p:to>
                                    </p:set>
                                    <p:animEffect filter="fade" transition="in">
                                      <p:cBhvr>
                                        <p:cTn dur="2000"/>
                                        <p:tgtEl>
                                          <p:spTgt spid="3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2" st="2"/>
                                            </p:txEl>
                                          </p:spTgt>
                                        </p:tgtEl>
                                        <p:attrNameLst>
                                          <p:attrName>style.visibility</p:attrName>
                                        </p:attrNameLst>
                                      </p:cBhvr>
                                      <p:to>
                                        <p:strVal val="visible"/>
                                      </p:to>
                                    </p:set>
                                    <p:animEffect filter="fade" transition="in">
                                      <p:cBhvr>
                                        <p:cTn dur="2000"/>
                                        <p:tgtEl>
                                          <p:spTgt spid="3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3" st="3"/>
                                            </p:txEl>
                                          </p:spTgt>
                                        </p:tgtEl>
                                        <p:attrNameLst>
                                          <p:attrName>style.visibility</p:attrName>
                                        </p:attrNameLst>
                                      </p:cBhvr>
                                      <p:to>
                                        <p:strVal val="visible"/>
                                      </p:to>
                                    </p:set>
                                    <p:animEffect filter="fade" transition="in">
                                      <p:cBhvr>
                                        <p:cTn dur="2000"/>
                                        <p:tgtEl>
                                          <p:spTgt spid="34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4" st="4"/>
                                            </p:txEl>
                                          </p:spTgt>
                                        </p:tgtEl>
                                        <p:attrNameLst>
                                          <p:attrName>style.visibility</p:attrName>
                                        </p:attrNameLst>
                                      </p:cBhvr>
                                      <p:to>
                                        <p:strVal val="visible"/>
                                      </p:to>
                                    </p:set>
                                    <p:animEffect filter="fade" transition="in">
                                      <p:cBhvr>
                                        <p:cTn dur="2000"/>
                                        <p:tgtEl>
                                          <p:spTgt spid="34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5" st="5"/>
                                            </p:txEl>
                                          </p:spTgt>
                                        </p:tgtEl>
                                        <p:attrNameLst>
                                          <p:attrName>style.visibility</p:attrName>
                                        </p:attrNameLst>
                                      </p:cBhvr>
                                      <p:to>
                                        <p:strVal val="visible"/>
                                      </p:to>
                                    </p:set>
                                    <p:animEffect filter="fade" transition="in">
                                      <p:cBhvr>
                                        <p:cTn dur="2000"/>
                                        <p:tgtEl>
                                          <p:spTgt spid="34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6" st="6"/>
                                            </p:txEl>
                                          </p:spTgt>
                                        </p:tgtEl>
                                        <p:attrNameLst>
                                          <p:attrName>style.visibility</p:attrName>
                                        </p:attrNameLst>
                                      </p:cBhvr>
                                      <p:to>
                                        <p:strVal val="visible"/>
                                      </p:to>
                                    </p:set>
                                    <p:animEffect filter="fade" transition="in">
                                      <p:cBhvr>
                                        <p:cTn dur="2000"/>
                                        <p:tgtEl>
                                          <p:spTgt spid="34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7" st="7"/>
                                            </p:txEl>
                                          </p:spTgt>
                                        </p:tgtEl>
                                        <p:attrNameLst>
                                          <p:attrName>style.visibility</p:attrName>
                                        </p:attrNameLst>
                                      </p:cBhvr>
                                      <p:to>
                                        <p:strVal val="visible"/>
                                      </p:to>
                                    </p:set>
                                    <p:animEffect filter="fade" transition="in">
                                      <p:cBhvr>
                                        <p:cTn dur="2000"/>
                                        <p:tgtEl>
                                          <p:spTgt spid="34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43"/>
          <p:cNvSpPr txBox="1"/>
          <p:nvPr/>
        </p:nvSpPr>
        <p:spPr>
          <a:xfrm>
            <a:off x="304800" y="1381125"/>
            <a:ext cx="8610600" cy="1927225"/>
          </a:xfrm>
          <a:prstGeom prst="rect">
            <a:avLst/>
          </a:prstGeom>
          <a:solidFill>
            <a:srgbClr val="DDDDFF"/>
          </a:solidFill>
          <a:ln cap="flat" cmpd="sng" w="9525">
            <a:solidFill>
              <a:srgbClr val="0099CC"/>
            </a:solidFill>
            <a:prstDash val="solid"/>
            <a:miter lim="800000"/>
            <a:headEnd len="sm" w="sm" type="none"/>
            <a:tailEnd len="sm" w="sm" type="none"/>
          </a:ln>
          <a:effectLst>
            <a:outerShdw blurRad="63500" dir="3238358" dist="172738">
              <a:schemeClr val="folHlink">
                <a:alpha val="49803"/>
              </a:scheme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Any real square matrix </a:t>
            </a:r>
            <a:r>
              <a:rPr b="1" i="0" lang="en-US" sz="2400" u="none">
                <a:solidFill>
                  <a:schemeClr val="dk1"/>
                </a:solidFill>
                <a:latin typeface="Palatino Linotype"/>
                <a:ea typeface="Palatino Linotype"/>
                <a:cs typeface="Palatino Linotype"/>
                <a:sym typeface="Palatino Linotype"/>
              </a:rPr>
              <a:t>A </a:t>
            </a:r>
            <a:r>
              <a:rPr b="0" i="0" lang="en-US" sz="2400" u="none">
                <a:solidFill>
                  <a:schemeClr val="dk1"/>
                </a:solidFill>
                <a:latin typeface="Palatino Linotype"/>
                <a:ea typeface="Palatino Linotype"/>
                <a:cs typeface="Palatino Linotype"/>
                <a:sym typeface="Palatino Linotype"/>
              </a:rPr>
              <a:t>may be written as the sum of a symmetric matrix </a:t>
            </a:r>
            <a:r>
              <a:rPr b="1" i="0" lang="en-US" sz="2400" u="none">
                <a:solidFill>
                  <a:schemeClr val="dk1"/>
                </a:solidFill>
                <a:latin typeface="Palatino Linotype"/>
                <a:ea typeface="Palatino Linotype"/>
                <a:cs typeface="Palatino Linotype"/>
                <a:sym typeface="Palatino Linotype"/>
              </a:rPr>
              <a:t>R </a:t>
            </a:r>
            <a:r>
              <a:rPr b="0" i="0" lang="en-US" sz="2400" u="none">
                <a:solidFill>
                  <a:schemeClr val="dk1"/>
                </a:solidFill>
                <a:latin typeface="Palatino Linotype"/>
                <a:ea typeface="Palatino Linotype"/>
                <a:cs typeface="Palatino Linotype"/>
                <a:sym typeface="Palatino Linotype"/>
              </a:rPr>
              <a:t>and a skew-symmetric matrix </a:t>
            </a:r>
            <a:r>
              <a:rPr b="1" i="0" lang="en-US" sz="2400" u="none">
                <a:solidFill>
                  <a:schemeClr val="dk1"/>
                </a:solidFill>
                <a:latin typeface="Palatino Linotype"/>
                <a:ea typeface="Palatino Linotype"/>
                <a:cs typeface="Palatino Linotype"/>
                <a:sym typeface="Palatino Linotype"/>
              </a:rPr>
              <a:t>S</a:t>
            </a:r>
            <a:r>
              <a:rPr b="0" i="0" lang="en-US" sz="2400" u="none">
                <a:solidFill>
                  <a:schemeClr val="dk1"/>
                </a:solidFill>
                <a:latin typeface="Palatino Linotype"/>
                <a:ea typeface="Palatino Linotype"/>
                <a:cs typeface="Palatino Linotype"/>
                <a:sym typeface="Palatino Linotype"/>
              </a:rPr>
              <a:t>, where</a:t>
            </a:r>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(4)</a:t>
            </a:r>
            <a:endParaRPr/>
          </a:p>
          <a:p>
            <a:pPr indent="0" lvl="0" marL="0" marR="0" rtl="0" algn="l">
              <a:lnSpc>
                <a:spcPct val="100000"/>
              </a:lnSpc>
              <a:spcBef>
                <a:spcPts val="0"/>
              </a:spcBef>
              <a:spcAft>
                <a:spcPts val="0"/>
              </a:spcAft>
              <a:buNone/>
            </a:pPr>
            <a:r>
              <a:t/>
            </a:r>
            <a:endParaRPr b="0" i="0" sz="2400" u="none">
              <a:solidFill>
                <a:schemeClr val="dk1"/>
              </a:solidFill>
              <a:latin typeface="Palatino Linotype"/>
              <a:ea typeface="Palatino Linotype"/>
              <a:cs typeface="Palatino Linotype"/>
              <a:sym typeface="Palatino Linotype"/>
            </a:endParaRPr>
          </a:p>
        </p:txBody>
      </p:sp>
      <p:sp>
        <p:nvSpPr>
          <p:cNvPr id="355" name="Google Shape;355;p43"/>
          <p:cNvSpPr txBox="1"/>
          <p:nvPr/>
        </p:nvSpPr>
        <p:spPr>
          <a:xfrm>
            <a:off x="762000" y="6172200"/>
            <a:ext cx="17526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Section 8.3  p</a:t>
            </a:r>
            <a:fld id="{00000000-1234-1234-1234-123412341234}" type="slidenum">
              <a:rPr b="0" i="0" lang="en-US" sz="1200" u="none">
                <a:solidFill>
                  <a:schemeClr val="dk1"/>
                </a:solidFill>
                <a:latin typeface="Arial"/>
                <a:ea typeface="Arial"/>
                <a:cs typeface="Arial"/>
                <a:sym typeface="Arial"/>
              </a:rPr>
              <a:t>‹#›</a:t>
            </a:fld>
            <a:endParaRPr/>
          </a:p>
        </p:txBody>
      </p:sp>
      <p:pic>
        <p:nvPicPr>
          <p:cNvPr id="356" name="Google Shape;356;p43"/>
          <p:cNvPicPr preferRelativeResize="0"/>
          <p:nvPr/>
        </p:nvPicPr>
        <p:blipFill rotWithShape="1">
          <a:blip r:embed="rId3">
            <a:alphaModFix/>
          </a:blip>
          <a:srcRect b="0" l="0" r="0" t="0"/>
          <a:stretch/>
        </p:blipFill>
        <p:spPr>
          <a:xfrm>
            <a:off x="1524000" y="2368550"/>
            <a:ext cx="5918200" cy="736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0" st="0"/>
                                            </p:txEl>
                                          </p:spTgt>
                                        </p:tgtEl>
                                        <p:attrNameLst>
                                          <p:attrName>style.visibility</p:attrName>
                                        </p:attrNameLst>
                                      </p:cBhvr>
                                      <p:to>
                                        <p:strVal val="visible"/>
                                      </p:to>
                                    </p:set>
                                    <p:animEffect filter="fade" transition="in">
                                      <p:cBhvr>
                                        <p:cTn dur="2000"/>
                                        <p:tgtEl>
                                          <p:spTgt spid="3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1" st="1"/>
                                            </p:txEl>
                                          </p:spTgt>
                                        </p:tgtEl>
                                        <p:attrNameLst>
                                          <p:attrName>style.visibility</p:attrName>
                                        </p:attrNameLst>
                                      </p:cBhvr>
                                      <p:to>
                                        <p:strVal val="visible"/>
                                      </p:to>
                                    </p:set>
                                    <p:animEffect filter="fade" transition="in">
                                      <p:cBhvr>
                                        <p:cTn dur="2000"/>
                                        <p:tgtEl>
                                          <p:spTgt spid="3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2" st="2"/>
                                            </p:txEl>
                                          </p:spTgt>
                                        </p:tgtEl>
                                        <p:attrNameLst>
                                          <p:attrName>style.visibility</p:attrName>
                                        </p:attrNameLst>
                                      </p:cBhvr>
                                      <p:to>
                                        <p:strVal val="visible"/>
                                      </p:to>
                                    </p:set>
                                    <p:animEffect filter="fade" transition="in">
                                      <p:cBhvr>
                                        <p:cTn dur="2000"/>
                                        <p:tgtEl>
                                          <p:spTgt spid="3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3" st="3"/>
                                            </p:txEl>
                                          </p:spTgt>
                                        </p:tgtEl>
                                        <p:attrNameLst>
                                          <p:attrName>style.visibility</p:attrName>
                                        </p:attrNameLst>
                                      </p:cBhvr>
                                      <p:to>
                                        <p:strVal val="visible"/>
                                      </p:to>
                                    </p:set>
                                    <p:animEffect filter="fade" transition="in">
                                      <p:cBhvr>
                                        <p:cTn dur="2000"/>
                                        <p:tgtEl>
                                          <p:spTgt spid="35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nvSpPr>
        <p:spPr>
          <a:xfrm>
            <a:off x="762000" y="6172200"/>
            <a:ext cx="17526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Section 8.1  p</a:t>
            </a:r>
            <a:fld id="{00000000-1234-1234-1234-123412341234}" type="slidenum">
              <a:rPr b="0" i="0" lang="en-US" sz="1200" u="none">
                <a:solidFill>
                  <a:schemeClr val="dk1"/>
                </a:solidFill>
                <a:latin typeface="Arial"/>
                <a:ea typeface="Arial"/>
                <a:cs typeface="Arial"/>
                <a:sym typeface="Arial"/>
              </a:rPr>
              <a:t>‹#›</a:t>
            </a:fld>
            <a:endParaRPr/>
          </a:p>
        </p:txBody>
      </p:sp>
      <p:sp>
        <p:nvSpPr>
          <p:cNvPr id="159" name="Google Shape;159;p17"/>
          <p:cNvSpPr txBox="1"/>
          <p:nvPr/>
        </p:nvSpPr>
        <p:spPr>
          <a:xfrm>
            <a:off x="914400" y="2286000"/>
            <a:ext cx="7467600" cy="2846387"/>
          </a:xfrm>
          <a:prstGeom prst="rect">
            <a:avLst/>
          </a:prstGeom>
          <a:solidFill>
            <a:srgbClr val="DDDDFF"/>
          </a:solidFill>
          <a:ln cap="flat" cmpd="sng" w="9525">
            <a:solidFill>
              <a:srgbClr val="0099CC"/>
            </a:solidFill>
            <a:prstDash val="solid"/>
            <a:miter lim="800000"/>
            <a:headEnd len="sm" w="sm" type="none"/>
            <a:tailEnd len="sm" w="sm" type="none"/>
          </a:ln>
          <a:effectLst>
            <a:outerShdw blurRad="63500" dir="3238358" dist="172738">
              <a:schemeClr val="folHlink">
                <a:alpha val="49803"/>
              </a:scheme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ctr">
              <a:lnSpc>
                <a:spcPct val="100000"/>
              </a:lnSpc>
              <a:spcBef>
                <a:spcPts val="0"/>
              </a:spcBef>
              <a:spcAft>
                <a:spcPts val="0"/>
              </a:spcAft>
              <a:buClr>
                <a:srgbClr val="33CCCC"/>
              </a:buClr>
              <a:buSzPts val="4800"/>
              <a:buFont typeface="Arial"/>
              <a:buNone/>
            </a:pPr>
            <a:r>
              <a:rPr b="1" i="0" lang="en-US" sz="3600" u="none">
                <a:solidFill>
                  <a:srgbClr val="CC3300"/>
                </a:solidFill>
                <a:latin typeface="Arial"/>
                <a:ea typeface="Arial"/>
                <a:cs typeface="Arial"/>
                <a:sym typeface="Arial"/>
              </a:rPr>
              <a:t> </a:t>
            </a:r>
            <a:r>
              <a:rPr b="1" i="0" lang="en-US" sz="3600" u="none">
                <a:solidFill>
                  <a:srgbClr val="009999"/>
                </a:solidFill>
                <a:latin typeface="Arial"/>
                <a:ea typeface="Arial"/>
                <a:cs typeface="Arial"/>
                <a:sym typeface="Arial"/>
              </a:rPr>
              <a:t>The Matrix Eigenvalue Problem. Determining</a:t>
            </a:r>
            <a:endParaRPr/>
          </a:p>
          <a:p>
            <a:pPr indent="0" lvl="0" marL="0" marR="0" rtl="0" algn="ctr">
              <a:lnSpc>
                <a:spcPct val="100000"/>
              </a:lnSpc>
              <a:spcBef>
                <a:spcPts val="0"/>
              </a:spcBef>
              <a:spcAft>
                <a:spcPts val="0"/>
              </a:spcAft>
              <a:buClr>
                <a:srgbClr val="009999"/>
              </a:buClr>
              <a:buSzPts val="3600"/>
              <a:buFont typeface="Arial"/>
              <a:buNone/>
            </a:pPr>
            <a:r>
              <a:rPr b="1" i="0" lang="en-US" sz="3600" u="none">
                <a:solidFill>
                  <a:srgbClr val="009999"/>
                </a:solidFill>
                <a:latin typeface="Arial"/>
                <a:ea typeface="Arial"/>
                <a:cs typeface="Arial"/>
                <a:sym typeface="Arial"/>
              </a:rPr>
              <a:t>Eigenvalues and Eigenvectors</a:t>
            </a:r>
            <a:endParaRPr/>
          </a:p>
          <a:p>
            <a:pPr indent="0" lvl="0" marL="0" marR="0" rtl="0" algn="l">
              <a:lnSpc>
                <a:spcPct val="100000"/>
              </a:lnSpc>
              <a:spcBef>
                <a:spcPts val="0"/>
              </a:spcBef>
              <a:spcAft>
                <a:spcPts val="0"/>
              </a:spcAft>
              <a:buNone/>
            </a:pPr>
            <a:r>
              <a:t/>
            </a:r>
            <a:endParaRPr b="1" i="0" sz="3600" u="none">
              <a:solidFill>
                <a:srgbClr val="009999"/>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44"/>
          <p:cNvSpPr txBox="1"/>
          <p:nvPr/>
        </p:nvSpPr>
        <p:spPr>
          <a:xfrm>
            <a:off x="381000" y="1411287"/>
            <a:ext cx="8458200" cy="2292350"/>
          </a:xfrm>
          <a:prstGeom prst="rect">
            <a:avLst/>
          </a:prstGeom>
          <a:solidFill>
            <a:srgbClr val="DDDDFF"/>
          </a:solidFill>
          <a:ln cap="flat" cmpd="sng" w="9525">
            <a:solidFill>
              <a:srgbClr val="0099CC"/>
            </a:solidFill>
            <a:prstDash val="solid"/>
            <a:miter lim="800000"/>
            <a:headEnd len="sm" w="sm" type="none"/>
            <a:tailEnd len="sm" w="sm" type="none"/>
          </a:ln>
          <a:effectLst>
            <a:outerShdw blurRad="63500" dir="3238358" dist="172738">
              <a:schemeClr val="folHlink">
                <a:alpha val="49803"/>
              </a:scheme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Eigenvalues of Symmetric </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and Skew-Symmetric Matrices</a:t>
            </a:r>
            <a:endParaRPr/>
          </a:p>
          <a:p>
            <a:pPr indent="0" lvl="0" marL="0" marR="0" rtl="0" algn="l">
              <a:lnSpc>
                <a:spcPct val="100000"/>
              </a:lnSpc>
              <a:spcBef>
                <a:spcPts val="1200"/>
              </a:spcBef>
              <a:spcAft>
                <a:spcPts val="0"/>
              </a:spcAft>
              <a:buClr>
                <a:schemeClr val="dk1"/>
              </a:buClr>
              <a:buSzPts val="2400"/>
              <a:buFont typeface="Palatino Linotype"/>
              <a:buNone/>
            </a:pPr>
            <a:r>
              <a:rPr b="1" i="0" lang="en-US" sz="2400" u="none">
                <a:solidFill>
                  <a:schemeClr val="dk1"/>
                </a:solidFill>
                <a:latin typeface="Palatino Linotype"/>
                <a:ea typeface="Palatino Linotype"/>
                <a:cs typeface="Palatino Linotype"/>
                <a:sym typeface="Palatino Linotype"/>
              </a:rPr>
              <a:t>(a) </a:t>
            </a:r>
            <a:r>
              <a:rPr b="0" i="1" lang="en-US" sz="2400" u="none">
                <a:solidFill>
                  <a:schemeClr val="dk1"/>
                </a:solidFill>
                <a:latin typeface="Palatino Linotype"/>
                <a:ea typeface="Palatino Linotype"/>
                <a:cs typeface="Palatino Linotype"/>
                <a:sym typeface="Palatino Linotype"/>
              </a:rPr>
              <a:t>The eigenvalues of a symmetric matrix are real.</a:t>
            </a:r>
            <a:endParaRPr/>
          </a:p>
          <a:p>
            <a:pPr indent="0" lvl="0" marL="0" marR="0" rtl="0" algn="l">
              <a:lnSpc>
                <a:spcPct val="100000"/>
              </a:lnSpc>
              <a:spcBef>
                <a:spcPts val="1200"/>
              </a:spcBef>
              <a:spcAft>
                <a:spcPts val="0"/>
              </a:spcAft>
              <a:buClr>
                <a:schemeClr val="dk1"/>
              </a:buClr>
              <a:buSzPts val="2400"/>
              <a:buFont typeface="Palatino Linotype"/>
              <a:buNone/>
            </a:pPr>
            <a:r>
              <a:rPr b="1" i="0" lang="en-US" sz="2400" u="none">
                <a:solidFill>
                  <a:schemeClr val="dk1"/>
                </a:solidFill>
                <a:latin typeface="Palatino Linotype"/>
                <a:ea typeface="Palatino Linotype"/>
                <a:cs typeface="Palatino Linotype"/>
                <a:sym typeface="Palatino Linotype"/>
              </a:rPr>
              <a:t>(b) </a:t>
            </a:r>
            <a:r>
              <a:rPr b="0" i="1" lang="en-US" sz="2400" u="none">
                <a:solidFill>
                  <a:schemeClr val="dk1"/>
                </a:solidFill>
                <a:latin typeface="Palatino Linotype"/>
                <a:ea typeface="Palatino Linotype"/>
                <a:cs typeface="Palatino Linotype"/>
                <a:sym typeface="Palatino Linotype"/>
              </a:rPr>
              <a:t>The eigenvalues of a skew-symmetric matrix are pure imaginary or zero.</a:t>
            </a:r>
            <a:endParaRPr/>
          </a:p>
        </p:txBody>
      </p:sp>
      <p:sp>
        <p:nvSpPr>
          <p:cNvPr id="362" name="Google Shape;362;p44"/>
          <p:cNvSpPr txBox="1"/>
          <p:nvPr/>
        </p:nvSpPr>
        <p:spPr>
          <a:xfrm>
            <a:off x="762000" y="6172200"/>
            <a:ext cx="17526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Section 8.3  p</a:t>
            </a:r>
            <a:fld id="{00000000-1234-1234-1234-123412341234}" type="slidenum">
              <a:rPr b="0" i="0" lang="en-US" sz="1200" u="none">
                <a:solidFill>
                  <a:schemeClr val="dk1"/>
                </a:solidFill>
                <a:latin typeface="Arial"/>
                <a:ea typeface="Arial"/>
                <a:cs typeface="Arial"/>
                <a:sym typeface="Arial"/>
              </a:rPr>
              <a:t>‹#›</a:t>
            </a:fld>
            <a:endParaRPr/>
          </a:p>
        </p:txBody>
      </p:sp>
      <p:sp>
        <p:nvSpPr>
          <p:cNvPr id="363" name="Google Shape;363;p44"/>
          <p:cNvSpPr txBox="1"/>
          <p:nvPr/>
        </p:nvSpPr>
        <p:spPr>
          <a:xfrm>
            <a:off x="304800" y="771525"/>
            <a:ext cx="2438400" cy="5492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3000"/>
              <a:buFont typeface="Arial"/>
              <a:buNone/>
            </a:pPr>
            <a:r>
              <a:rPr b="1" i="0" lang="en-US" sz="3000" u="none">
                <a:solidFill>
                  <a:srgbClr val="FF3300"/>
                </a:solidFill>
                <a:latin typeface="Arial"/>
                <a:ea typeface="Arial"/>
                <a:cs typeface="Arial"/>
                <a:sym typeface="Arial"/>
              </a:rPr>
              <a:t>Theorem 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0" st="0"/>
                                            </p:txEl>
                                          </p:spTgt>
                                        </p:tgtEl>
                                        <p:attrNameLst>
                                          <p:attrName>style.visibility</p:attrName>
                                        </p:attrNameLst>
                                      </p:cBhvr>
                                      <p:to>
                                        <p:strVal val="visible"/>
                                      </p:to>
                                    </p:set>
                                    <p:animEffect filter="fade" transition="in">
                                      <p:cBhvr>
                                        <p:cTn dur="2000"/>
                                        <p:tgtEl>
                                          <p:spTgt spid="3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1" st="1"/>
                                            </p:txEl>
                                          </p:spTgt>
                                        </p:tgtEl>
                                        <p:attrNameLst>
                                          <p:attrName>style.visibility</p:attrName>
                                        </p:attrNameLst>
                                      </p:cBhvr>
                                      <p:to>
                                        <p:strVal val="visible"/>
                                      </p:to>
                                    </p:set>
                                    <p:animEffect filter="fade" transition="in">
                                      <p:cBhvr>
                                        <p:cTn dur="2000"/>
                                        <p:tgtEl>
                                          <p:spTgt spid="3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2" st="2"/>
                                            </p:txEl>
                                          </p:spTgt>
                                        </p:tgtEl>
                                        <p:attrNameLst>
                                          <p:attrName>style.visibility</p:attrName>
                                        </p:attrNameLst>
                                      </p:cBhvr>
                                      <p:to>
                                        <p:strVal val="visible"/>
                                      </p:to>
                                    </p:set>
                                    <p:animEffect filter="fade" transition="in">
                                      <p:cBhvr>
                                        <p:cTn dur="2000"/>
                                        <p:tgtEl>
                                          <p:spTgt spid="3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3" st="3"/>
                                            </p:txEl>
                                          </p:spTgt>
                                        </p:tgtEl>
                                        <p:attrNameLst>
                                          <p:attrName>style.visibility</p:attrName>
                                        </p:attrNameLst>
                                      </p:cBhvr>
                                      <p:to>
                                        <p:strVal val="visible"/>
                                      </p:to>
                                    </p:set>
                                    <p:animEffect filter="fade" transition="in">
                                      <p:cBhvr>
                                        <p:cTn dur="2000"/>
                                        <p:tgtEl>
                                          <p:spTgt spid="36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45"/>
          <p:cNvSpPr txBox="1"/>
          <p:nvPr/>
        </p:nvSpPr>
        <p:spPr>
          <a:xfrm>
            <a:off x="762000" y="6172200"/>
            <a:ext cx="17526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Section 8.3  p</a:t>
            </a:r>
            <a:fld id="{00000000-1234-1234-1234-123412341234}" type="slidenum">
              <a:rPr b="0" i="0" lang="en-US" sz="1200" u="none">
                <a:solidFill>
                  <a:schemeClr val="dk1"/>
                </a:solidFill>
                <a:latin typeface="Arial"/>
                <a:ea typeface="Arial"/>
                <a:cs typeface="Arial"/>
                <a:sym typeface="Arial"/>
              </a:rPr>
              <a:t>‹#›</a:t>
            </a:fld>
            <a:endParaRPr/>
          </a:p>
        </p:txBody>
      </p:sp>
      <p:sp>
        <p:nvSpPr>
          <p:cNvPr id="369" name="Google Shape;369;p45"/>
          <p:cNvSpPr txBox="1"/>
          <p:nvPr/>
        </p:nvSpPr>
        <p:spPr>
          <a:xfrm>
            <a:off x="457200" y="1752600"/>
            <a:ext cx="8077200" cy="3387725"/>
          </a:xfrm>
          <a:prstGeom prst="rect">
            <a:avLst/>
          </a:prstGeom>
          <a:solidFill>
            <a:srgbClr val="DDDDFF"/>
          </a:solidFill>
          <a:ln cap="flat" cmpd="sng" w="9525">
            <a:solidFill>
              <a:srgbClr val="0099CC"/>
            </a:solidFill>
            <a:prstDash val="solid"/>
            <a:miter lim="800000"/>
            <a:headEnd len="sm" w="sm" type="none"/>
            <a:tailEnd len="sm" w="sm" type="none"/>
          </a:ln>
          <a:effectLst>
            <a:outerShdw blurRad="63500" dir="3238358" dist="172738">
              <a:schemeClr val="folHlink">
                <a:alpha val="49803"/>
              </a:scheme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Palatino Linotype"/>
              <a:buNone/>
            </a:pPr>
            <a:r>
              <a:rPr b="1" i="0" lang="en-US" sz="2400" u="none">
                <a:solidFill>
                  <a:schemeClr val="dk1"/>
                </a:solidFill>
                <a:latin typeface="Palatino Linotype"/>
                <a:ea typeface="Palatino Linotype"/>
                <a:cs typeface="Palatino Linotype"/>
                <a:sym typeface="Palatino Linotype"/>
              </a:rPr>
              <a:t>Orthogonal transformations </a:t>
            </a:r>
            <a:r>
              <a:rPr b="0" i="0" lang="en-US" sz="2400" u="none">
                <a:solidFill>
                  <a:schemeClr val="dk1"/>
                </a:solidFill>
                <a:latin typeface="Palatino Linotype"/>
                <a:ea typeface="Palatino Linotype"/>
                <a:cs typeface="Palatino Linotype"/>
                <a:sym typeface="Palatino Linotype"/>
              </a:rPr>
              <a:t>are transformations</a:t>
            </a:r>
            <a:endParaRPr/>
          </a:p>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(5) 	</a:t>
            </a:r>
            <a:r>
              <a:rPr b="1" i="0" lang="en-US" sz="2400" u="none">
                <a:solidFill>
                  <a:schemeClr val="dk1"/>
                </a:solidFill>
                <a:latin typeface="Palatino Linotype"/>
                <a:ea typeface="Palatino Linotype"/>
                <a:cs typeface="Palatino Linotype"/>
                <a:sym typeface="Palatino Linotype"/>
              </a:rPr>
              <a:t>y </a:t>
            </a:r>
            <a:r>
              <a:rPr b="0" i="0" lang="en-US" sz="2400" u="none">
                <a:solidFill>
                  <a:schemeClr val="dk1"/>
                </a:solidFill>
                <a:latin typeface="Palatino Linotype"/>
                <a:ea typeface="Palatino Linotype"/>
                <a:cs typeface="Palatino Linotype"/>
                <a:sym typeface="Palatino Linotype"/>
              </a:rPr>
              <a:t>= </a:t>
            </a:r>
            <a:r>
              <a:rPr b="1" i="0" lang="en-US" sz="2400" u="none">
                <a:solidFill>
                  <a:schemeClr val="dk1"/>
                </a:solidFill>
                <a:latin typeface="Palatino Linotype"/>
                <a:ea typeface="Palatino Linotype"/>
                <a:cs typeface="Palatino Linotype"/>
                <a:sym typeface="Palatino Linotype"/>
              </a:rPr>
              <a:t>Ax 	</a:t>
            </a:r>
            <a:r>
              <a:rPr b="0" i="0" lang="en-US" sz="2400" u="none">
                <a:solidFill>
                  <a:schemeClr val="dk1"/>
                </a:solidFill>
                <a:latin typeface="Palatino Linotype"/>
                <a:ea typeface="Palatino Linotype"/>
                <a:cs typeface="Palatino Linotype"/>
                <a:sym typeface="Palatino Linotype"/>
              </a:rPr>
              <a:t>where </a:t>
            </a:r>
            <a:r>
              <a:rPr b="1" i="0" lang="en-US" sz="2400" u="none">
                <a:solidFill>
                  <a:schemeClr val="dk1"/>
                </a:solidFill>
                <a:latin typeface="Palatino Linotype"/>
                <a:ea typeface="Palatino Linotype"/>
                <a:cs typeface="Palatino Linotype"/>
                <a:sym typeface="Palatino Linotype"/>
              </a:rPr>
              <a:t>A </a:t>
            </a:r>
            <a:r>
              <a:rPr b="0" i="0" lang="en-US" sz="2400" u="none">
                <a:solidFill>
                  <a:schemeClr val="dk1"/>
                </a:solidFill>
                <a:latin typeface="Palatino Linotype"/>
                <a:ea typeface="Palatino Linotype"/>
                <a:cs typeface="Palatino Linotype"/>
                <a:sym typeface="Palatino Linotype"/>
              </a:rPr>
              <a:t>is an orthogonal matrix.</a:t>
            </a:r>
            <a:endParaRPr/>
          </a:p>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With each vector </a:t>
            </a:r>
            <a:r>
              <a:rPr b="1" i="0" lang="en-US" sz="2400" u="none">
                <a:solidFill>
                  <a:schemeClr val="dk1"/>
                </a:solidFill>
                <a:latin typeface="Palatino Linotype"/>
                <a:ea typeface="Palatino Linotype"/>
                <a:cs typeface="Palatino Linotype"/>
                <a:sym typeface="Palatino Linotype"/>
              </a:rPr>
              <a:t>x </a:t>
            </a:r>
            <a:r>
              <a:rPr b="0" i="0" lang="en-US" sz="2400" u="none">
                <a:solidFill>
                  <a:schemeClr val="dk1"/>
                </a:solidFill>
                <a:latin typeface="Palatino Linotype"/>
                <a:ea typeface="Palatino Linotype"/>
                <a:cs typeface="Palatino Linotype"/>
                <a:sym typeface="Palatino Linotype"/>
              </a:rPr>
              <a:t>in </a:t>
            </a:r>
            <a:r>
              <a:rPr b="0" i="1" lang="en-US" sz="2400" u="none">
                <a:solidFill>
                  <a:schemeClr val="dk1"/>
                </a:solidFill>
                <a:latin typeface="Palatino Linotype"/>
                <a:ea typeface="Palatino Linotype"/>
                <a:cs typeface="Palatino Linotype"/>
                <a:sym typeface="Palatino Linotype"/>
              </a:rPr>
              <a:t>R</a:t>
            </a:r>
            <a:r>
              <a:rPr b="0" baseline="30000" i="1" lang="en-US" sz="2400" u="none">
                <a:solidFill>
                  <a:schemeClr val="dk1"/>
                </a:solidFill>
                <a:latin typeface="Palatino Linotype"/>
                <a:ea typeface="Palatino Linotype"/>
                <a:cs typeface="Palatino Linotype"/>
                <a:sym typeface="Palatino Linotype"/>
              </a:rPr>
              <a:t>n</a:t>
            </a:r>
            <a:r>
              <a:rPr b="0" i="1" lang="en-US" sz="2400" u="none">
                <a:solidFill>
                  <a:schemeClr val="dk1"/>
                </a:solidFill>
                <a:latin typeface="Palatino Linotype"/>
                <a:ea typeface="Palatino Linotype"/>
                <a:cs typeface="Palatino Linotype"/>
                <a:sym typeface="Palatino Linotype"/>
              </a:rPr>
              <a:t> </a:t>
            </a:r>
            <a:r>
              <a:rPr b="0" i="0" lang="en-US" sz="2400" u="none">
                <a:solidFill>
                  <a:schemeClr val="dk1"/>
                </a:solidFill>
                <a:latin typeface="Palatino Linotype"/>
                <a:ea typeface="Palatino Linotype"/>
                <a:cs typeface="Palatino Linotype"/>
                <a:sym typeface="Palatino Linotype"/>
              </a:rPr>
              <a:t>such a transformation assigns a vector </a:t>
            </a:r>
            <a:r>
              <a:rPr b="1" i="0" lang="en-US" sz="2400" u="none">
                <a:solidFill>
                  <a:schemeClr val="dk1"/>
                </a:solidFill>
                <a:latin typeface="Palatino Linotype"/>
                <a:ea typeface="Palatino Linotype"/>
                <a:cs typeface="Palatino Linotype"/>
                <a:sym typeface="Palatino Linotype"/>
              </a:rPr>
              <a:t>y </a:t>
            </a:r>
            <a:r>
              <a:rPr b="0" i="0" lang="en-US" sz="2400" u="none">
                <a:solidFill>
                  <a:schemeClr val="dk1"/>
                </a:solidFill>
                <a:latin typeface="Palatino Linotype"/>
                <a:ea typeface="Palatino Linotype"/>
                <a:cs typeface="Palatino Linotype"/>
                <a:sym typeface="Palatino Linotype"/>
              </a:rPr>
              <a:t>in </a:t>
            </a:r>
            <a:r>
              <a:rPr b="0" i="1" lang="en-US" sz="2400" u="none">
                <a:solidFill>
                  <a:schemeClr val="dk1"/>
                </a:solidFill>
                <a:latin typeface="Palatino Linotype"/>
                <a:ea typeface="Palatino Linotype"/>
                <a:cs typeface="Palatino Linotype"/>
                <a:sym typeface="Palatino Linotype"/>
              </a:rPr>
              <a:t>R</a:t>
            </a:r>
            <a:r>
              <a:rPr b="0" baseline="30000" i="1" lang="en-US" sz="2400" u="none">
                <a:solidFill>
                  <a:schemeClr val="dk1"/>
                </a:solidFill>
                <a:latin typeface="Palatino Linotype"/>
                <a:ea typeface="Palatino Linotype"/>
                <a:cs typeface="Palatino Linotype"/>
                <a:sym typeface="Palatino Linotype"/>
              </a:rPr>
              <a:t>n</a:t>
            </a:r>
            <a:r>
              <a:rPr b="0" i="0" lang="en-US" sz="2400" u="none">
                <a:solidFill>
                  <a:schemeClr val="dk1"/>
                </a:solidFill>
                <a:latin typeface="Palatino Linotype"/>
                <a:ea typeface="Palatino Linotype"/>
                <a:cs typeface="Palatino Linotype"/>
                <a:sym typeface="Palatino Linotype"/>
              </a:rPr>
              <a:t>. For instance, the plane rotation through an angle </a:t>
            </a:r>
            <a:r>
              <a:rPr b="0" i="1" lang="en-US" sz="2400" u="none">
                <a:solidFill>
                  <a:schemeClr val="dk1"/>
                </a:solidFill>
                <a:latin typeface="Palatino Linotype"/>
                <a:ea typeface="Palatino Linotype"/>
                <a:cs typeface="Palatino Linotype"/>
                <a:sym typeface="Palatino Linotype"/>
              </a:rPr>
              <a:t>θ</a:t>
            </a:r>
            <a:endParaRPr/>
          </a:p>
          <a:p>
            <a:pPr indent="0" lvl="0" marL="0" marR="0" rtl="0" algn="l">
              <a:lnSpc>
                <a:spcPct val="100000"/>
              </a:lnSpc>
              <a:spcBef>
                <a:spcPts val="0"/>
              </a:spcBef>
              <a:spcAft>
                <a:spcPts val="0"/>
              </a:spcAft>
              <a:buClr>
                <a:schemeClr val="dk1"/>
              </a:buClr>
              <a:buSzPts val="2400"/>
              <a:buFont typeface="Times New Roman"/>
              <a:buNone/>
            </a:pPr>
            <a:r>
              <a:t/>
            </a:r>
            <a:endParaRPr b="0" i="1"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(6)</a:t>
            </a:r>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is an orthogonal transformation. </a:t>
            </a:r>
            <a:endParaRPr/>
          </a:p>
        </p:txBody>
      </p:sp>
      <p:sp>
        <p:nvSpPr>
          <p:cNvPr id="370" name="Google Shape;370;p45"/>
          <p:cNvSpPr txBox="1"/>
          <p:nvPr/>
        </p:nvSpPr>
        <p:spPr>
          <a:xfrm>
            <a:off x="457200" y="838200"/>
            <a:ext cx="8001000" cy="946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9CC"/>
              </a:buClr>
              <a:buSzPts val="2800"/>
              <a:buFont typeface="Arial"/>
              <a:buNone/>
            </a:pPr>
            <a:r>
              <a:rPr b="1" i="0" lang="en-US" sz="2800" u="none">
                <a:solidFill>
                  <a:srgbClr val="0099CC"/>
                </a:solidFill>
                <a:latin typeface="Arial"/>
                <a:ea typeface="Arial"/>
                <a:cs typeface="Arial"/>
                <a:sym typeface="Arial"/>
              </a:rPr>
              <a:t>Orthogonal Transformations </a:t>
            </a:r>
            <a:endParaRPr/>
          </a:p>
          <a:p>
            <a:pPr indent="0" lvl="0" marL="0" marR="0" rtl="0" algn="l">
              <a:lnSpc>
                <a:spcPct val="100000"/>
              </a:lnSpc>
              <a:spcBef>
                <a:spcPts val="0"/>
              </a:spcBef>
              <a:spcAft>
                <a:spcPts val="0"/>
              </a:spcAft>
              <a:buClr>
                <a:srgbClr val="0099CC"/>
              </a:buClr>
              <a:buSzPts val="2800"/>
              <a:buFont typeface="Arial"/>
              <a:buNone/>
            </a:pPr>
            <a:r>
              <a:rPr b="1" i="0" lang="en-US" sz="2800" u="none">
                <a:solidFill>
                  <a:srgbClr val="0099CC"/>
                </a:solidFill>
                <a:latin typeface="Arial"/>
                <a:ea typeface="Arial"/>
                <a:cs typeface="Arial"/>
                <a:sym typeface="Arial"/>
              </a:rPr>
              <a:t>and Orthogonal Matrices</a:t>
            </a:r>
            <a:endParaRPr/>
          </a:p>
        </p:txBody>
      </p:sp>
      <p:pic>
        <p:nvPicPr>
          <p:cNvPr id="371" name="Google Shape;371;p45"/>
          <p:cNvPicPr preferRelativeResize="0"/>
          <p:nvPr/>
        </p:nvPicPr>
        <p:blipFill rotWithShape="1">
          <a:blip r:embed="rId3">
            <a:alphaModFix/>
          </a:blip>
          <a:srcRect b="0" l="0" r="0" t="0"/>
          <a:stretch/>
        </p:blipFill>
        <p:spPr>
          <a:xfrm>
            <a:off x="2146300" y="1981200"/>
            <a:ext cx="914400" cy="328612"/>
          </a:xfrm>
          <a:prstGeom prst="rect">
            <a:avLst/>
          </a:prstGeom>
          <a:noFill/>
          <a:ln>
            <a:noFill/>
          </a:ln>
        </p:spPr>
      </p:pic>
      <p:pic>
        <p:nvPicPr>
          <p:cNvPr id="372" name="Google Shape;372;p45"/>
          <p:cNvPicPr preferRelativeResize="0"/>
          <p:nvPr/>
        </p:nvPicPr>
        <p:blipFill rotWithShape="1">
          <a:blip r:embed="rId4">
            <a:alphaModFix/>
          </a:blip>
          <a:srcRect b="0" l="0" r="0" t="0"/>
          <a:stretch/>
        </p:blipFill>
        <p:spPr>
          <a:xfrm>
            <a:off x="1168400" y="3752850"/>
            <a:ext cx="4013200" cy="88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2000"/>
                                        <p:tgtEl>
                                          <p:spTgt spid="3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0" st="0"/>
                                            </p:txEl>
                                          </p:spTgt>
                                        </p:tgtEl>
                                        <p:attrNameLst>
                                          <p:attrName>style.visibility</p:attrName>
                                        </p:attrNameLst>
                                      </p:cBhvr>
                                      <p:to>
                                        <p:strVal val="visible"/>
                                      </p:to>
                                    </p:set>
                                    <p:animEffect filter="fade" transition="in">
                                      <p:cBhvr>
                                        <p:cTn dur="2000"/>
                                        <p:tgtEl>
                                          <p:spTgt spid="3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1" st="1"/>
                                            </p:txEl>
                                          </p:spTgt>
                                        </p:tgtEl>
                                        <p:attrNameLst>
                                          <p:attrName>style.visibility</p:attrName>
                                        </p:attrNameLst>
                                      </p:cBhvr>
                                      <p:to>
                                        <p:strVal val="visible"/>
                                      </p:to>
                                    </p:set>
                                    <p:animEffect filter="fade" transition="in">
                                      <p:cBhvr>
                                        <p:cTn dur="2000"/>
                                        <p:tgtEl>
                                          <p:spTgt spid="3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2" st="2"/>
                                            </p:txEl>
                                          </p:spTgt>
                                        </p:tgtEl>
                                        <p:attrNameLst>
                                          <p:attrName>style.visibility</p:attrName>
                                        </p:attrNameLst>
                                      </p:cBhvr>
                                      <p:to>
                                        <p:strVal val="visible"/>
                                      </p:to>
                                    </p:set>
                                    <p:animEffect filter="fade" transition="in">
                                      <p:cBhvr>
                                        <p:cTn dur="2000"/>
                                        <p:tgtEl>
                                          <p:spTgt spid="3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3" st="3"/>
                                            </p:txEl>
                                          </p:spTgt>
                                        </p:tgtEl>
                                        <p:attrNameLst>
                                          <p:attrName>style.visibility</p:attrName>
                                        </p:attrNameLst>
                                      </p:cBhvr>
                                      <p:to>
                                        <p:strVal val="visible"/>
                                      </p:to>
                                    </p:set>
                                    <p:animEffect filter="fade" transition="in">
                                      <p:cBhvr>
                                        <p:cTn dur="2000"/>
                                        <p:tgtEl>
                                          <p:spTgt spid="3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4" st="4"/>
                                            </p:txEl>
                                          </p:spTgt>
                                        </p:tgtEl>
                                        <p:attrNameLst>
                                          <p:attrName>style.visibility</p:attrName>
                                        </p:attrNameLst>
                                      </p:cBhvr>
                                      <p:to>
                                        <p:strVal val="visible"/>
                                      </p:to>
                                    </p:set>
                                    <p:animEffect filter="fade" transition="in">
                                      <p:cBhvr>
                                        <p:cTn dur="2000"/>
                                        <p:tgtEl>
                                          <p:spTgt spid="36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5" st="5"/>
                                            </p:txEl>
                                          </p:spTgt>
                                        </p:tgtEl>
                                        <p:attrNameLst>
                                          <p:attrName>style.visibility</p:attrName>
                                        </p:attrNameLst>
                                      </p:cBhvr>
                                      <p:to>
                                        <p:strVal val="visible"/>
                                      </p:to>
                                    </p:set>
                                    <p:animEffect filter="fade" transition="in">
                                      <p:cBhvr>
                                        <p:cTn dur="2000"/>
                                        <p:tgtEl>
                                          <p:spTgt spid="36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6" st="6"/>
                                            </p:txEl>
                                          </p:spTgt>
                                        </p:tgtEl>
                                        <p:attrNameLst>
                                          <p:attrName>style.visibility</p:attrName>
                                        </p:attrNameLst>
                                      </p:cBhvr>
                                      <p:to>
                                        <p:strVal val="visible"/>
                                      </p:to>
                                    </p:set>
                                    <p:animEffect filter="fade" transition="in">
                                      <p:cBhvr>
                                        <p:cTn dur="2000"/>
                                        <p:tgtEl>
                                          <p:spTgt spid="36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46"/>
          <p:cNvSpPr txBox="1"/>
          <p:nvPr/>
        </p:nvSpPr>
        <p:spPr>
          <a:xfrm>
            <a:off x="762000" y="6172200"/>
            <a:ext cx="17526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Section 8.3  p</a:t>
            </a:r>
            <a:fld id="{00000000-1234-1234-1234-123412341234}" type="slidenum">
              <a:rPr b="0" i="0" lang="en-US" sz="1200" u="none">
                <a:solidFill>
                  <a:schemeClr val="dk1"/>
                </a:solidFill>
                <a:latin typeface="Arial"/>
                <a:ea typeface="Arial"/>
                <a:cs typeface="Arial"/>
                <a:sym typeface="Arial"/>
              </a:rPr>
              <a:t>‹#›</a:t>
            </a:fld>
            <a:endParaRPr/>
          </a:p>
        </p:txBody>
      </p:sp>
      <p:sp>
        <p:nvSpPr>
          <p:cNvPr id="378" name="Google Shape;378;p46"/>
          <p:cNvSpPr txBox="1"/>
          <p:nvPr/>
        </p:nvSpPr>
        <p:spPr>
          <a:xfrm>
            <a:off x="457200" y="1752600"/>
            <a:ext cx="8077200" cy="2292350"/>
          </a:xfrm>
          <a:prstGeom prst="rect">
            <a:avLst/>
          </a:prstGeom>
          <a:solidFill>
            <a:srgbClr val="DDDDFF"/>
          </a:solidFill>
          <a:ln cap="flat" cmpd="sng" w="9525">
            <a:solidFill>
              <a:srgbClr val="0099CC"/>
            </a:solidFill>
            <a:prstDash val="solid"/>
            <a:miter lim="800000"/>
            <a:headEnd len="sm" w="sm" type="none"/>
            <a:tailEnd len="sm" w="sm" type="none"/>
          </a:ln>
          <a:effectLst>
            <a:outerShdw blurRad="63500" dir="3238358" dist="172738">
              <a:schemeClr val="folHlink">
                <a:alpha val="49803"/>
              </a:scheme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It can be shown that any orthogonal transformation in the plane or in three-dimensional space is a </a:t>
            </a:r>
            <a:r>
              <a:rPr b="1" i="0" lang="en-US" sz="2400" u="none">
                <a:solidFill>
                  <a:schemeClr val="dk1"/>
                </a:solidFill>
                <a:latin typeface="Palatino Linotype"/>
                <a:ea typeface="Palatino Linotype"/>
                <a:cs typeface="Palatino Linotype"/>
                <a:sym typeface="Palatino Linotype"/>
              </a:rPr>
              <a:t>rotation </a:t>
            </a:r>
            <a:r>
              <a:rPr b="0" i="0" lang="en-US" sz="2400" u="none">
                <a:solidFill>
                  <a:schemeClr val="dk1"/>
                </a:solidFill>
                <a:latin typeface="Palatino Linotype"/>
                <a:ea typeface="Palatino Linotype"/>
                <a:cs typeface="Palatino Linotype"/>
                <a:sym typeface="Palatino Linotype"/>
              </a:rPr>
              <a:t>(possibly combined with a reflection in a straight line or a plane, respectively).</a:t>
            </a:r>
            <a:endParaRPr/>
          </a:p>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	The main reason for the importance of orthogonal matrices is as follows.</a:t>
            </a:r>
            <a:endParaRPr/>
          </a:p>
        </p:txBody>
      </p:sp>
      <p:sp>
        <p:nvSpPr>
          <p:cNvPr id="379" name="Google Shape;379;p46"/>
          <p:cNvSpPr txBox="1"/>
          <p:nvPr/>
        </p:nvSpPr>
        <p:spPr>
          <a:xfrm>
            <a:off x="457200" y="838200"/>
            <a:ext cx="8001000" cy="885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9CC"/>
              </a:buClr>
              <a:buSzPts val="2600"/>
              <a:buFont typeface="Arial"/>
              <a:buNone/>
            </a:pPr>
            <a:r>
              <a:rPr b="1" i="0" lang="en-US" sz="2600" u="none">
                <a:solidFill>
                  <a:srgbClr val="0099CC"/>
                </a:solidFill>
                <a:latin typeface="Arial"/>
                <a:ea typeface="Arial"/>
                <a:cs typeface="Arial"/>
                <a:sym typeface="Arial"/>
              </a:rPr>
              <a:t>Orthogonal Transformations </a:t>
            </a:r>
            <a:endParaRPr/>
          </a:p>
          <a:p>
            <a:pPr indent="0" lvl="0" marL="0" marR="0" rtl="0" algn="l">
              <a:lnSpc>
                <a:spcPct val="100000"/>
              </a:lnSpc>
              <a:spcBef>
                <a:spcPts val="0"/>
              </a:spcBef>
              <a:spcAft>
                <a:spcPts val="0"/>
              </a:spcAft>
              <a:buClr>
                <a:srgbClr val="0099CC"/>
              </a:buClr>
              <a:buSzPts val="2600"/>
              <a:buFont typeface="Arial"/>
              <a:buNone/>
            </a:pPr>
            <a:r>
              <a:rPr b="1" i="0" lang="en-US" sz="2600" u="none">
                <a:solidFill>
                  <a:srgbClr val="0099CC"/>
                </a:solidFill>
                <a:latin typeface="Arial"/>
                <a:ea typeface="Arial"/>
                <a:cs typeface="Arial"/>
                <a:sym typeface="Arial"/>
              </a:rPr>
              <a:t>and Orthogonal Matrices </a:t>
            </a:r>
            <a:r>
              <a:rPr b="1" i="0" lang="en-US" sz="1800" u="none">
                <a:solidFill>
                  <a:srgbClr val="0099CC"/>
                </a:solidFill>
                <a:latin typeface="Arial"/>
                <a:ea typeface="Arial"/>
                <a:cs typeface="Arial"/>
                <a:sym typeface="Arial"/>
              </a:rPr>
              <a:t>(continued)</a:t>
            </a:r>
            <a:endParaRPr/>
          </a:p>
        </p:txBody>
      </p:sp>
      <p:pic>
        <p:nvPicPr>
          <p:cNvPr id="380" name="Google Shape;380;p46"/>
          <p:cNvPicPr preferRelativeResize="0"/>
          <p:nvPr/>
        </p:nvPicPr>
        <p:blipFill rotWithShape="1">
          <a:blip r:embed="rId3">
            <a:alphaModFix/>
          </a:blip>
          <a:srcRect b="0" l="0" r="0" t="0"/>
          <a:stretch/>
        </p:blipFill>
        <p:spPr>
          <a:xfrm>
            <a:off x="2146300" y="1981200"/>
            <a:ext cx="914400" cy="3286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2000"/>
                                        <p:tgtEl>
                                          <p:spTgt spid="3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xEl>
                                              <p:pRg end="0" st="0"/>
                                            </p:txEl>
                                          </p:spTgt>
                                        </p:tgtEl>
                                        <p:attrNameLst>
                                          <p:attrName>style.visibility</p:attrName>
                                        </p:attrNameLst>
                                      </p:cBhvr>
                                      <p:to>
                                        <p:strVal val="visible"/>
                                      </p:to>
                                    </p:set>
                                    <p:animEffect filter="fade" transition="in">
                                      <p:cBhvr>
                                        <p:cTn dur="2000"/>
                                        <p:tgtEl>
                                          <p:spTgt spid="3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xEl>
                                              <p:pRg end="1" st="1"/>
                                            </p:txEl>
                                          </p:spTgt>
                                        </p:tgtEl>
                                        <p:attrNameLst>
                                          <p:attrName>style.visibility</p:attrName>
                                        </p:attrNameLst>
                                      </p:cBhvr>
                                      <p:to>
                                        <p:strVal val="visible"/>
                                      </p:to>
                                    </p:set>
                                    <p:animEffect filter="fade" transition="in">
                                      <p:cBhvr>
                                        <p:cTn dur="2000"/>
                                        <p:tgtEl>
                                          <p:spTgt spid="37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47"/>
          <p:cNvSpPr txBox="1"/>
          <p:nvPr/>
        </p:nvSpPr>
        <p:spPr>
          <a:xfrm>
            <a:off x="381000" y="1066800"/>
            <a:ext cx="8458200" cy="5019675"/>
          </a:xfrm>
          <a:prstGeom prst="rect">
            <a:avLst/>
          </a:prstGeom>
          <a:solidFill>
            <a:srgbClr val="DDDDFF"/>
          </a:solidFill>
          <a:ln cap="flat" cmpd="sng" w="9525">
            <a:solidFill>
              <a:srgbClr val="0099CC"/>
            </a:solidFill>
            <a:prstDash val="solid"/>
            <a:miter lim="800000"/>
            <a:headEnd len="sm" w="sm" type="none"/>
            <a:tailEnd len="sm" w="sm" type="none"/>
          </a:ln>
          <a:effectLst>
            <a:outerShdw blurRad="63500" dir="3238358" dist="172738">
              <a:schemeClr val="folHlink">
                <a:alpha val="49803"/>
              </a:scheme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Invariance of Inner Product</a:t>
            </a:r>
            <a:endParaRPr/>
          </a:p>
          <a:p>
            <a:pPr indent="0" lvl="0" marL="0" marR="0" rtl="0" algn="l">
              <a:lnSpc>
                <a:spcPct val="100000"/>
              </a:lnSpc>
              <a:spcBef>
                <a:spcPts val="1200"/>
              </a:spcBef>
              <a:spcAft>
                <a:spcPts val="0"/>
              </a:spcAft>
              <a:buClr>
                <a:schemeClr val="dk1"/>
              </a:buClr>
              <a:buSzPts val="2400"/>
              <a:buFont typeface="Palatino Linotype"/>
              <a:buNone/>
            </a:pPr>
            <a:r>
              <a:rPr b="0" i="1" lang="en-US" sz="2400" u="none">
                <a:solidFill>
                  <a:schemeClr val="dk1"/>
                </a:solidFill>
                <a:latin typeface="Palatino Linotype"/>
                <a:ea typeface="Palatino Linotype"/>
                <a:cs typeface="Palatino Linotype"/>
                <a:sym typeface="Palatino Linotype"/>
              </a:rPr>
              <a:t>An orthogonal transformation preserves the value of the </a:t>
            </a:r>
            <a:r>
              <a:rPr b="1" i="0" lang="en-US" sz="2400" u="none">
                <a:solidFill>
                  <a:schemeClr val="dk1"/>
                </a:solidFill>
                <a:latin typeface="Palatino Linotype"/>
                <a:ea typeface="Palatino Linotype"/>
                <a:cs typeface="Palatino Linotype"/>
                <a:sym typeface="Palatino Linotype"/>
              </a:rPr>
              <a:t>inner product </a:t>
            </a:r>
            <a:r>
              <a:rPr b="0" i="1" lang="en-US" sz="2400" u="none">
                <a:solidFill>
                  <a:schemeClr val="dk1"/>
                </a:solidFill>
                <a:latin typeface="Palatino Linotype"/>
                <a:ea typeface="Palatino Linotype"/>
                <a:cs typeface="Palatino Linotype"/>
                <a:sym typeface="Palatino Linotype"/>
              </a:rPr>
              <a:t>of vectors </a:t>
            </a:r>
            <a:r>
              <a:rPr b="1" i="0" lang="en-US" sz="2400" u="none">
                <a:solidFill>
                  <a:schemeClr val="dk1"/>
                </a:solidFill>
                <a:latin typeface="Palatino Linotype"/>
                <a:ea typeface="Palatino Linotype"/>
                <a:cs typeface="Palatino Linotype"/>
                <a:sym typeface="Palatino Linotype"/>
              </a:rPr>
              <a:t>a </a:t>
            </a:r>
            <a:r>
              <a:rPr b="0" i="1" lang="en-US" sz="2400" u="none">
                <a:solidFill>
                  <a:schemeClr val="dk1"/>
                </a:solidFill>
                <a:latin typeface="Palatino Linotype"/>
                <a:ea typeface="Palatino Linotype"/>
                <a:cs typeface="Palatino Linotype"/>
                <a:sym typeface="Palatino Linotype"/>
              </a:rPr>
              <a:t>and </a:t>
            </a:r>
            <a:r>
              <a:rPr b="1" i="0" lang="en-US" sz="2400" u="none">
                <a:solidFill>
                  <a:schemeClr val="dk1"/>
                </a:solidFill>
                <a:latin typeface="Palatino Linotype"/>
                <a:ea typeface="Palatino Linotype"/>
                <a:cs typeface="Palatino Linotype"/>
                <a:sym typeface="Palatino Linotype"/>
              </a:rPr>
              <a:t>b </a:t>
            </a:r>
            <a:r>
              <a:rPr b="0" i="1" lang="en-US" sz="2400" u="none">
                <a:solidFill>
                  <a:schemeClr val="dk1"/>
                </a:solidFill>
                <a:latin typeface="Palatino Linotype"/>
                <a:ea typeface="Palatino Linotype"/>
                <a:cs typeface="Palatino Linotype"/>
                <a:sym typeface="Palatino Linotype"/>
              </a:rPr>
              <a:t>in R</a:t>
            </a:r>
            <a:r>
              <a:rPr b="0" baseline="30000" i="1" lang="en-US" sz="2400" u="none">
                <a:solidFill>
                  <a:schemeClr val="dk1"/>
                </a:solidFill>
                <a:latin typeface="Palatino Linotype"/>
                <a:ea typeface="Palatino Linotype"/>
                <a:cs typeface="Palatino Linotype"/>
                <a:sym typeface="Palatino Linotype"/>
              </a:rPr>
              <a:t>n</a:t>
            </a:r>
            <a:r>
              <a:rPr b="0" i="0" lang="en-US" sz="2400" u="none">
                <a:solidFill>
                  <a:schemeClr val="dk1"/>
                </a:solidFill>
                <a:latin typeface="Palatino Linotype"/>
                <a:ea typeface="Palatino Linotype"/>
                <a:cs typeface="Palatino Linotype"/>
                <a:sym typeface="Palatino Linotype"/>
              </a:rPr>
              <a:t>, </a:t>
            </a:r>
            <a:r>
              <a:rPr b="0" i="1" lang="en-US" sz="2400" u="none">
                <a:solidFill>
                  <a:schemeClr val="dk1"/>
                </a:solidFill>
                <a:latin typeface="Palatino Linotype"/>
                <a:ea typeface="Palatino Linotype"/>
                <a:cs typeface="Palatino Linotype"/>
                <a:sym typeface="Palatino Linotype"/>
              </a:rPr>
              <a:t>defined by</a:t>
            </a:r>
            <a:endParaRPr/>
          </a:p>
          <a:p>
            <a:pPr indent="0" lvl="0" marL="0" marR="0" rtl="0" algn="l">
              <a:lnSpc>
                <a:spcPct val="100000"/>
              </a:lnSpc>
              <a:spcBef>
                <a:spcPts val="480"/>
              </a:spcBef>
              <a:spcAft>
                <a:spcPts val="0"/>
              </a:spcAft>
              <a:buClr>
                <a:schemeClr val="dk1"/>
              </a:buClr>
              <a:buSzPts val="2400"/>
              <a:buFont typeface="Times New Roman"/>
              <a:buNone/>
            </a:pPr>
            <a:r>
              <a:t/>
            </a:r>
            <a:endParaRPr b="0" i="1"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48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(7)</a:t>
            </a:r>
            <a:endParaRPr/>
          </a:p>
          <a:p>
            <a:pPr indent="0" lvl="0" marL="0" marR="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480"/>
              </a:spcBef>
              <a:spcAft>
                <a:spcPts val="0"/>
              </a:spcAft>
              <a:buClr>
                <a:schemeClr val="dk1"/>
              </a:buClr>
              <a:buSzPts val="2400"/>
              <a:buFont typeface="Palatino Linotype"/>
              <a:buNone/>
            </a:pPr>
            <a:r>
              <a:rPr b="0" i="1" lang="en-US" sz="2400" u="none">
                <a:solidFill>
                  <a:schemeClr val="dk1"/>
                </a:solidFill>
                <a:latin typeface="Palatino Linotype"/>
                <a:ea typeface="Palatino Linotype"/>
                <a:cs typeface="Palatino Linotype"/>
                <a:sym typeface="Palatino Linotype"/>
              </a:rPr>
              <a:t>That is, for any </a:t>
            </a:r>
            <a:r>
              <a:rPr b="1" i="0" lang="en-US" sz="2400" u="none">
                <a:solidFill>
                  <a:schemeClr val="dk1"/>
                </a:solidFill>
                <a:latin typeface="Palatino Linotype"/>
                <a:ea typeface="Palatino Linotype"/>
                <a:cs typeface="Palatino Linotype"/>
                <a:sym typeface="Palatino Linotype"/>
              </a:rPr>
              <a:t>a </a:t>
            </a:r>
            <a:r>
              <a:rPr b="0" i="1" lang="en-US" sz="2400" u="none">
                <a:solidFill>
                  <a:schemeClr val="dk1"/>
                </a:solidFill>
                <a:latin typeface="Palatino Linotype"/>
                <a:ea typeface="Palatino Linotype"/>
                <a:cs typeface="Palatino Linotype"/>
                <a:sym typeface="Palatino Linotype"/>
              </a:rPr>
              <a:t>and </a:t>
            </a:r>
            <a:r>
              <a:rPr b="1" i="0" lang="en-US" sz="2400" u="none">
                <a:solidFill>
                  <a:schemeClr val="dk1"/>
                </a:solidFill>
                <a:latin typeface="Palatino Linotype"/>
                <a:ea typeface="Palatino Linotype"/>
                <a:cs typeface="Palatino Linotype"/>
                <a:sym typeface="Palatino Linotype"/>
              </a:rPr>
              <a:t>b </a:t>
            </a:r>
            <a:r>
              <a:rPr b="0" i="1" lang="en-US" sz="2400" u="none">
                <a:solidFill>
                  <a:schemeClr val="dk1"/>
                </a:solidFill>
                <a:latin typeface="Palatino Linotype"/>
                <a:ea typeface="Palatino Linotype"/>
                <a:cs typeface="Palatino Linotype"/>
                <a:sym typeface="Palatino Linotype"/>
              </a:rPr>
              <a:t>in R</a:t>
            </a:r>
            <a:r>
              <a:rPr b="0" baseline="30000" i="1" lang="en-US" sz="2400" u="none">
                <a:solidFill>
                  <a:schemeClr val="dk1"/>
                </a:solidFill>
                <a:latin typeface="Palatino Linotype"/>
                <a:ea typeface="Palatino Linotype"/>
                <a:cs typeface="Palatino Linotype"/>
                <a:sym typeface="Palatino Linotype"/>
              </a:rPr>
              <a:t>n</a:t>
            </a:r>
            <a:r>
              <a:rPr b="0" i="0" lang="en-US" sz="2400" u="none">
                <a:solidFill>
                  <a:schemeClr val="dk1"/>
                </a:solidFill>
                <a:latin typeface="Palatino Linotype"/>
                <a:ea typeface="Palatino Linotype"/>
                <a:cs typeface="Palatino Linotype"/>
                <a:sym typeface="Palatino Linotype"/>
              </a:rPr>
              <a:t>, </a:t>
            </a:r>
            <a:r>
              <a:rPr b="0" i="1" lang="en-US" sz="2400" u="none">
                <a:solidFill>
                  <a:schemeClr val="dk1"/>
                </a:solidFill>
                <a:latin typeface="Palatino Linotype"/>
                <a:ea typeface="Palatino Linotype"/>
                <a:cs typeface="Palatino Linotype"/>
                <a:sym typeface="Palatino Linotype"/>
              </a:rPr>
              <a:t>orthogonal n ×</a:t>
            </a:r>
            <a:r>
              <a:rPr b="0" i="0" lang="en-US" sz="2400" u="none">
                <a:solidFill>
                  <a:schemeClr val="dk1"/>
                </a:solidFill>
                <a:latin typeface="Palatino Linotype"/>
                <a:ea typeface="Palatino Linotype"/>
                <a:cs typeface="Palatino Linotype"/>
                <a:sym typeface="Palatino Linotype"/>
              </a:rPr>
              <a:t> </a:t>
            </a:r>
            <a:r>
              <a:rPr b="0" i="1" lang="en-US" sz="2400" u="none">
                <a:solidFill>
                  <a:schemeClr val="dk1"/>
                </a:solidFill>
                <a:latin typeface="Palatino Linotype"/>
                <a:ea typeface="Palatino Linotype"/>
                <a:cs typeface="Palatino Linotype"/>
                <a:sym typeface="Palatino Linotype"/>
              </a:rPr>
              <a:t>n matrix </a:t>
            </a:r>
            <a:r>
              <a:rPr b="1" i="0" lang="en-US" sz="2400" u="none">
                <a:solidFill>
                  <a:schemeClr val="dk1"/>
                </a:solidFill>
                <a:latin typeface="Palatino Linotype"/>
                <a:ea typeface="Palatino Linotype"/>
                <a:cs typeface="Palatino Linotype"/>
                <a:sym typeface="Palatino Linotype"/>
              </a:rPr>
              <a:t>A</a:t>
            </a:r>
            <a:r>
              <a:rPr b="0" i="0" lang="en-US" sz="2400" u="none">
                <a:solidFill>
                  <a:schemeClr val="dk1"/>
                </a:solidFill>
                <a:latin typeface="Palatino Linotype"/>
                <a:ea typeface="Palatino Linotype"/>
                <a:cs typeface="Palatino Linotype"/>
                <a:sym typeface="Palatino Linotype"/>
              </a:rPr>
              <a:t>, </a:t>
            </a:r>
            <a:r>
              <a:rPr b="0" i="1" lang="en-US" sz="2400" u="none">
                <a:solidFill>
                  <a:schemeClr val="dk1"/>
                </a:solidFill>
                <a:latin typeface="Palatino Linotype"/>
                <a:ea typeface="Palatino Linotype"/>
                <a:cs typeface="Palatino Linotype"/>
                <a:sym typeface="Palatino Linotype"/>
              </a:rPr>
              <a:t>and </a:t>
            </a:r>
            <a:endParaRPr/>
          </a:p>
          <a:p>
            <a:pPr indent="0" lvl="0" marL="0" marR="0" rtl="0" algn="l">
              <a:lnSpc>
                <a:spcPct val="100000"/>
              </a:lnSpc>
              <a:spcBef>
                <a:spcPts val="0"/>
              </a:spcBef>
              <a:spcAft>
                <a:spcPts val="0"/>
              </a:spcAft>
              <a:buClr>
                <a:schemeClr val="dk1"/>
              </a:buClr>
              <a:buSzPts val="2400"/>
              <a:buFont typeface="Palatino Linotype"/>
              <a:buNone/>
            </a:pPr>
            <a:r>
              <a:rPr b="1" i="0" lang="en-US" sz="2400" u="none">
                <a:solidFill>
                  <a:schemeClr val="dk1"/>
                </a:solidFill>
                <a:latin typeface="Palatino Linotype"/>
                <a:ea typeface="Palatino Linotype"/>
                <a:cs typeface="Palatino Linotype"/>
                <a:sym typeface="Palatino Linotype"/>
              </a:rPr>
              <a:t>u </a:t>
            </a:r>
            <a:r>
              <a:rPr b="0" i="0" lang="en-US" sz="2400" u="none">
                <a:solidFill>
                  <a:schemeClr val="dk1"/>
                </a:solidFill>
                <a:latin typeface="Palatino Linotype"/>
                <a:ea typeface="Palatino Linotype"/>
                <a:cs typeface="Palatino Linotype"/>
                <a:sym typeface="Palatino Linotype"/>
              </a:rPr>
              <a:t>= </a:t>
            </a:r>
            <a:r>
              <a:rPr b="1" i="0" lang="en-US" sz="2400" u="none">
                <a:solidFill>
                  <a:schemeClr val="dk1"/>
                </a:solidFill>
                <a:latin typeface="Palatino Linotype"/>
                <a:ea typeface="Palatino Linotype"/>
                <a:cs typeface="Palatino Linotype"/>
                <a:sym typeface="Palatino Linotype"/>
              </a:rPr>
              <a:t>Aa</a:t>
            </a:r>
            <a:r>
              <a:rPr b="0" i="0" lang="en-US" sz="2400" u="none">
                <a:solidFill>
                  <a:schemeClr val="dk1"/>
                </a:solidFill>
                <a:latin typeface="Palatino Linotype"/>
                <a:ea typeface="Palatino Linotype"/>
                <a:cs typeface="Palatino Linotype"/>
                <a:sym typeface="Palatino Linotype"/>
              </a:rPr>
              <a:t>, </a:t>
            </a:r>
            <a:r>
              <a:rPr b="1" i="0" lang="en-US" sz="2400" u="none">
                <a:solidFill>
                  <a:schemeClr val="dk1"/>
                </a:solidFill>
                <a:latin typeface="Palatino Linotype"/>
                <a:ea typeface="Palatino Linotype"/>
                <a:cs typeface="Palatino Linotype"/>
                <a:sym typeface="Palatino Linotype"/>
              </a:rPr>
              <a:t>v </a:t>
            </a:r>
            <a:r>
              <a:rPr b="0" i="0" lang="en-US" sz="2400" u="none">
                <a:solidFill>
                  <a:schemeClr val="dk1"/>
                </a:solidFill>
                <a:latin typeface="Palatino Linotype"/>
                <a:ea typeface="Palatino Linotype"/>
                <a:cs typeface="Palatino Linotype"/>
                <a:sym typeface="Palatino Linotype"/>
              </a:rPr>
              <a:t>= </a:t>
            </a:r>
            <a:r>
              <a:rPr b="1" i="0" lang="en-US" sz="2400" u="none">
                <a:solidFill>
                  <a:schemeClr val="dk1"/>
                </a:solidFill>
                <a:latin typeface="Palatino Linotype"/>
                <a:ea typeface="Palatino Linotype"/>
                <a:cs typeface="Palatino Linotype"/>
                <a:sym typeface="Palatino Linotype"/>
              </a:rPr>
              <a:t>Ab </a:t>
            </a:r>
            <a:r>
              <a:rPr b="0" i="1" lang="en-US" sz="2400" u="none">
                <a:solidFill>
                  <a:schemeClr val="dk1"/>
                </a:solidFill>
                <a:latin typeface="Palatino Linotype"/>
                <a:ea typeface="Palatino Linotype"/>
                <a:cs typeface="Palatino Linotype"/>
                <a:sym typeface="Palatino Linotype"/>
              </a:rPr>
              <a:t>we have </a:t>
            </a:r>
            <a:r>
              <a:rPr b="1" i="0" lang="en-US" sz="2400" u="none">
                <a:solidFill>
                  <a:schemeClr val="dk1"/>
                </a:solidFill>
                <a:latin typeface="Palatino Linotype"/>
                <a:ea typeface="Palatino Linotype"/>
                <a:cs typeface="Palatino Linotype"/>
                <a:sym typeface="Palatino Linotype"/>
              </a:rPr>
              <a:t>u </a:t>
            </a:r>
            <a:r>
              <a:rPr b="1" i="0" lang="en-US" sz="2800" u="none">
                <a:solidFill>
                  <a:schemeClr val="dk1"/>
                </a:solidFill>
                <a:latin typeface="Palatino Linotype"/>
                <a:ea typeface="Palatino Linotype"/>
                <a:cs typeface="Palatino Linotype"/>
                <a:sym typeface="Palatino Linotype"/>
              </a:rPr>
              <a:t>·</a:t>
            </a:r>
            <a:r>
              <a:rPr b="0" i="0" lang="en-US" sz="2400" u="none">
                <a:solidFill>
                  <a:schemeClr val="dk1"/>
                </a:solidFill>
                <a:latin typeface="Palatino Linotype"/>
                <a:ea typeface="Palatino Linotype"/>
                <a:cs typeface="Palatino Linotype"/>
                <a:sym typeface="Palatino Linotype"/>
              </a:rPr>
              <a:t> </a:t>
            </a:r>
            <a:r>
              <a:rPr b="1" i="0" lang="en-US" sz="2400" u="none">
                <a:solidFill>
                  <a:schemeClr val="dk1"/>
                </a:solidFill>
                <a:latin typeface="Palatino Linotype"/>
                <a:ea typeface="Palatino Linotype"/>
                <a:cs typeface="Palatino Linotype"/>
                <a:sym typeface="Palatino Linotype"/>
              </a:rPr>
              <a:t>v </a:t>
            </a:r>
            <a:r>
              <a:rPr b="0" i="0" lang="en-US" sz="2400" u="none">
                <a:solidFill>
                  <a:schemeClr val="dk1"/>
                </a:solidFill>
                <a:latin typeface="Palatino Linotype"/>
                <a:ea typeface="Palatino Linotype"/>
                <a:cs typeface="Palatino Linotype"/>
                <a:sym typeface="Palatino Linotype"/>
              </a:rPr>
              <a:t>= </a:t>
            </a:r>
            <a:r>
              <a:rPr b="1" i="0" lang="en-US" sz="2400" u="none">
                <a:solidFill>
                  <a:schemeClr val="dk1"/>
                </a:solidFill>
                <a:latin typeface="Palatino Linotype"/>
                <a:ea typeface="Palatino Linotype"/>
                <a:cs typeface="Palatino Linotype"/>
                <a:sym typeface="Palatino Linotype"/>
              </a:rPr>
              <a:t>a </a:t>
            </a:r>
            <a:r>
              <a:rPr b="1" i="0" lang="en-US" sz="2800" u="none">
                <a:solidFill>
                  <a:schemeClr val="dk1"/>
                </a:solidFill>
                <a:latin typeface="Palatino Linotype"/>
                <a:ea typeface="Palatino Linotype"/>
                <a:cs typeface="Palatino Linotype"/>
                <a:sym typeface="Palatino Linotype"/>
              </a:rPr>
              <a:t>·</a:t>
            </a:r>
            <a:r>
              <a:rPr b="0" i="0" lang="en-US" sz="2400" u="none">
                <a:solidFill>
                  <a:schemeClr val="dk1"/>
                </a:solidFill>
                <a:latin typeface="Palatino Linotype"/>
                <a:ea typeface="Palatino Linotype"/>
                <a:cs typeface="Palatino Linotype"/>
                <a:sym typeface="Palatino Linotype"/>
              </a:rPr>
              <a:t> </a:t>
            </a:r>
            <a:r>
              <a:rPr b="1" i="0" lang="en-US" sz="2400" u="none">
                <a:solidFill>
                  <a:schemeClr val="dk1"/>
                </a:solidFill>
                <a:latin typeface="Palatino Linotype"/>
                <a:ea typeface="Palatino Linotype"/>
                <a:cs typeface="Palatino Linotype"/>
                <a:sym typeface="Palatino Linotype"/>
              </a:rPr>
              <a:t>b</a:t>
            </a:r>
            <a:r>
              <a:rPr b="0" i="0" lang="en-US" sz="2400" u="none">
                <a:solidFill>
                  <a:schemeClr val="dk1"/>
                </a:solidFill>
                <a:latin typeface="Palatino Linotype"/>
                <a:ea typeface="Palatino Linotype"/>
                <a:cs typeface="Palatino Linotype"/>
                <a:sym typeface="Palatino Linotype"/>
              </a:rPr>
              <a:t>.</a:t>
            </a:r>
            <a:endParaRPr/>
          </a:p>
          <a:p>
            <a:pPr indent="0" lvl="0" marL="0" marR="0" rtl="0" algn="l">
              <a:lnSpc>
                <a:spcPct val="100000"/>
              </a:lnSpc>
              <a:spcBef>
                <a:spcPts val="0"/>
              </a:spcBef>
              <a:spcAft>
                <a:spcPts val="0"/>
              </a:spcAft>
              <a:buClr>
                <a:schemeClr val="dk1"/>
              </a:buClr>
              <a:buSzPts val="2400"/>
              <a:buFont typeface="Palatino Linotype"/>
              <a:buNone/>
            </a:pPr>
            <a:r>
              <a:rPr b="0" i="1" lang="en-US" sz="2400" u="none">
                <a:solidFill>
                  <a:schemeClr val="dk1"/>
                </a:solidFill>
                <a:latin typeface="Palatino Linotype"/>
                <a:ea typeface="Palatino Linotype"/>
                <a:cs typeface="Palatino Linotype"/>
                <a:sym typeface="Palatino Linotype"/>
              </a:rPr>
              <a:t>Hence the transformation also preserves the </a:t>
            </a:r>
            <a:r>
              <a:rPr b="1" i="0" lang="en-US" sz="2400" u="none">
                <a:solidFill>
                  <a:schemeClr val="dk1"/>
                </a:solidFill>
                <a:latin typeface="Palatino Linotype"/>
                <a:ea typeface="Palatino Linotype"/>
                <a:cs typeface="Palatino Linotype"/>
                <a:sym typeface="Palatino Linotype"/>
              </a:rPr>
              <a:t>length </a:t>
            </a:r>
            <a:r>
              <a:rPr b="0" i="1" lang="en-US" sz="2400" u="none">
                <a:solidFill>
                  <a:schemeClr val="dk1"/>
                </a:solidFill>
                <a:latin typeface="Palatino Linotype"/>
                <a:ea typeface="Palatino Linotype"/>
                <a:cs typeface="Palatino Linotype"/>
                <a:sym typeface="Palatino Linotype"/>
              </a:rPr>
              <a:t>or </a:t>
            </a:r>
            <a:r>
              <a:rPr b="1" i="0" lang="en-US" sz="2400" u="none">
                <a:solidFill>
                  <a:schemeClr val="dk1"/>
                </a:solidFill>
                <a:latin typeface="Palatino Linotype"/>
                <a:ea typeface="Palatino Linotype"/>
                <a:cs typeface="Palatino Linotype"/>
                <a:sym typeface="Palatino Linotype"/>
              </a:rPr>
              <a:t>norm </a:t>
            </a:r>
            <a:r>
              <a:rPr b="0" i="1" lang="en-US" sz="2400" u="none">
                <a:solidFill>
                  <a:schemeClr val="dk1"/>
                </a:solidFill>
                <a:latin typeface="Palatino Linotype"/>
                <a:ea typeface="Palatino Linotype"/>
                <a:cs typeface="Palatino Linotype"/>
                <a:sym typeface="Palatino Linotype"/>
              </a:rPr>
              <a:t>of any vector </a:t>
            </a:r>
            <a:r>
              <a:rPr b="1" i="0" lang="en-US" sz="2400" u="none">
                <a:solidFill>
                  <a:schemeClr val="dk1"/>
                </a:solidFill>
                <a:latin typeface="Palatino Linotype"/>
                <a:ea typeface="Palatino Linotype"/>
                <a:cs typeface="Palatino Linotype"/>
                <a:sym typeface="Palatino Linotype"/>
              </a:rPr>
              <a:t>a </a:t>
            </a:r>
            <a:r>
              <a:rPr b="0" i="1" lang="en-US" sz="2400" u="none">
                <a:solidFill>
                  <a:schemeClr val="dk1"/>
                </a:solidFill>
                <a:latin typeface="Palatino Linotype"/>
                <a:ea typeface="Palatino Linotype"/>
                <a:cs typeface="Palatino Linotype"/>
                <a:sym typeface="Palatino Linotype"/>
              </a:rPr>
              <a:t>in R</a:t>
            </a:r>
            <a:r>
              <a:rPr b="0" baseline="30000" i="1" lang="en-US" sz="2400" u="none">
                <a:solidFill>
                  <a:schemeClr val="dk1"/>
                </a:solidFill>
                <a:latin typeface="Palatino Linotype"/>
                <a:ea typeface="Palatino Linotype"/>
                <a:cs typeface="Palatino Linotype"/>
                <a:sym typeface="Palatino Linotype"/>
              </a:rPr>
              <a:t>n </a:t>
            </a:r>
            <a:r>
              <a:rPr b="0" i="1" lang="en-US" sz="2400" u="none">
                <a:solidFill>
                  <a:schemeClr val="dk1"/>
                </a:solidFill>
                <a:latin typeface="Palatino Linotype"/>
                <a:ea typeface="Palatino Linotype"/>
                <a:cs typeface="Palatino Linotype"/>
                <a:sym typeface="Palatino Linotype"/>
              </a:rPr>
              <a:t>given by</a:t>
            </a:r>
            <a:endParaRPr/>
          </a:p>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(8)</a:t>
            </a:r>
            <a:endParaRPr/>
          </a:p>
          <a:p>
            <a:pPr indent="0" lvl="0" marL="0" marR="0" rtl="0" algn="l">
              <a:lnSpc>
                <a:spcPct val="100000"/>
              </a:lnSpc>
              <a:spcBef>
                <a:spcPts val="0"/>
              </a:spcBef>
              <a:spcAft>
                <a:spcPts val="0"/>
              </a:spcAft>
              <a:buNone/>
            </a:pPr>
            <a:r>
              <a:t/>
            </a:r>
            <a:endParaRPr b="0" i="0" sz="2400" u="none">
              <a:solidFill>
                <a:schemeClr val="dk1"/>
              </a:solidFill>
              <a:latin typeface="Palatino Linotype"/>
              <a:ea typeface="Palatino Linotype"/>
              <a:cs typeface="Palatino Linotype"/>
              <a:sym typeface="Palatino Linotype"/>
            </a:endParaRPr>
          </a:p>
        </p:txBody>
      </p:sp>
      <p:sp>
        <p:nvSpPr>
          <p:cNvPr id="386" name="Google Shape;386;p47"/>
          <p:cNvSpPr txBox="1"/>
          <p:nvPr/>
        </p:nvSpPr>
        <p:spPr>
          <a:xfrm>
            <a:off x="762000" y="6172200"/>
            <a:ext cx="17526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Section 8.3  p</a:t>
            </a:r>
            <a:fld id="{00000000-1234-1234-1234-123412341234}" type="slidenum">
              <a:rPr b="0" i="0" lang="en-US" sz="1200" u="none">
                <a:solidFill>
                  <a:schemeClr val="dk1"/>
                </a:solidFill>
                <a:latin typeface="Arial"/>
                <a:ea typeface="Arial"/>
                <a:cs typeface="Arial"/>
                <a:sym typeface="Arial"/>
              </a:rPr>
              <a:t>‹#›</a:t>
            </a:fld>
            <a:endParaRPr/>
          </a:p>
        </p:txBody>
      </p:sp>
      <p:sp>
        <p:nvSpPr>
          <p:cNvPr id="387" name="Google Shape;387;p47"/>
          <p:cNvSpPr txBox="1"/>
          <p:nvPr/>
        </p:nvSpPr>
        <p:spPr>
          <a:xfrm>
            <a:off x="304800" y="457200"/>
            <a:ext cx="2438400" cy="5492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3000"/>
              <a:buFont typeface="Arial"/>
              <a:buNone/>
            </a:pPr>
            <a:r>
              <a:rPr b="1" i="0" lang="en-US" sz="3000" u="none">
                <a:solidFill>
                  <a:srgbClr val="FF3300"/>
                </a:solidFill>
                <a:latin typeface="Arial"/>
                <a:ea typeface="Arial"/>
                <a:cs typeface="Arial"/>
                <a:sym typeface="Arial"/>
              </a:rPr>
              <a:t>Theorem 2</a:t>
            </a:r>
            <a:endParaRPr/>
          </a:p>
        </p:txBody>
      </p:sp>
      <p:pic>
        <p:nvPicPr>
          <p:cNvPr id="388" name="Google Shape;388;p47"/>
          <p:cNvPicPr preferRelativeResize="0"/>
          <p:nvPr/>
        </p:nvPicPr>
        <p:blipFill rotWithShape="1">
          <a:blip r:embed="rId3">
            <a:alphaModFix/>
          </a:blip>
          <a:srcRect b="0" l="0" r="0" t="0"/>
          <a:stretch/>
        </p:blipFill>
        <p:spPr>
          <a:xfrm>
            <a:off x="1651000" y="2457450"/>
            <a:ext cx="3835400" cy="1371600"/>
          </a:xfrm>
          <a:prstGeom prst="rect">
            <a:avLst/>
          </a:prstGeom>
          <a:noFill/>
          <a:ln>
            <a:noFill/>
          </a:ln>
        </p:spPr>
      </p:pic>
      <p:pic>
        <p:nvPicPr>
          <p:cNvPr id="389" name="Google Shape;389;p47"/>
          <p:cNvPicPr preferRelativeResize="0"/>
          <p:nvPr/>
        </p:nvPicPr>
        <p:blipFill rotWithShape="1">
          <a:blip r:embed="rId4">
            <a:alphaModFix/>
          </a:blip>
          <a:srcRect b="0" l="0" r="0" t="0"/>
          <a:stretch/>
        </p:blipFill>
        <p:spPr>
          <a:xfrm>
            <a:off x="1365250" y="5334000"/>
            <a:ext cx="2476500" cy="533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xEl>
                                              <p:pRg end="0" st="0"/>
                                            </p:txEl>
                                          </p:spTgt>
                                        </p:tgtEl>
                                        <p:attrNameLst>
                                          <p:attrName>style.visibility</p:attrName>
                                        </p:attrNameLst>
                                      </p:cBhvr>
                                      <p:to>
                                        <p:strVal val="visible"/>
                                      </p:to>
                                    </p:set>
                                    <p:animEffect filter="fade" transition="in">
                                      <p:cBhvr>
                                        <p:cTn dur="2000"/>
                                        <p:tgtEl>
                                          <p:spTgt spid="3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xEl>
                                              <p:pRg end="1" st="1"/>
                                            </p:txEl>
                                          </p:spTgt>
                                        </p:tgtEl>
                                        <p:attrNameLst>
                                          <p:attrName>style.visibility</p:attrName>
                                        </p:attrNameLst>
                                      </p:cBhvr>
                                      <p:to>
                                        <p:strVal val="visible"/>
                                      </p:to>
                                    </p:set>
                                    <p:animEffect filter="fade" transition="in">
                                      <p:cBhvr>
                                        <p:cTn dur="2000"/>
                                        <p:tgtEl>
                                          <p:spTgt spid="3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xEl>
                                              <p:pRg end="2" st="2"/>
                                            </p:txEl>
                                          </p:spTgt>
                                        </p:tgtEl>
                                        <p:attrNameLst>
                                          <p:attrName>style.visibility</p:attrName>
                                        </p:attrNameLst>
                                      </p:cBhvr>
                                      <p:to>
                                        <p:strVal val="visible"/>
                                      </p:to>
                                    </p:set>
                                    <p:animEffect filter="fade" transition="in">
                                      <p:cBhvr>
                                        <p:cTn dur="2000"/>
                                        <p:tgtEl>
                                          <p:spTgt spid="3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xEl>
                                              <p:pRg end="3" st="3"/>
                                            </p:txEl>
                                          </p:spTgt>
                                        </p:tgtEl>
                                        <p:attrNameLst>
                                          <p:attrName>style.visibility</p:attrName>
                                        </p:attrNameLst>
                                      </p:cBhvr>
                                      <p:to>
                                        <p:strVal val="visible"/>
                                      </p:to>
                                    </p:set>
                                    <p:animEffect filter="fade" transition="in">
                                      <p:cBhvr>
                                        <p:cTn dur="2000"/>
                                        <p:tgtEl>
                                          <p:spTgt spid="3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xEl>
                                              <p:pRg end="4" st="4"/>
                                            </p:txEl>
                                          </p:spTgt>
                                        </p:tgtEl>
                                        <p:attrNameLst>
                                          <p:attrName>style.visibility</p:attrName>
                                        </p:attrNameLst>
                                      </p:cBhvr>
                                      <p:to>
                                        <p:strVal val="visible"/>
                                      </p:to>
                                    </p:set>
                                    <p:animEffect filter="fade" transition="in">
                                      <p:cBhvr>
                                        <p:cTn dur="2000"/>
                                        <p:tgtEl>
                                          <p:spTgt spid="38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xEl>
                                              <p:pRg end="5" st="5"/>
                                            </p:txEl>
                                          </p:spTgt>
                                        </p:tgtEl>
                                        <p:attrNameLst>
                                          <p:attrName>style.visibility</p:attrName>
                                        </p:attrNameLst>
                                      </p:cBhvr>
                                      <p:to>
                                        <p:strVal val="visible"/>
                                      </p:to>
                                    </p:set>
                                    <p:animEffect filter="fade" transition="in">
                                      <p:cBhvr>
                                        <p:cTn dur="2000"/>
                                        <p:tgtEl>
                                          <p:spTgt spid="38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xEl>
                                              <p:pRg end="6" st="6"/>
                                            </p:txEl>
                                          </p:spTgt>
                                        </p:tgtEl>
                                        <p:attrNameLst>
                                          <p:attrName>style.visibility</p:attrName>
                                        </p:attrNameLst>
                                      </p:cBhvr>
                                      <p:to>
                                        <p:strVal val="visible"/>
                                      </p:to>
                                    </p:set>
                                    <p:animEffect filter="fade" transition="in">
                                      <p:cBhvr>
                                        <p:cTn dur="2000"/>
                                        <p:tgtEl>
                                          <p:spTgt spid="38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xEl>
                                              <p:pRg end="7" st="7"/>
                                            </p:txEl>
                                          </p:spTgt>
                                        </p:tgtEl>
                                        <p:attrNameLst>
                                          <p:attrName>style.visibility</p:attrName>
                                        </p:attrNameLst>
                                      </p:cBhvr>
                                      <p:to>
                                        <p:strVal val="visible"/>
                                      </p:to>
                                    </p:set>
                                    <p:animEffect filter="fade" transition="in">
                                      <p:cBhvr>
                                        <p:cTn dur="2000"/>
                                        <p:tgtEl>
                                          <p:spTgt spid="38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xEl>
                                              <p:pRg end="8" st="8"/>
                                            </p:txEl>
                                          </p:spTgt>
                                        </p:tgtEl>
                                        <p:attrNameLst>
                                          <p:attrName>style.visibility</p:attrName>
                                        </p:attrNameLst>
                                      </p:cBhvr>
                                      <p:to>
                                        <p:strVal val="visible"/>
                                      </p:to>
                                    </p:set>
                                    <p:animEffect filter="fade" transition="in">
                                      <p:cBhvr>
                                        <p:cTn dur="2000"/>
                                        <p:tgtEl>
                                          <p:spTgt spid="38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xEl>
                                              <p:pRg end="9" st="9"/>
                                            </p:txEl>
                                          </p:spTgt>
                                        </p:tgtEl>
                                        <p:attrNameLst>
                                          <p:attrName>style.visibility</p:attrName>
                                        </p:attrNameLst>
                                      </p:cBhvr>
                                      <p:to>
                                        <p:strVal val="visible"/>
                                      </p:to>
                                    </p:set>
                                    <p:animEffect filter="fade" transition="in">
                                      <p:cBhvr>
                                        <p:cTn dur="2000"/>
                                        <p:tgtEl>
                                          <p:spTgt spid="385">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48"/>
          <p:cNvSpPr txBox="1"/>
          <p:nvPr/>
        </p:nvSpPr>
        <p:spPr>
          <a:xfrm>
            <a:off x="381000" y="1579562"/>
            <a:ext cx="8458200" cy="2840037"/>
          </a:xfrm>
          <a:prstGeom prst="rect">
            <a:avLst/>
          </a:prstGeom>
          <a:solidFill>
            <a:srgbClr val="DDDDFF"/>
          </a:solidFill>
          <a:ln cap="flat" cmpd="sng" w="9525">
            <a:solidFill>
              <a:srgbClr val="0099CC"/>
            </a:solidFill>
            <a:prstDash val="solid"/>
            <a:miter lim="800000"/>
            <a:headEnd len="sm" w="sm" type="none"/>
            <a:tailEnd len="sm" w="sm" type="none"/>
          </a:ln>
          <a:effectLst>
            <a:outerShdw blurRad="63500" dir="3238358" dist="172738">
              <a:schemeClr val="folHlink">
                <a:alpha val="49803"/>
              </a:scheme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Orthonormality of Column and Row Vectors</a:t>
            </a:r>
            <a:endParaRPr/>
          </a:p>
          <a:p>
            <a:pPr indent="0" lvl="0" marL="0" marR="0" rtl="0" algn="l">
              <a:lnSpc>
                <a:spcPct val="100000"/>
              </a:lnSpc>
              <a:spcBef>
                <a:spcPts val="1200"/>
              </a:spcBef>
              <a:spcAft>
                <a:spcPts val="0"/>
              </a:spcAft>
              <a:buClr>
                <a:schemeClr val="dk1"/>
              </a:buClr>
              <a:buSzPts val="2400"/>
              <a:buFont typeface="Palatino Linotype"/>
              <a:buNone/>
            </a:pPr>
            <a:r>
              <a:rPr b="0" i="1" lang="en-US" sz="2400" u="none">
                <a:solidFill>
                  <a:schemeClr val="dk1"/>
                </a:solidFill>
                <a:latin typeface="Palatino Linotype"/>
                <a:ea typeface="Palatino Linotype"/>
                <a:cs typeface="Palatino Linotype"/>
                <a:sym typeface="Palatino Linotype"/>
              </a:rPr>
              <a:t>A real square matrix is orthogonal if and only if its column vectors </a:t>
            </a:r>
            <a:r>
              <a:rPr b="1" i="0" lang="en-US" sz="2400" u="none">
                <a:solidFill>
                  <a:schemeClr val="dk1"/>
                </a:solidFill>
                <a:latin typeface="Palatino Linotype"/>
                <a:ea typeface="Palatino Linotype"/>
                <a:cs typeface="Palatino Linotype"/>
                <a:sym typeface="Palatino Linotype"/>
              </a:rPr>
              <a:t>a</a:t>
            </a:r>
            <a:r>
              <a:rPr b="0" baseline="-25000" i="0" lang="en-US" sz="2400" u="none">
                <a:solidFill>
                  <a:schemeClr val="dk1"/>
                </a:solidFill>
                <a:latin typeface="Palatino Linotype"/>
                <a:ea typeface="Palatino Linotype"/>
                <a:cs typeface="Palatino Linotype"/>
                <a:sym typeface="Palatino Linotype"/>
              </a:rPr>
              <a:t>1</a:t>
            </a:r>
            <a:r>
              <a:rPr b="0" i="0" lang="en-US" sz="2400" u="none">
                <a:solidFill>
                  <a:schemeClr val="dk1"/>
                </a:solidFill>
                <a:latin typeface="Palatino Linotype"/>
                <a:ea typeface="Palatino Linotype"/>
                <a:cs typeface="Palatino Linotype"/>
                <a:sym typeface="Palatino Linotype"/>
              </a:rPr>
              <a:t>, … , </a:t>
            </a:r>
            <a:r>
              <a:rPr b="1" i="0" lang="en-US" sz="2400" u="none">
                <a:solidFill>
                  <a:schemeClr val="dk1"/>
                </a:solidFill>
                <a:latin typeface="Palatino Linotype"/>
                <a:ea typeface="Palatino Linotype"/>
                <a:cs typeface="Palatino Linotype"/>
                <a:sym typeface="Palatino Linotype"/>
              </a:rPr>
              <a:t>a</a:t>
            </a:r>
            <a:r>
              <a:rPr b="0" baseline="-25000" i="1" lang="en-US" sz="2400" u="none">
                <a:solidFill>
                  <a:schemeClr val="dk1"/>
                </a:solidFill>
                <a:latin typeface="Palatino Linotype"/>
                <a:ea typeface="Palatino Linotype"/>
                <a:cs typeface="Palatino Linotype"/>
                <a:sym typeface="Palatino Linotype"/>
              </a:rPr>
              <a:t>n</a:t>
            </a:r>
            <a:r>
              <a:rPr b="0" i="0" lang="en-US" sz="2400" u="none">
                <a:solidFill>
                  <a:schemeClr val="dk1"/>
                </a:solidFill>
                <a:latin typeface="Palatino Linotype"/>
                <a:ea typeface="Palatino Linotype"/>
                <a:cs typeface="Palatino Linotype"/>
                <a:sym typeface="Palatino Linotype"/>
              </a:rPr>
              <a:t> (</a:t>
            </a:r>
            <a:r>
              <a:rPr b="0" i="1" lang="en-US" sz="2400" u="none">
                <a:solidFill>
                  <a:schemeClr val="dk1"/>
                </a:solidFill>
                <a:latin typeface="Palatino Linotype"/>
                <a:ea typeface="Palatino Linotype"/>
                <a:cs typeface="Palatino Linotype"/>
                <a:sym typeface="Palatino Linotype"/>
              </a:rPr>
              <a:t>and also its row vectors</a:t>
            </a:r>
            <a:r>
              <a:rPr b="0" i="0" lang="en-US" sz="2400" u="none">
                <a:solidFill>
                  <a:schemeClr val="dk1"/>
                </a:solidFill>
                <a:latin typeface="Palatino Linotype"/>
                <a:ea typeface="Palatino Linotype"/>
                <a:cs typeface="Palatino Linotype"/>
                <a:sym typeface="Palatino Linotype"/>
              </a:rPr>
              <a:t>) </a:t>
            </a:r>
            <a:r>
              <a:rPr b="0" i="1" lang="en-US" sz="2400" u="none">
                <a:solidFill>
                  <a:schemeClr val="dk1"/>
                </a:solidFill>
                <a:latin typeface="Palatino Linotype"/>
                <a:ea typeface="Palatino Linotype"/>
                <a:cs typeface="Palatino Linotype"/>
                <a:sym typeface="Palatino Linotype"/>
              </a:rPr>
              <a:t>form an </a:t>
            </a:r>
            <a:r>
              <a:rPr b="1" i="0" lang="en-US" sz="2400" u="none">
                <a:solidFill>
                  <a:schemeClr val="dk1"/>
                </a:solidFill>
                <a:latin typeface="Palatino Linotype"/>
                <a:ea typeface="Palatino Linotype"/>
                <a:cs typeface="Palatino Linotype"/>
                <a:sym typeface="Palatino Linotype"/>
              </a:rPr>
              <a:t>orthonormal system</a:t>
            </a:r>
            <a:r>
              <a:rPr b="0" i="0" lang="en-US" sz="2400" u="none">
                <a:solidFill>
                  <a:schemeClr val="dk1"/>
                </a:solidFill>
                <a:latin typeface="Palatino Linotype"/>
                <a:ea typeface="Palatino Linotype"/>
                <a:cs typeface="Palatino Linotype"/>
                <a:sym typeface="Palatino Linotype"/>
              </a:rPr>
              <a:t>, </a:t>
            </a:r>
            <a:r>
              <a:rPr b="0" i="1" lang="en-US" sz="2400" u="none">
                <a:solidFill>
                  <a:schemeClr val="dk1"/>
                </a:solidFill>
                <a:latin typeface="Palatino Linotype"/>
                <a:ea typeface="Palatino Linotype"/>
                <a:cs typeface="Palatino Linotype"/>
                <a:sym typeface="Palatino Linotype"/>
              </a:rPr>
              <a:t>that is,</a:t>
            </a:r>
            <a:endParaRPr/>
          </a:p>
          <a:p>
            <a:pPr indent="0" lvl="0" marL="0" marR="0" rtl="0" algn="l">
              <a:lnSpc>
                <a:spcPct val="100000"/>
              </a:lnSpc>
              <a:spcBef>
                <a:spcPts val="0"/>
              </a:spcBef>
              <a:spcAft>
                <a:spcPts val="0"/>
              </a:spcAft>
              <a:buClr>
                <a:schemeClr val="dk1"/>
              </a:buClr>
              <a:buSzPts val="2400"/>
              <a:buFont typeface="Times New Roman"/>
              <a:buNone/>
            </a:pPr>
            <a:r>
              <a:t/>
            </a:r>
            <a:endParaRPr b="0" i="1"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(10)</a:t>
            </a:r>
            <a:endParaRPr/>
          </a:p>
          <a:p>
            <a:pPr indent="0" lvl="0" marL="0" marR="0" rtl="0" algn="l">
              <a:lnSpc>
                <a:spcPct val="100000"/>
              </a:lnSpc>
              <a:spcBef>
                <a:spcPts val="0"/>
              </a:spcBef>
              <a:spcAft>
                <a:spcPts val="0"/>
              </a:spcAft>
              <a:buNone/>
            </a:pPr>
            <a:r>
              <a:t/>
            </a:r>
            <a:endParaRPr b="0" i="0" sz="2400" u="none">
              <a:solidFill>
                <a:schemeClr val="dk1"/>
              </a:solidFill>
              <a:latin typeface="Palatino Linotype"/>
              <a:ea typeface="Palatino Linotype"/>
              <a:cs typeface="Palatino Linotype"/>
              <a:sym typeface="Palatino Linotype"/>
            </a:endParaRPr>
          </a:p>
        </p:txBody>
      </p:sp>
      <p:sp>
        <p:nvSpPr>
          <p:cNvPr id="395" name="Google Shape;395;p48"/>
          <p:cNvSpPr txBox="1"/>
          <p:nvPr/>
        </p:nvSpPr>
        <p:spPr>
          <a:xfrm>
            <a:off x="762000" y="6172200"/>
            <a:ext cx="17526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Section 8.3  p</a:t>
            </a:r>
            <a:fld id="{00000000-1234-1234-1234-123412341234}" type="slidenum">
              <a:rPr b="0" i="0" lang="en-US" sz="1200" u="none">
                <a:solidFill>
                  <a:schemeClr val="dk1"/>
                </a:solidFill>
                <a:latin typeface="Arial"/>
                <a:ea typeface="Arial"/>
                <a:cs typeface="Arial"/>
                <a:sym typeface="Arial"/>
              </a:rPr>
              <a:t>‹#›</a:t>
            </a:fld>
            <a:endParaRPr/>
          </a:p>
        </p:txBody>
      </p:sp>
      <p:sp>
        <p:nvSpPr>
          <p:cNvPr id="396" name="Google Shape;396;p48"/>
          <p:cNvSpPr txBox="1"/>
          <p:nvPr/>
        </p:nvSpPr>
        <p:spPr>
          <a:xfrm>
            <a:off x="304800" y="969962"/>
            <a:ext cx="2438400" cy="5492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3000"/>
              <a:buFont typeface="Arial"/>
              <a:buNone/>
            </a:pPr>
            <a:r>
              <a:rPr b="1" i="0" lang="en-US" sz="3000" u="none">
                <a:solidFill>
                  <a:srgbClr val="FF3300"/>
                </a:solidFill>
                <a:latin typeface="Arial"/>
                <a:ea typeface="Arial"/>
                <a:cs typeface="Arial"/>
                <a:sym typeface="Arial"/>
              </a:rPr>
              <a:t>Theorem 3</a:t>
            </a:r>
            <a:endParaRPr/>
          </a:p>
        </p:txBody>
      </p:sp>
      <p:pic>
        <p:nvPicPr>
          <p:cNvPr id="397" name="Google Shape;397;p48"/>
          <p:cNvPicPr preferRelativeResize="0"/>
          <p:nvPr/>
        </p:nvPicPr>
        <p:blipFill rotWithShape="1">
          <a:blip r:embed="rId3">
            <a:alphaModFix/>
          </a:blip>
          <a:srcRect b="0" l="0" r="0" t="0"/>
          <a:stretch/>
        </p:blipFill>
        <p:spPr>
          <a:xfrm>
            <a:off x="1778000" y="3365500"/>
            <a:ext cx="3581400" cy="88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2000"/>
                                        <p:tgtEl>
                                          <p:spTgt spid="3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xEl>
                                              <p:pRg end="0" st="0"/>
                                            </p:txEl>
                                          </p:spTgt>
                                        </p:tgtEl>
                                        <p:attrNameLst>
                                          <p:attrName>style.visibility</p:attrName>
                                        </p:attrNameLst>
                                      </p:cBhvr>
                                      <p:to>
                                        <p:strVal val="visible"/>
                                      </p:to>
                                    </p:set>
                                    <p:animEffect filter="fade" transition="in">
                                      <p:cBhvr>
                                        <p:cTn dur="2000"/>
                                        <p:tgtEl>
                                          <p:spTgt spid="3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xEl>
                                              <p:pRg end="1" st="1"/>
                                            </p:txEl>
                                          </p:spTgt>
                                        </p:tgtEl>
                                        <p:attrNameLst>
                                          <p:attrName>style.visibility</p:attrName>
                                        </p:attrNameLst>
                                      </p:cBhvr>
                                      <p:to>
                                        <p:strVal val="visible"/>
                                      </p:to>
                                    </p:set>
                                    <p:animEffect filter="fade" transition="in">
                                      <p:cBhvr>
                                        <p:cTn dur="2000"/>
                                        <p:tgtEl>
                                          <p:spTgt spid="3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xEl>
                                              <p:pRg end="2" st="2"/>
                                            </p:txEl>
                                          </p:spTgt>
                                        </p:tgtEl>
                                        <p:attrNameLst>
                                          <p:attrName>style.visibility</p:attrName>
                                        </p:attrNameLst>
                                      </p:cBhvr>
                                      <p:to>
                                        <p:strVal val="visible"/>
                                      </p:to>
                                    </p:set>
                                    <p:animEffect filter="fade" transition="in">
                                      <p:cBhvr>
                                        <p:cTn dur="2000"/>
                                        <p:tgtEl>
                                          <p:spTgt spid="3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xEl>
                                              <p:pRg end="3" st="3"/>
                                            </p:txEl>
                                          </p:spTgt>
                                        </p:tgtEl>
                                        <p:attrNameLst>
                                          <p:attrName>style.visibility</p:attrName>
                                        </p:attrNameLst>
                                      </p:cBhvr>
                                      <p:to>
                                        <p:strVal val="visible"/>
                                      </p:to>
                                    </p:set>
                                    <p:animEffect filter="fade" transition="in">
                                      <p:cBhvr>
                                        <p:cTn dur="2000"/>
                                        <p:tgtEl>
                                          <p:spTgt spid="3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xEl>
                                              <p:pRg end="4" st="4"/>
                                            </p:txEl>
                                          </p:spTgt>
                                        </p:tgtEl>
                                        <p:attrNameLst>
                                          <p:attrName>style.visibility</p:attrName>
                                        </p:attrNameLst>
                                      </p:cBhvr>
                                      <p:to>
                                        <p:strVal val="visible"/>
                                      </p:to>
                                    </p:set>
                                    <p:animEffect filter="fade" transition="in">
                                      <p:cBhvr>
                                        <p:cTn dur="2000"/>
                                        <p:tgtEl>
                                          <p:spTgt spid="39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49"/>
          <p:cNvSpPr txBox="1"/>
          <p:nvPr/>
        </p:nvSpPr>
        <p:spPr>
          <a:xfrm>
            <a:off x="381000" y="1957387"/>
            <a:ext cx="8458200" cy="1014412"/>
          </a:xfrm>
          <a:prstGeom prst="rect">
            <a:avLst/>
          </a:prstGeom>
          <a:solidFill>
            <a:srgbClr val="DDDDFF"/>
          </a:solidFill>
          <a:ln cap="flat" cmpd="sng" w="9525">
            <a:solidFill>
              <a:srgbClr val="0099CC"/>
            </a:solidFill>
            <a:prstDash val="solid"/>
            <a:miter lim="800000"/>
            <a:headEnd len="sm" w="sm" type="none"/>
            <a:tailEnd len="sm" w="sm" type="none"/>
          </a:ln>
          <a:effectLst>
            <a:outerShdw blurRad="63500" dir="3238358" dist="172738">
              <a:schemeClr val="folHlink">
                <a:alpha val="49803"/>
              </a:scheme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Determinant of an Orthogonal Matrix</a:t>
            </a:r>
            <a:endParaRPr/>
          </a:p>
          <a:p>
            <a:pPr indent="0" lvl="0" marL="0" marR="0" rtl="0" algn="l">
              <a:lnSpc>
                <a:spcPct val="100000"/>
              </a:lnSpc>
              <a:spcBef>
                <a:spcPts val="1200"/>
              </a:spcBef>
              <a:spcAft>
                <a:spcPts val="0"/>
              </a:spcAft>
              <a:buClr>
                <a:schemeClr val="dk1"/>
              </a:buClr>
              <a:buSzPts val="2400"/>
              <a:buFont typeface="Palatino Linotype"/>
              <a:buNone/>
            </a:pPr>
            <a:r>
              <a:rPr b="0" i="1" lang="en-US" sz="2400" u="none">
                <a:solidFill>
                  <a:schemeClr val="dk1"/>
                </a:solidFill>
                <a:latin typeface="Palatino Linotype"/>
                <a:ea typeface="Palatino Linotype"/>
                <a:cs typeface="Palatino Linotype"/>
                <a:sym typeface="Palatino Linotype"/>
              </a:rPr>
              <a:t>The determinant of an orthogonal matrix has the value +</a:t>
            </a:r>
            <a:r>
              <a:rPr b="0" i="0" lang="en-US" sz="2400" u="none">
                <a:solidFill>
                  <a:schemeClr val="dk1"/>
                </a:solidFill>
                <a:latin typeface="Palatino Linotype"/>
                <a:ea typeface="Palatino Linotype"/>
                <a:cs typeface="Palatino Linotype"/>
                <a:sym typeface="Palatino Linotype"/>
              </a:rPr>
              <a:t>1 </a:t>
            </a:r>
            <a:r>
              <a:rPr b="0" i="1" lang="en-US" sz="2400" u="none">
                <a:solidFill>
                  <a:schemeClr val="dk1"/>
                </a:solidFill>
                <a:latin typeface="Palatino Linotype"/>
                <a:ea typeface="Palatino Linotype"/>
                <a:cs typeface="Palatino Linotype"/>
                <a:sym typeface="Palatino Linotype"/>
              </a:rPr>
              <a:t>or −</a:t>
            </a:r>
            <a:r>
              <a:rPr b="0" i="0" lang="en-US" sz="2400" u="none">
                <a:solidFill>
                  <a:schemeClr val="dk1"/>
                </a:solidFill>
                <a:latin typeface="Palatino Linotype"/>
                <a:ea typeface="Palatino Linotype"/>
                <a:cs typeface="Palatino Linotype"/>
                <a:sym typeface="Palatino Linotype"/>
              </a:rPr>
              <a:t>1.</a:t>
            </a:r>
            <a:endParaRPr/>
          </a:p>
        </p:txBody>
      </p:sp>
      <p:sp>
        <p:nvSpPr>
          <p:cNvPr id="403" name="Google Shape;403;p49"/>
          <p:cNvSpPr txBox="1"/>
          <p:nvPr/>
        </p:nvSpPr>
        <p:spPr>
          <a:xfrm>
            <a:off x="762000" y="6172200"/>
            <a:ext cx="17526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Section 8.3  p</a:t>
            </a:r>
            <a:fld id="{00000000-1234-1234-1234-123412341234}" type="slidenum">
              <a:rPr b="0" i="0" lang="en-US" sz="1200" u="none">
                <a:solidFill>
                  <a:schemeClr val="dk1"/>
                </a:solidFill>
                <a:latin typeface="Arial"/>
                <a:ea typeface="Arial"/>
                <a:cs typeface="Arial"/>
                <a:sym typeface="Arial"/>
              </a:rPr>
              <a:t>‹#›</a:t>
            </a:fld>
            <a:endParaRPr/>
          </a:p>
        </p:txBody>
      </p:sp>
      <p:sp>
        <p:nvSpPr>
          <p:cNvPr id="404" name="Google Shape;404;p49"/>
          <p:cNvSpPr txBox="1"/>
          <p:nvPr/>
        </p:nvSpPr>
        <p:spPr>
          <a:xfrm>
            <a:off x="304800" y="1347787"/>
            <a:ext cx="2438400" cy="5492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3000"/>
              <a:buFont typeface="Arial"/>
              <a:buNone/>
            </a:pPr>
            <a:r>
              <a:rPr b="1" i="0" lang="en-US" sz="3000" u="none">
                <a:solidFill>
                  <a:srgbClr val="FF3300"/>
                </a:solidFill>
                <a:latin typeface="Arial"/>
                <a:ea typeface="Arial"/>
                <a:cs typeface="Arial"/>
                <a:sym typeface="Arial"/>
              </a:rPr>
              <a:t>Theorem 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2000"/>
                                        <p:tgtEl>
                                          <p:spTgt spid="4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xEl>
                                              <p:pRg end="0" st="0"/>
                                            </p:txEl>
                                          </p:spTgt>
                                        </p:tgtEl>
                                        <p:attrNameLst>
                                          <p:attrName>style.visibility</p:attrName>
                                        </p:attrNameLst>
                                      </p:cBhvr>
                                      <p:to>
                                        <p:strVal val="visible"/>
                                      </p:to>
                                    </p:set>
                                    <p:animEffect filter="fade" transition="in">
                                      <p:cBhvr>
                                        <p:cTn dur="2000"/>
                                        <p:tgtEl>
                                          <p:spTgt spid="4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xEl>
                                              <p:pRg end="1" st="1"/>
                                            </p:txEl>
                                          </p:spTgt>
                                        </p:tgtEl>
                                        <p:attrNameLst>
                                          <p:attrName>style.visibility</p:attrName>
                                        </p:attrNameLst>
                                      </p:cBhvr>
                                      <p:to>
                                        <p:strVal val="visible"/>
                                      </p:to>
                                    </p:set>
                                    <p:animEffect filter="fade" transition="in">
                                      <p:cBhvr>
                                        <p:cTn dur="2000"/>
                                        <p:tgtEl>
                                          <p:spTgt spid="40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50"/>
          <p:cNvSpPr txBox="1"/>
          <p:nvPr/>
        </p:nvSpPr>
        <p:spPr>
          <a:xfrm>
            <a:off x="381000" y="1957387"/>
            <a:ext cx="8458200" cy="1379537"/>
          </a:xfrm>
          <a:prstGeom prst="rect">
            <a:avLst/>
          </a:prstGeom>
          <a:solidFill>
            <a:srgbClr val="DDDDFF"/>
          </a:solidFill>
          <a:ln cap="flat" cmpd="sng" w="9525">
            <a:solidFill>
              <a:srgbClr val="0099CC"/>
            </a:solidFill>
            <a:prstDash val="solid"/>
            <a:miter lim="800000"/>
            <a:headEnd len="sm" w="sm" type="none"/>
            <a:tailEnd len="sm" w="sm" type="none"/>
          </a:ln>
          <a:effectLst>
            <a:outerShdw blurRad="63500" dir="3238358" dist="172738">
              <a:schemeClr val="folHlink">
                <a:alpha val="49803"/>
              </a:scheme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Eigenvalues of an Orthogonal Matrix</a:t>
            </a:r>
            <a:endParaRPr/>
          </a:p>
          <a:p>
            <a:pPr indent="0" lvl="0" marL="0" marR="0" rtl="0" algn="l">
              <a:lnSpc>
                <a:spcPct val="100000"/>
              </a:lnSpc>
              <a:spcBef>
                <a:spcPts val="1200"/>
              </a:spcBef>
              <a:spcAft>
                <a:spcPts val="0"/>
              </a:spcAft>
              <a:buClr>
                <a:schemeClr val="dk1"/>
              </a:buClr>
              <a:buSzPts val="2400"/>
              <a:buFont typeface="Palatino Linotype"/>
              <a:buNone/>
            </a:pPr>
            <a:r>
              <a:rPr b="0" i="1" lang="en-US" sz="2400" u="none">
                <a:solidFill>
                  <a:schemeClr val="dk1"/>
                </a:solidFill>
                <a:latin typeface="Palatino Linotype"/>
                <a:ea typeface="Palatino Linotype"/>
                <a:cs typeface="Palatino Linotype"/>
                <a:sym typeface="Palatino Linotype"/>
              </a:rPr>
              <a:t>The eigenvalues of an orthogonal matrix </a:t>
            </a:r>
            <a:r>
              <a:rPr b="1" i="0" lang="en-US" sz="2400" u="none">
                <a:solidFill>
                  <a:schemeClr val="dk1"/>
                </a:solidFill>
                <a:latin typeface="Palatino Linotype"/>
                <a:ea typeface="Palatino Linotype"/>
                <a:cs typeface="Palatino Linotype"/>
                <a:sym typeface="Palatino Linotype"/>
              </a:rPr>
              <a:t>A </a:t>
            </a:r>
            <a:r>
              <a:rPr b="0" i="1" lang="en-US" sz="2400" u="none">
                <a:solidFill>
                  <a:schemeClr val="dk1"/>
                </a:solidFill>
                <a:latin typeface="Palatino Linotype"/>
                <a:ea typeface="Palatino Linotype"/>
                <a:cs typeface="Palatino Linotype"/>
                <a:sym typeface="Palatino Linotype"/>
              </a:rPr>
              <a:t>are real or complex conjugates in pairs and have absolute value </a:t>
            </a:r>
            <a:r>
              <a:rPr b="0" i="0" lang="en-US" sz="2400" u="none">
                <a:solidFill>
                  <a:schemeClr val="dk1"/>
                </a:solidFill>
                <a:latin typeface="Palatino Linotype"/>
                <a:ea typeface="Palatino Linotype"/>
                <a:cs typeface="Palatino Linotype"/>
                <a:sym typeface="Palatino Linotype"/>
              </a:rPr>
              <a:t>1.</a:t>
            </a:r>
            <a:endParaRPr/>
          </a:p>
        </p:txBody>
      </p:sp>
      <p:sp>
        <p:nvSpPr>
          <p:cNvPr id="410" name="Google Shape;410;p50"/>
          <p:cNvSpPr txBox="1"/>
          <p:nvPr/>
        </p:nvSpPr>
        <p:spPr>
          <a:xfrm>
            <a:off x="762000" y="6172200"/>
            <a:ext cx="17526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Section 8.3  p</a:t>
            </a:r>
            <a:fld id="{00000000-1234-1234-1234-123412341234}" type="slidenum">
              <a:rPr b="0" i="0" lang="en-US" sz="1200" u="none">
                <a:solidFill>
                  <a:schemeClr val="dk1"/>
                </a:solidFill>
                <a:latin typeface="Arial"/>
                <a:ea typeface="Arial"/>
                <a:cs typeface="Arial"/>
                <a:sym typeface="Arial"/>
              </a:rPr>
              <a:t>‹#›</a:t>
            </a:fld>
            <a:endParaRPr/>
          </a:p>
        </p:txBody>
      </p:sp>
      <p:sp>
        <p:nvSpPr>
          <p:cNvPr id="411" name="Google Shape;411;p50"/>
          <p:cNvSpPr txBox="1"/>
          <p:nvPr/>
        </p:nvSpPr>
        <p:spPr>
          <a:xfrm>
            <a:off x="304800" y="1347787"/>
            <a:ext cx="2438400" cy="5492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3000"/>
              <a:buFont typeface="Arial"/>
              <a:buNone/>
            </a:pPr>
            <a:r>
              <a:rPr b="1" i="0" lang="en-US" sz="3000" u="none">
                <a:solidFill>
                  <a:srgbClr val="FF3300"/>
                </a:solidFill>
                <a:latin typeface="Arial"/>
                <a:ea typeface="Arial"/>
                <a:cs typeface="Arial"/>
                <a:sym typeface="Arial"/>
              </a:rPr>
              <a:t>Theorem 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2000"/>
                                        <p:tgtEl>
                                          <p:spTgt spid="4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xEl>
                                              <p:pRg end="0" st="0"/>
                                            </p:txEl>
                                          </p:spTgt>
                                        </p:tgtEl>
                                        <p:attrNameLst>
                                          <p:attrName>style.visibility</p:attrName>
                                        </p:attrNameLst>
                                      </p:cBhvr>
                                      <p:to>
                                        <p:strVal val="visible"/>
                                      </p:to>
                                    </p:set>
                                    <p:animEffect filter="fade" transition="in">
                                      <p:cBhvr>
                                        <p:cTn dur="2000"/>
                                        <p:tgtEl>
                                          <p:spTgt spid="4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xEl>
                                              <p:pRg end="1" st="1"/>
                                            </p:txEl>
                                          </p:spTgt>
                                        </p:tgtEl>
                                        <p:attrNameLst>
                                          <p:attrName>style.visibility</p:attrName>
                                        </p:attrNameLst>
                                      </p:cBhvr>
                                      <p:to>
                                        <p:strVal val="visible"/>
                                      </p:to>
                                    </p:set>
                                    <p:animEffect filter="fade" transition="in">
                                      <p:cBhvr>
                                        <p:cTn dur="2000"/>
                                        <p:tgtEl>
                                          <p:spTgt spid="40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nvSpPr>
        <p:spPr>
          <a:xfrm>
            <a:off x="762000" y="6172200"/>
            <a:ext cx="17526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Section 8.1  p</a:t>
            </a:r>
            <a:fld id="{00000000-1234-1234-1234-123412341234}" type="slidenum">
              <a:rPr b="0" i="0" lang="en-US" sz="1200" u="none">
                <a:solidFill>
                  <a:schemeClr val="dk1"/>
                </a:solidFill>
                <a:latin typeface="Arial"/>
                <a:ea typeface="Arial"/>
                <a:cs typeface="Arial"/>
                <a:sym typeface="Arial"/>
              </a:rPr>
              <a:t>‹#›</a:t>
            </a:fld>
            <a:endParaRPr/>
          </a:p>
        </p:txBody>
      </p:sp>
      <p:sp>
        <p:nvSpPr>
          <p:cNvPr id="165" name="Google Shape;165;p18"/>
          <p:cNvSpPr txBox="1"/>
          <p:nvPr/>
        </p:nvSpPr>
        <p:spPr>
          <a:xfrm>
            <a:off x="457200" y="1809750"/>
            <a:ext cx="8305800" cy="2292350"/>
          </a:xfrm>
          <a:prstGeom prst="rect">
            <a:avLst/>
          </a:prstGeom>
          <a:solidFill>
            <a:srgbClr val="DDDDFF"/>
          </a:solidFill>
          <a:ln cap="flat" cmpd="sng" w="9525">
            <a:solidFill>
              <a:srgbClr val="0099CC"/>
            </a:solidFill>
            <a:prstDash val="solid"/>
            <a:miter lim="800000"/>
            <a:headEnd len="sm" w="sm" type="none"/>
            <a:tailEnd len="sm" w="sm" type="none"/>
          </a:ln>
          <a:effectLst>
            <a:outerShdw blurRad="63500" dir="3238358" dist="172738">
              <a:schemeClr val="folHlink">
                <a:alpha val="49803"/>
              </a:scheme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We formalize our observation. Let </a:t>
            </a:r>
            <a:r>
              <a:rPr b="1" i="0" lang="en-US" sz="2400" u="none">
                <a:solidFill>
                  <a:schemeClr val="dk1"/>
                </a:solidFill>
                <a:latin typeface="Palatino Linotype"/>
                <a:ea typeface="Palatino Linotype"/>
                <a:cs typeface="Palatino Linotype"/>
                <a:sym typeface="Palatino Linotype"/>
              </a:rPr>
              <a:t>A </a:t>
            </a:r>
            <a:r>
              <a:rPr b="0" i="0" lang="en-US" sz="2400" u="none">
                <a:solidFill>
                  <a:schemeClr val="dk1"/>
                </a:solidFill>
                <a:latin typeface="Palatino Linotype"/>
                <a:ea typeface="Palatino Linotype"/>
                <a:cs typeface="Palatino Linotype"/>
                <a:sym typeface="Palatino Linotype"/>
              </a:rPr>
              <a:t>= [</a:t>
            </a:r>
            <a:r>
              <a:rPr b="0" i="1" lang="en-US" sz="2400" u="none">
                <a:solidFill>
                  <a:schemeClr val="dk1"/>
                </a:solidFill>
                <a:latin typeface="Palatino Linotype"/>
                <a:ea typeface="Palatino Linotype"/>
                <a:cs typeface="Palatino Linotype"/>
                <a:sym typeface="Palatino Linotype"/>
              </a:rPr>
              <a:t>a</a:t>
            </a:r>
            <a:r>
              <a:rPr b="0" baseline="-25000" i="1" lang="en-US" sz="2400" u="none">
                <a:solidFill>
                  <a:schemeClr val="dk1"/>
                </a:solidFill>
                <a:latin typeface="Palatino Linotype"/>
                <a:ea typeface="Palatino Linotype"/>
                <a:cs typeface="Palatino Linotype"/>
                <a:sym typeface="Palatino Linotype"/>
              </a:rPr>
              <a:t>jk</a:t>
            </a:r>
            <a:r>
              <a:rPr b="0" i="0" lang="en-US" sz="2400" u="none">
                <a:solidFill>
                  <a:schemeClr val="dk1"/>
                </a:solidFill>
                <a:latin typeface="Palatino Linotype"/>
                <a:ea typeface="Palatino Linotype"/>
                <a:cs typeface="Palatino Linotype"/>
                <a:sym typeface="Palatino Linotype"/>
              </a:rPr>
              <a:t>] be a given nonzero square matrix of dimension </a:t>
            </a:r>
            <a:r>
              <a:rPr b="0" i="1" lang="en-US" sz="2400" u="none">
                <a:solidFill>
                  <a:schemeClr val="dk1"/>
                </a:solidFill>
                <a:latin typeface="Palatino Linotype"/>
                <a:ea typeface="Palatino Linotype"/>
                <a:cs typeface="Palatino Linotype"/>
                <a:sym typeface="Palatino Linotype"/>
              </a:rPr>
              <a:t>n ×</a:t>
            </a:r>
            <a:r>
              <a:rPr b="0" i="0" lang="en-US" sz="2400" u="none">
                <a:solidFill>
                  <a:schemeClr val="dk1"/>
                </a:solidFill>
                <a:latin typeface="Palatino Linotype"/>
                <a:ea typeface="Palatino Linotype"/>
                <a:cs typeface="Palatino Linotype"/>
                <a:sym typeface="Palatino Linotype"/>
              </a:rPr>
              <a:t> </a:t>
            </a:r>
            <a:r>
              <a:rPr b="0" i="1" lang="en-US" sz="2400" u="none">
                <a:solidFill>
                  <a:schemeClr val="dk1"/>
                </a:solidFill>
                <a:latin typeface="Palatino Linotype"/>
                <a:ea typeface="Palatino Linotype"/>
                <a:cs typeface="Palatino Linotype"/>
                <a:sym typeface="Palatino Linotype"/>
              </a:rPr>
              <a:t>n.</a:t>
            </a:r>
            <a:r>
              <a:rPr b="0" i="0" lang="en-US" sz="2400" u="none">
                <a:solidFill>
                  <a:schemeClr val="dk1"/>
                </a:solidFill>
                <a:latin typeface="Palatino Linotype"/>
                <a:ea typeface="Palatino Linotype"/>
                <a:cs typeface="Palatino Linotype"/>
                <a:sym typeface="Palatino Linotype"/>
              </a:rPr>
              <a:t> Consider the following vector equation:</a:t>
            </a:r>
            <a:endParaRPr/>
          </a:p>
          <a:p>
            <a:pPr indent="0" lvl="0" marL="0" marR="0" rtl="0" algn="l">
              <a:lnSpc>
                <a:spcPct val="100000"/>
              </a:lnSpc>
              <a:spcBef>
                <a:spcPts val="0"/>
              </a:spcBef>
              <a:spcAft>
                <a:spcPts val="0"/>
              </a:spcAft>
              <a:buClr>
                <a:schemeClr val="dk1"/>
              </a:buClr>
              <a:buSzPts val="2400"/>
              <a:buFont typeface="Palatino Linotype"/>
              <a:buNone/>
            </a:pPr>
            <a:r>
              <a:rPr b="1" i="0" lang="en-US" sz="2400" u="none">
                <a:solidFill>
                  <a:schemeClr val="dk1"/>
                </a:solidFill>
                <a:latin typeface="Palatino Linotype"/>
                <a:ea typeface="Palatino Linotype"/>
                <a:cs typeface="Palatino Linotype"/>
                <a:sym typeface="Palatino Linotype"/>
              </a:rPr>
              <a:t>(1) 			Ax </a:t>
            </a:r>
            <a:r>
              <a:rPr b="0" i="0" lang="en-US" sz="2400" u="none">
                <a:solidFill>
                  <a:schemeClr val="dk1"/>
                </a:solidFill>
                <a:latin typeface="Palatino Linotype"/>
                <a:ea typeface="Palatino Linotype"/>
                <a:cs typeface="Palatino Linotype"/>
                <a:sym typeface="Palatino Linotype"/>
              </a:rPr>
              <a:t>= </a:t>
            </a:r>
            <a:r>
              <a:rPr b="0" i="1" lang="en-US" sz="2400" u="none">
                <a:solidFill>
                  <a:schemeClr val="dk1"/>
                </a:solidFill>
                <a:latin typeface="Palatino Linotype"/>
                <a:ea typeface="Palatino Linotype"/>
                <a:cs typeface="Palatino Linotype"/>
                <a:sym typeface="Palatino Linotype"/>
              </a:rPr>
              <a:t>λ</a:t>
            </a:r>
            <a:r>
              <a:rPr b="1" i="0" lang="en-US" sz="2400" u="none">
                <a:solidFill>
                  <a:schemeClr val="dk1"/>
                </a:solidFill>
                <a:latin typeface="Palatino Linotype"/>
                <a:ea typeface="Palatino Linotype"/>
                <a:cs typeface="Palatino Linotype"/>
                <a:sym typeface="Palatino Linotype"/>
              </a:rPr>
              <a:t>x</a:t>
            </a:r>
            <a:r>
              <a:rPr b="0" i="0" lang="en-US" sz="2400" u="none">
                <a:solidFill>
                  <a:schemeClr val="dk1"/>
                </a:solidFill>
                <a:latin typeface="Palatino Linotype"/>
                <a:ea typeface="Palatino Linotype"/>
                <a:cs typeface="Palatino Linotype"/>
                <a:sym typeface="Palatino Linotype"/>
              </a:rPr>
              <a:t>.</a:t>
            </a:r>
            <a:endParaRPr b="1"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The problem of finding nonzero </a:t>
            </a:r>
            <a:r>
              <a:rPr b="1" i="0" lang="en-US" sz="2400" u="none">
                <a:solidFill>
                  <a:schemeClr val="dk1"/>
                </a:solidFill>
                <a:latin typeface="Palatino Linotype"/>
                <a:ea typeface="Palatino Linotype"/>
                <a:cs typeface="Palatino Linotype"/>
                <a:sym typeface="Palatino Linotype"/>
              </a:rPr>
              <a:t>x</a:t>
            </a:r>
            <a:r>
              <a:rPr b="0" i="0" lang="en-US" sz="2400" u="none">
                <a:solidFill>
                  <a:schemeClr val="dk1"/>
                </a:solidFill>
                <a:latin typeface="Palatino Linotype"/>
                <a:ea typeface="Palatino Linotype"/>
                <a:cs typeface="Palatino Linotype"/>
                <a:sym typeface="Palatino Linotype"/>
              </a:rPr>
              <a:t>’s and </a:t>
            </a:r>
            <a:r>
              <a:rPr b="0" i="1" lang="en-US" sz="2400" u="none">
                <a:solidFill>
                  <a:schemeClr val="dk1"/>
                </a:solidFill>
                <a:latin typeface="Palatino Linotype"/>
                <a:ea typeface="Palatino Linotype"/>
                <a:cs typeface="Palatino Linotype"/>
                <a:sym typeface="Palatino Linotype"/>
              </a:rPr>
              <a:t>λ</a:t>
            </a:r>
            <a:r>
              <a:rPr b="0" i="0" lang="en-US" sz="2400" u="none">
                <a:solidFill>
                  <a:schemeClr val="dk1"/>
                </a:solidFill>
                <a:latin typeface="Palatino Linotype"/>
                <a:ea typeface="Palatino Linotype"/>
                <a:cs typeface="Palatino Linotype"/>
                <a:sym typeface="Palatino Linotype"/>
              </a:rPr>
              <a:t>’s that satisfy equation (1) is called an eigenvalue problem.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animEffect filter="fade" transition="in">
                                      <p:cBhvr>
                                        <p:cTn dur="2000"/>
                                        <p:tgtEl>
                                          <p:spTgt spid="1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animEffect filter="fade" transition="in">
                                      <p:cBhvr>
                                        <p:cTn dur="2000"/>
                                        <p:tgtEl>
                                          <p:spTgt spid="1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animEffect filter="fade" transition="in">
                                      <p:cBhvr>
                                        <p:cTn dur="2000"/>
                                        <p:tgtEl>
                                          <p:spTgt spid="16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nvSpPr>
        <p:spPr>
          <a:xfrm>
            <a:off x="762000" y="6172200"/>
            <a:ext cx="17526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Section 8.1  p</a:t>
            </a:r>
            <a:fld id="{00000000-1234-1234-1234-123412341234}" type="slidenum">
              <a:rPr b="0" i="0" lang="en-US" sz="1200" u="none">
                <a:solidFill>
                  <a:schemeClr val="dk1"/>
                </a:solidFill>
                <a:latin typeface="Arial"/>
                <a:ea typeface="Arial"/>
                <a:cs typeface="Arial"/>
                <a:sym typeface="Arial"/>
              </a:rPr>
              <a:t>‹#›</a:t>
            </a:fld>
            <a:endParaRPr/>
          </a:p>
        </p:txBody>
      </p:sp>
      <p:sp>
        <p:nvSpPr>
          <p:cNvPr id="171" name="Google Shape;171;p19"/>
          <p:cNvSpPr txBox="1"/>
          <p:nvPr/>
        </p:nvSpPr>
        <p:spPr>
          <a:xfrm>
            <a:off x="457200" y="838200"/>
            <a:ext cx="8305800" cy="4848225"/>
          </a:xfrm>
          <a:prstGeom prst="rect">
            <a:avLst/>
          </a:prstGeom>
          <a:solidFill>
            <a:srgbClr val="DDDDFF"/>
          </a:solidFill>
          <a:ln cap="flat" cmpd="sng" w="9525">
            <a:solidFill>
              <a:srgbClr val="0099CC"/>
            </a:solidFill>
            <a:prstDash val="solid"/>
            <a:miter lim="800000"/>
            <a:headEnd len="sm" w="sm" type="none"/>
            <a:tailEnd len="sm" w="sm" type="none"/>
          </a:ln>
          <a:effectLst>
            <a:outerShdw blurRad="63500" dir="3238358" dist="172738">
              <a:schemeClr val="folHlink">
                <a:alpha val="49803"/>
              </a:scheme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We introduce more terminology. A value of </a:t>
            </a:r>
            <a:r>
              <a:rPr b="0" i="1" lang="en-US" sz="2400" u="none">
                <a:solidFill>
                  <a:schemeClr val="dk1"/>
                </a:solidFill>
                <a:latin typeface="Palatino Linotype"/>
                <a:ea typeface="Palatino Linotype"/>
                <a:cs typeface="Palatino Linotype"/>
                <a:sym typeface="Palatino Linotype"/>
              </a:rPr>
              <a:t>λ</a:t>
            </a:r>
            <a:r>
              <a:rPr b="0" i="0" lang="en-US" sz="2400" u="none">
                <a:solidFill>
                  <a:schemeClr val="dk1"/>
                </a:solidFill>
                <a:latin typeface="Palatino Linotype"/>
                <a:ea typeface="Palatino Linotype"/>
                <a:cs typeface="Palatino Linotype"/>
                <a:sym typeface="Palatino Linotype"/>
              </a:rPr>
              <a:t> for which (1) has a solution </a:t>
            </a:r>
            <a:r>
              <a:rPr b="1" i="0" lang="en-US" sz="2400" u="none">
                <a:solidFill>
                  <a:schemeClr val="dk1"/>
                </a:solidFill>
                <a:latin typeface="Palatino Linotype"/>
                <a:ea typeface="Palatino Linotype"/>
                <a:cs typeface="Palatino Linotype"/>
                <a:sym typeface="Palatino Linotype"/>
              </a:rPr>
              <a:t>x </a:t>
            </a:r>
            <a:r>
              <a:rPr b="0" i="0" lang="en-US" sz="2400" u="none">
                <a:solidFill>
                  <a:schemeClr val="dk1"/>
                </a:solidFill>
                <a:latin typeface="Palatino Linotype"/>
                <a:ea typeface="Palatino Linotype"/>
                <a:cs typeface="Palatino Linotype"/>
                <a:sym typeface="Palatino Linotype"/>
              </a:rPr>
              <a:t>≠ </a:t>
            </a:r>
            <a:r>
              <a:rPr b="1" i="0" lang="en-US" sz="2400" u="none">
                <a:solidFill>
                  <a:schemeClr val="dk1"/>
                </a:solidFill>
                <a:latin typeface="Palatino Linotype"/>
                <a:ea typeface="Palatino Linotype"/>
                <a:cs typeface="Palatino Linotype"/>
                <a:sym typeface="Palatino Linotype"/>
              </a:rPr>
              <a:t>0</a:t>
            </a:r>
            <a:r>
              <a:rPr b="0" i="0" lang="en-US" sz="2400" u="none">
                <a:solidFill>
                  <a:schemeClr val="dk1"/>
                </a:solidFill>
                <a:latin typeface="Palatino Linotype"/>
                <a:ea typeface="Palatino Linotype"/>
                <a:cs typeface="Palatino Linotype"/>
                <a:sym typeface="Palatino Linotype"/>
              </a:rPr>
              <a:t> is called an </a:t>
            </a:r>
            <a:r>
              <a:rPr b="1" i="0" lang="en-US" sz="2400" u="none">
                <a:solidFill>
                  <a:schemeClr val="dk1"/>
                </a:solidFill>
                <a:latin typeface="Palatino Linotype"/>
                <a:ea typeface="Palatino Linotype"/>
                <a:cs typeface="Palatino Linotype"/>
                <a:sym typeface="Palatino Linotype"/>
              </a:rPr>
              <a:t>eigenvalue </a:t>
            </a:r>
            <a:r>
              <a:rPr b="0" i="0" lang="en-US" sz="2400" u="none">
                <a:solidFill>
                  <a:schemeClr val="dk1"/>
                </a:solidFill>
                <a:latin typeface="Palatino Linotype"/>
                <a:ea typeface="Palatino Linotype"/>
                <a:cs typeface="Palatino Linotype"/>
                <a:sym typeface="Palatino Linotype"/>
              </a:rPr>
              <a:t>or </a:t>
            </a:r>
            <a:r>
              <a:rPr b="0" i="1" lang="en-US" sz="2400" u="none">
                <a:solidFill>
                  <a:schemeClr val="dk1"/>
                </a:solidFill>
                <a:latin typeface="Palatino Linotype"/>
                <a:ea typeface="Palatino Linotype"/>
                <a:cs typeface="Palatino Linotype"/>
                <a:sym typeface="Palatino Linotype"/>
              </a:rPr>
              <a:t>characteristic value </a:t>
            </a:r>
            <a:r>
              <a:rPr b="0" i="0" lang="en-US" sz="2400" u="none">
                <a:solidFill>
                  <a:schemeClr val="dk1"/>
                </a:solidFill>
                <a:latin typeface="Palatino Linotype"/>
                <a:ea typeface="Palatino Linotype"/>
                <a:cs typeface="Palatino Linotype"/>
                <a:sym typeface="Palatino Linotype"/>
              </a:rPr>
              <a:t>of the matrix </a:t>
            </a:r>
            <a:r>
              <a:rPr b="1" i="0" lang="en-US" sz="2400" u="none">
                <a:solidFill>
                  <a:schemeClr val="dk1"/>
                </a:solidFill>
                <a:latin typeface="Palatino Linotype"/>
                <a:ea typeface="Palatino Linotype"/>
                <a:cs typeface="Palatino Linotype"/>
                <a:sym typeface="Palatino Linotype"/>
              </a:rPr>
              <a:t>A</a:t>
            </a:r>
            <a:r>
              <a:rPr b="0" i="0" lang="en-US" sz="2400" u="none">
                <a:solidFill>
                  <a:schemeClr val="dk1"/>
                </a:solidFill>
                <a:latin typeface="Palatino Linotype"/>
                <a:ea typeface="Palatino Linotype"/>
                <a:cs typeface="Palatino Linotype"/>
                <a:sym typeface="Palatino Linotype"/>
              </a:rPr>
              <a:t>. Another term for </a:t>
            </a:r>
            <a:r>
              <a:rPr b="0" i="1" lang="en-US" sz="2400" u="none">
                <a:solidFill>
                  <a:schemeClr val="dk1"/>
                </a:solidFill>
                <a:latin typeface="Palatino Linotype"/>
                <a:ea typeface="Palatino Linotype"/>
                <a:cs typeface="Palatino Linotype"/>
                <a:sym typeface="Palatino Linotype"/>
              </a:rPr>
              <a:t>λ</a:t>
            </a:r>
            <a:r>
              <a:rPr b="0" i="0" lang="en-US" sz="2400" u="none">
                <a:solidFill>
                  <a:schemeClr val="dk1"/>
                </a:solidFill>
                <a:latin typeface="Palatino Linotype"/>
                <a:ea typeface="Palatino Linotype"/>
                <a:cs typeface="Palatino Linotype"/>
                <a:sym typeface="Palatino Linotype"/>
              </a:rPr>
              <a:t> is a </a:t>
            </a:r>
            <a:r>
              <a:rPr b="0" i="1" lang="en-US" sz="2400" u="none">
                <a:solidFill>
                  <a:schemeClr val="dk1"/>
                </a:solidFill>
                <a:latin typeface="Palatino Linotype"/>
                <a:ea typeface="Palatino Linotype"/>
                <a:cs typeface="Palatino Linotype"/>
                <a:sym typeface="Palatino Linotype"/>
              </a:rPr>
              <a:t>latent </a:t>
            </a:r>
            <a:r>
              <a:rPr b="0" i="0" lang="en-US" sz="2400" u="none">
                <a:solidFill>
                  <a:schemeClr val="dk1"/>
                </a:solidFill>
                <a:latin typeface="Palatino Linotype"/>
                <a:ea typeface="Palatino Linotype"/>
                <a:cs typeface="Palatino Linotype"/>
                <a:sym typeface="Palatino Linotype"/>
              </a:rPr>
              <a:t>root. (“Eigen” is German and means “proper” or “characteristic.”)</a:t>
            </a:r>
            <a:endParaRPr/>
          </a:p>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The corresponding solutions </a:t>
            </a:r>
            <a:r>
              <a:rPr b="1" i="0" lang="en-US" sz="2400" u="none">
                <a:solidFill>
                  <a:schemeClr val="dk1"/>
                </a:solidFill>
                <a:latin typeface="Palatino Linotype"/>
                <a:ea typeface="Palatino Linotype"/>
                <a:cs typeface="Palatino Linotype"/>
                <a:sym typeface="Palatino Linotype"/>
              </a:rPr>
              <a:t>x </a:t>
            </a:r>
            <a:r>
              <a:rPr b="0" i="0" lang="en-US" sz="2400" u="none">
                <a:solidFill>
                  <a:schemeClr val="dk1"/>
                </a:solidFill>
                <a:latin typeface="Palatino Linotype"/>
                <a:ea typeface="Palatino Linotype"/>
                <a:cs typeface="Palatino Linotype"/>
                <a:sym typeface="Palatino Linotype"/>
              </a:rPr>
              <a:t>≠ </a:t>
            </a:r>
            <a:r>
              <a:rPr b="1" i="0" lang="en-US" sz="2400" u="none">
                <a:solidFill>
                  <a:schemeClr val="dk1"/>
                </a:solidFill>
                <a:latin typeface="Palatino Linotype"/>
                <a:ea typeface="Palatino Linotype"/>
                <a:cs typeface="Palatino Linotype"/>
                <a:sym typeface="Palatino Linotype"/>
              </a:rPr>
              <a:t>0</a:t>
            </a:r>
            <a:r>
              <a:rPr b="0" i="0" lang="en-US" sz="2400" u="none">
                <a:solidFill>
                  <a:schemeClr val="dk1"/>
                </a:solidFill>
                <a:latin typeface="Palatino Linotype"/>
                <a:ea typeface="Palatino Linotype"/>
                <a:cs typeface="Palatino Linotype"/>
                <a:sym typeface="Palatino Linotype"/>
              </a:rPr>
              <a:t> of (1) are called the </a:t>
            </a:r>
            <a:r>
              <a:rPr b="1" i="0" lang="en-US" sz="2400" u="none">
                <a:solidFill>
                  <a:schemeClr val="dk1"/>
                </a:solidFill>
                <a:latin typeface="Palatino Linotype"/>
                <a:ea typeface="Palatino Linotype"/>
                <a:cs typeface="Palatino Linotype"/>
                <a:sym typeface="Palatino Linotype"/>
              </a:rPr>
              <a:t>eigenvectors </a:t>
            </a:r>
            <a:r>
              <a:rPr b="0" i="0" lang="en-US" sz="2400" u="none">
                <a:solidFill>
                  <a:schemeClr val="dk1"/>
                </a:solidFill>
                <a:latin typeface="Palatino Linotype"/>
                <a:ea typeface="Palatino Linotype"/>
                <a:cs typeface="Palatino Linotype"/>
                <a:sym typeface="Palatino Linotype"/>
              </a:rPr>
              <a:t>or </a:t>
            </a:r>
            <a:r>
              <a:rPr b="0" i="1" lang="en-US" sz="2400" u="none">
                <a:solidFill>
                  <a:schemeClr val="dk1"/>
                </a:solidFill>
                <a:latin typeface="Palatino Linotype"/>
                <a:ea typeface="Palatino Linotype"/>
                <a:cs typeface="Palatino Linotype"/>
                <a:sym typeface="Palatino Linotype"/>
              </a:rPr>
              <a:t>characteristic vectors </a:t>
            </a:r>
            <a:r>
              <a:rPr b="0" i="0" lang="en-US" sz="2400" u="none">
                <a:solidFill>
                  <a:schemeClr val="dk1"/>
                </a:solidFill>
                <a:latin typeface="Palatino Linotype"/>
                <a:ea typeface="Palatino Linotype"/>
                <a:cs typeface="Palatino Linotype"/>
                <a:sym typeface="Palatino Linotype"/>
              </a:rPr>
              <a:t>of </a:t>
            </a:r>
            <a:r>
              <a:rPr b="1" i="0" lang="en-US" sz="2400" u="none">
                <a:solidFill>
                  <a:schemeClr val="dk1"/>
                </a:solidFill>
                <a:latin typeface="Palatino Linotype"/>
                <a:ea typeface="Palatino Linotype"/>
                <a:cs typeface="Palatino Linotype"/>
                <a:sym typeface="Palatino Linotype"/>
              </a:rPr>
              <a:t>A </a:t>
            </a:r>
            <a:r>
              <a:rPr b="0" i="0" lang="en-US" sz="2400" u="none">
                <a:solidFill>
                  <a:schemeClr val="dk1"/>
                </a:solidFill>
                <a:latin typeface="Palatino Linotype"/>
                <a:ea typeface="Palatino Linotype"/>
                <a:cs typeface="Palatino Linotype"/>
                <a:sym typeface="Palatino Linotype"/>
              </a:rPr>
              <a:t>corresponding to that eigenvalue </a:t>
            </a:r>
            <a:r>
              <a:rPr b="0" i="1" lang="en-US" sz="2400" u="none">
                <a:solidFill>
                  <a:schemeClr val="dk1"/>
                </a:solidFill>
                <a:latin typeface="Palatino Linotype"/>
                <a:ea typeface="Palatino Linotype"/>
                <a:cs typeface="Palatino Linotype"/>
                <a:sym typeface="Palatino Linotype"/>
              </a:rPr>
              <a:t>λ</a:t>
            </a:r>
            <a:r>
              <a:rPr b="0" i="0" lang="en-US" sz="2400" u="none">
                <a:solidFill>
                  <a:schemeClr val="dk1"/>
                </a:solidFill>
                <a:latin typeface="Palatino Linotype"/>
                <a:ea typeface="Palatino Linotype"/>
                <a:cs typeface="Palatino Linotype"/>
                <a:sym typeface="Palatino Linotype"/>
              </a:rPr>
              <a:t>. The set of all the eigenvalues of </a:t>
            </a:r>
            <a:r>
              <a:rPr b="1" i="0" lang="en-US" sz="2400" u="none">
                <a:solidFill>
                  <a:schemeClr val="dk1"/>
                </a:solidFill>
                <a:latin typeface="Palatino Linotype"/>
                <a:ea typeface="Palatino Linotype"/>
                <a:cs typeface="Palatino Linotype"/>
                <a:sym typeface="Palatino Linotype"/>
              </a:rPr>
              <a:t>A </a:t>
            </a:r>
            <a:r>
              <a:rPr b="0" i="0" lang="en-US" sz="2400" u="none">
                <a:solidFill>
                  <a:schemeClr val="dk1"/>
                </a:solidFill>
                <a:latin typeface="Palatino Linotype"/>
                <a:ea typeface="Palatino Linotype"/>
                <a:cs typeface="Palatino Linotype"/>
                <a:sym typeface="Palatino Linotype"/>
              </a:rPr>
              <a:t>is called the </a:t>
            </a:r>
            <a:r>
              <a:rPr b="1" i="0" lang="en-US" sz="2400" u="none">
                <a:solidFill>
                  <a:schemeClr val="dk1"/>
                </a:solidFill>
                <a:latin typeface="Palatino Linotype"/>
                <a:ea typeface="Palatino Linotype"/>
                <a:cs typeface="Palatino Linotype"/>
                <a:sym typeface="Palatino Linotype"/>
              </a:rPr>
              <a:t>spectrum </a:t>
            </a:r>
            <a:r>
              <a:rPr b="0" i="0" lang="en-US" sz="2400" u="none">
                <a:solidFill>
                  <a:schemeClr val="dk1"/>
                </a:solidFill>
                <a:latin typeface="Palatino Linotype"/>
                <a:ea typeface="Palatino Linotype"/>
                <a:cs typeface="Palatino Linotype"/>
                <a:sym typeface="Palatino Linotype"/>
              </a:rPr>
              <a:t>of </a:t>
            </a:r>
            <a:r>
              <a:rPr b="1" i="0" lang="en-US" sz="2400" u="none">
                <a:solidFill>
                  <a:schemeClr val="dk1"/>
                </a:solidFill>
                <a:latin typeface="Palatino Linotype"/>
                <a:ea typeface="Palatino Linotype"/>
                <a:cs typeface="Palatino Linotype"/>
                <a:sym typeface="Palatino Linotype"/>
              </a:rPr>
              <a:t>A</a:t>
            </a:r>
            <a:r>
              <a:rPr b="0" i="0" lang="en-US" sz="2400" u="none">
                <a:solidFill>
                  <a:schemeClr val="dk1"/>
                </a:solidFill>
                <a:latin typeface="Palatino Linotype"/>
                <a:ea typeface="Palatino Linotype"/>
                <a:cs typeface="Palatino Linotype"/>
                <a:sym typeface="Palatino Linotype"/>
              </a:rPr>
              <a:t>. We shall see that the spectrum consists of at least one eigenvalue and at most of </a:t>
            </a:r>
            <a:r>
              <a:rPr b="0" i="1" lang="en-US" sz="2400" u="none">
                <a:solidFill>
                  <a:schemeClr val="dk1"/>
                </a:solidFill>
                <a:latin typeface="Palatino Linotype"/>
                <a:ea typeface="Palatino Linotype"/>
                <a:cs typeface="Palatino Linotype"/>
                <a:sym typeface="Palatino Linotype"/>
              </a:rPr>
              <a:t>n </a:t>
            </a:r>
            <a:r>
              <a:rPr b="0" i="0" lang="en-US" sz="2400" u="none">
                <a:solidFill>
                  <a:schemeClr val="dk1"/>
                </a:solidFill>
                <a:latin typeface="Palatino Linotype"/>
                <a:ea typeface="Palatino Linotype"/>
                <a:cs typeface="Palatino Linotype"/>
                <a:sym typeface="Palatino Linotype"/>
              </a:rPr>
              <a:t>numerically different eigenvalues. The largest of the absolute values of the eigenvalues of </a:t>
            </a:r>
            <a:r>
              <a:rPr b="1" i="0" lang="en-US" sz="2400" u="none">
                <a:solidFill>
                  <a:schemeClr val="dk1"/>
                </a:solidFill>
                <a:latin typeface="Palatino Linotype"/>
                <a:ea typeface="Palatino Linotype"/>
                <a:cs typeface="Palatino Linotype"/>
                <a:sym typeface="Palatino Linotype"/>
              </a:rPr>
              <a:t>A </a:t>
            </a:r>
            <a:r>
              <a:rPr b="0" i="0" lang="en-US" sz="2400" u="none">
                <a:solidFill>
                  <a:schemeClr val="dk1"/>
                </a:solidFill>
                <a:latin typeface="Palatino Linotype"/>
                <a:ea typeface="Palatino Linotype"/>
                <a:cs typeface="Palatino Linotype"/>
                <a:sym typeface="Palatino Linotype"/>
              </a:rPr>
              <a:t>is called the </a:t>
            </a:r>
            <a:r>
              <a:rPr b="0" i="1" lang="en-US" sz="2400" u="none">
                <a:solidFill>
                  <a:schemeClr val="dk1"/>
                </a:solidFill>
                <a:latin typeface="Palatino Linotype"/>
                <a:ea typeface="Palatino Linotype"/>
                <a:cs typeface="Palatino Linotype"/>
                <a:sym typeface="Palatino Linotype"/>
              </a:rPr>
              <a:t>spectral radius </a:t>
            </a:r>
            <a:r>
              <a:rPr b="0" i="0" lang="en-US" sz="2400" u="none">
                <a:solidFill>
                  <a:schemeClr val="dk1"/>
                </a:solidFill>
                <a:latin typeface="Palatino Linotype"/>
                <a:ea typeface="Palatino Linotype"/>
                <a:cs typeface="Palatino Linotype"/>
                <a:sym typeface="Palatino Linotype"/>
              </a:rPr>
              <a:t>of </a:t>
            </a:r>
            <a:r>
              <a:rPr b="1" i="0" lang="en-US" sz="2400" u="none">
                <a:solidFill>
                  <a:schemeClr val="dk1"/>
                </a:solidFill>
                <a:latin typeface="Palatino Linotype"/>
                <a:ea typeface="Palatino Linotype"/>
                <a:cs typeface="Palatino Linotype"/>
                <a:sym typeface="Palatino Linotype"/>
              </a:rPr>
              <a:t>A</a:t>
            </a:r>
            <a:r>
              <a:rPr b="0" i="0" lang="en-US" sz="2400" u="none">
                <a:solidFill>
                  <a:schemeClr val="dk1"/>
                </a:solidFill>
                <a:latin typeface="Palatino Linotype"/>
                <a:ea typeface="Palatino Linotype"/>
                <a:cs typeface="Palatino Linotype"/>
                <a:sym typeface="Palatino Linotype"/>
              </a:rPr>
              <a:t>, a name to be motivated later.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animEffect filter="fade" transition="in">
                                      <p:cBhvr>
                                        <p:cTn dur="2000"/>
                                        <p:tgtEl>
                                          <p:spTgt spid="1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animEffect filter="fade" transition="in">
                                      <p:cBhvr>
                                        <p:cTn dur="2000"/>
                                        <p:tgtEl>
                                          <p:spTgt spid="17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nvSpPr>
        <p:spPr>
          <a:xfrm>
            <a:off x="762000" y="6172200"/>
            <a:ext cx="17526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Section 8.1  p</a:t>
            </a:r>
            <a:fld id="{00000000-1234-1234-1234-123412341234}" type="slidenum">
              <a:rPr b="0" i="0" lang="en-US" sz="1200" u="none">
                <a:solidFill>
                  <a:schemeClr val="dk1"/>
                </a:solidFill>
                <a:latin typeface="Arial"/>
                <a:ea typeface="Arial"/>
                <a:cs typeface="Arial"/>
                <a:sym typeface="Arial"/>
              </a:rPr>
              <a:t>‹#›</a:t>
            </a:fld>
            <a:endParaRPr/>
          </a:p>
        </p:txBody>
      </p:sp>
      <p:sp>
        <p:nvSpPr>
          <p:cNvPr id="177" name="Google Shape;177;p20"/>
          <p:cNvSpPr txBox="1"/>
          <p:nvPr/>
        </p:nvSpPr>
        <p:spPr>
          <a:xfrm>
            <a:off x="457200" y="2447925"/>
            <a:ext cx="8305800" cy="1927225"/>
          </a:xfrm>
          <a:prstGeom prst="rect">
            <a:avLst/>
          </a:prstGeom>
          <a:solidFill>
            <a:srgbClr val="DDDDFF"/>
          </a:solidFill>
          <a:ln cap="flat" cmpd="sng" w="9525">
            <a:solidFill>
              <a:srgbClr val="0099CC"/>
            </a:solidFill>
            <a:prstDash val="solid"/>
            <a:miter lim="800000"/>
            <a:headEnd len="sm" w="sm" type="none"/>
            <a:tailEnd len="sm" w="sm" type="none"/>
          </a:ln>
          <a:effectLst>
            <a:outerShdw blurRad="63500" dir="3238358" dist="172738">
              <a:schemeClr val="folHlink">
                <a:alpha val="49803"/>
              </a:scheme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We illustrate all the steps in terms of the matrix</a:t>
            </a:r>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None/>
            </a:pPr>
            <a:r>
              <a:t/>
            </a:r>
            <a:endParaRPr b="0" i="0" sz="2400" u="none">
              <a:solidFill>
                <a:schemeClr val="dk1"/>
              </a:solidFill>
              <a:latin typeface="Palatino Linotype"/>
              <a:ea typeface="Palatino Linotype"/>
              <a:cs typeface="Palatino Linotype"/>
              <a:sym typeface="Palatino Linotype"/>
            </a:endParaRPr>
          </a:p>
        </p:txBody>
      </p:sp>
      <p:sp>
        <p:nvSpPr>
          <p:cNvPr id="178" name="Google Shape;178;p20"/>
          <p:cNvSpPr txBox="1"/>
          <p:nvPr/>
        </p:nvSpPr>
        <p:spPr>
          <a:xfrm>
            <a:off x="449262" y="939800"/>
            <a:ext cx="7462837"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9CC"/>
              </a:buClr>
              <a:buSzPts val="2800"/>
              <a:buFont typeface="Arial"/>
              <a:buNone/>
            </a:pPr>
            <a:r>
              <a:rPr b="1" i="0" lang="en-US" sz="2800" u="none">
                <a:solidFill>
                  <a:srgbClr val="0099CC"/>
                </a:solidFill>
                <a:latin typeface="Arial"/>
                <a:ea typeface="Arial"/>
                <a:cs typeface="Arial"/>
                <a:sym typeface="Arial"/>
              </a:rPr>
              <a:t>How to Find Eigenvalues and Eigenvectors</a:t>
            </a:r>
            <a:endParaRPr/>
          </a:p>
        </p:txBody>
      </p:sp>
      <p:sp>
        <p:nvSpPr>
          <p:cNvPr id="179" name="Google Shape;179;p20"/>
          <p:cNvSpPr txBox="1"/>
          <p:nvPr/>
        </p:nvSpPr>
        <p:spPr>
          <a:xfrm>
            <a:off x="457200" y="1539875"/>
            <a:ext cx="8382000"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9CC"/>
              </a:buClr>
              <a:buSzPts val="2400"/>
              <a:buFont typeface="Arial"/>
              <a:buNone/>
            </a:pPr>
            <a:r>
              <a:rPr b="1" i="0" lang="en-US" sz="2400" u="none">
                <a:solidFill>
                  <a:srgbClr val="0099CC"/>
                </a:solidFill>
                <a:latin typeface="Arial"/>
                <a:ea typeface="Arial"/>
                <a:cs typeface="Arial"/>
                <a:sym typeface="Arial"/>
              </a:rPr>
              <a:t>EXAMPLE 1  </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Determination of Eigenvalues and Eigenvectors</a:t>
            </a:r>
            <a:endParaRPr/>
          </a:p>
        </p:txBody>
      </p:sp>
      <p:pic>
        <p:nvPicPr>
          <p:cNvPr id="180" name="Google Shape;180;p20"/>
          <p:cNvPicPr preferRelativeResize="0"/>
          <p:nvPr/>
        </p:nvPicPr>
        <p:blipFill rotWithShape="1">
          <a:blip r:embed="rId3">
            <a:alphaModFix/>
          </a:blip>
          <a:srcRect b="0" l="0" r="0" t="0"/>
          <a:stretch/>
        </p:blipFill>
        <p:spPr>
          <a:xfrm>
            <a:off x="2387600" y="3124200"/>
            <a:ext cx="1879600" cy="88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animEffect filter="fade" transition="in">
                                      <p:cBhvr>
                                        <p:cTn dur="2000"/>
                                        <p:tgtEl>
                                          <p:spTgt spid="1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animEffect filter="fade" transition="in">
                                      <p:cBhvr>
                                        <p:cTn dur="2000"/>
                                        <p:tgtEl>
                                          <p:spTgt spid="1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animEffect filter="fade" transition="in">
                                      <p:cBhvr>
                                        <p:cTn dur="2000"/>
                                        <p:tgtEl>
                                          <p:spTgt spid="1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3" st="3"/>
                                            </p:txEl>
                                          </p:spTgt>
                                        </p:tgtEl>
                                        <p:attrNameLst>
                                          <p:attrName>style.visibility</p:attrName>
                                        </p:attrNameLst>
                                      </p:cBhvr>
                                      <p:to>
                                        <p:strVal val="visible"/>
                                      </p:to>
                                    </p:set>
                                    <p:animEffect filter="fade" transition="in">
                                      <p:cBhvr>
                                        <p:cTn dur="2000"/>
                                        <p:tgtEl>
                                          <p:spTgt spid="1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4" st="4"/>
                                            </p:txEl>
                                          </p:spTgt>
                                        </p:tgtEl>
                                        <p:attrNameLst>
                                          <p:attrName>style.visibility</p:attrName>
                                        </p:attrNameLst>
                                      </p:cBhvr>
                                      <p:to>
                                        <p:strVal val="visible"/>
                                      </p:to>
                                    </p:set>
                                    <p:animEffect filter="fade" transition="in">
                                      <p:cBhvr>
                                        <p:cTn dur="2000"/>
                                        <p:tgtEl>
                                          <p:spTgt spid="17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1"/>
          <p:cNvSpPr txBox="1"/>
          <p:nvPr/>
        </p:nvSpPr>
        <p:spPr>
          <a:xfrm>
            <a:off x="762000" y="6172200"/>
            <a:ext cx="17526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Section 8.1  p</a:t>
            </a:r>
            <a:fld id="{00000000-1234-1234-1234-123412341234}" type="slidenum">
              <a:rPr b="0" i="0" lang="en-US" sz="1200" u="none">
                <a:solidFill>
                  <a:schemeClr val="dk1"/>
                </a:solidFill>
                <a:latin typeface="Arial"/>
                <a:ea typeface="Arial"/>
                <a:cs typeface="Arial"/>
                <a:sym typeface="Arial"/>
              </a:rPr>
              <a:t>‹#›</a:t>
            </a:fld>
            <a:endParaRPr/>
          </a:p>
        </p:txBody>
      </p:sp>
      <p:sp>
        <p:nvSpPr>
          <p:cNvPr id="186" name="Google Shape;186;p21"/>
          <p:cNvSpPr txBox="1"/>
          <p:nvPr/>
        </p:nvSpPr>
        <p:spPr>
          <a:xfrm>
            <a:off x="457200" y="1974850"/>
            <a:ext cx="8305800" cy="3752850"/>
          </a:xfrm>
          <a:prstGeom prst="rect">
            <a:avLst/>
          </a:prstGeom>
          <a:solidFill>
            <a:srgbClr val="DDDDFF"/>
          </a:solidFill>
          <a:ln cap="flat" cmpd="sng" w="9525">
            <a:solidFill>
              <a:srgbClr val="0099CC"/>
            </a:solidFill>
            <a:prstDash val="solid"/>
            <a:miter lim="800000"/>
            <a:headEnd len="sm" w="sm" type="none"/>
            <a:tailEnd len="sm" w="sm" type="none"/>
          </a:ln>
          <a:effectLst>
            <a:outerShdw blurRad="63500" dir="3238358" dist="172738">
              <a:schemeClr val="folHlink">
                <a:alpha val="49803"/>
              </a:scheme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Palatino Linotype"/>
              <a:buNone/>
            </a:pPr>
            <a:r>
              <a:rPr b="1" i="1" lang="en-US" sz="2400" u="none">
                <a:solidFill>
                  <a:schemeClr val="dk1"/>
                </a:solidFill>
                <a:latin typeface="Palatino Linotype"/>
                <a:ea typeface="Palatino Linotype"/>
                <a:cs typeface="Palatino Linotype"/>
                <a:sym typeface="Palatino Linotype"/>
              </a:rPr>
              <a:t>Solution. </a:t>
            </a:r>
            <a:endParaRPr/>
          </a:p>
          <a:p>
            <a:pPr indent="0" lvl="0" marL="0" marR="0" rtl="0" algn="l">
              <a:lnSpc>
                <a:spcPct val="100000"/>
              </a:lnSpc>
              <a:spcBef>
                <a:spcPts val="0"/>
              </a:spcBef>
              <a:spcAft>
                <a:spcPts val="0"/>
              </a:spcAft>
              <a:buClr>
                <a:schemeClr val="dk1"/>
              </a:buClr>
              <a:buSzPts val="2400"/>
              <a:buFont typeface="Palatino Linotype"/>
              <a:buNone/>
            </a:pPr>
            <a:r>
              <a:rPr b="1" i="0" lang="en-US" sz="2400" u="none">
                <a:solidFill>
                  <a:schemeClr val="dk1"/>
                </a:solidFill>
                <a:latin typeface="Palatino Linotype"/>
                <a:ea typeface="Palatino Linotype"/>
                <a:cs typeface="Palatino Linotype"/>
                <a:sym typeface="Palatino Linotype"/>
              </a:rPr>
              <a:t>(a) </a:t>
            </a:r>
            <a:r>
              <a:rPr b="1" i="1" lang="en-US" sz="2400" u="none">
                <a:solidFill>
                  <a:schemeClr val="dk1"/>
                </a:solidFill>
                <a:latin typeface="Palatino Linotype"/>
                <a:ea typeface="Palatino Linotype"/>
                <a:cs typeface="Palatino Linotype"/>
                <a:sym typeface="Palatino Linotype"/>
              </a:rPr>
              <a:t>Eigenvalues. </a:t>
            </a:r>
            <a:r>
              <a:rPr b="0" i="0" lang="en-US" sz="2400" u="none">
                <a:solidFill>
                  <a:schemeClr val="dk1"/>
                </a:solidFill>
                <a:latin typeface="Palatino Linotype"/>
                <a:ea typeface="Palatino Linotype"/>
                <a:cs typeface="Palatino Linotype"/>
                <a:sym typeface="Palatino Linotype"/>
              </a:rPr>
              <a:t>These must be determined </a:t>
            </a:r>
            <a:r>
              <a:rPr b="1" i="1" lang="en-US" sz="2400" u="none">
                <a:solidFill>
                  <a:schemeClr val="dk1"/>
                </a:solidFill>
                <a:latin typeface="Palatino Linotype"/>
                <a:ea typeface="Palatino Linotype"/>
                <a:cs typeface="Palatino Linotype"/>
                <a:sym typeface="Palatino Linotype"/>
              </a:rPr>
              <a:t>first</a:t>
            </a:r>
            <a:r>
              <a:rPr b="0" i="0" lang="en-US" sz="2400" u="none">
                <a:solidFill>
                  <a:schemeClr val="dk1"/>
                </a:solidFill>
                <a:latin typeface="Palatino Linotype"/>
                <a:ea typeface="Palatino Linotype"/>
                <a:cs typeface="Palatino Linotype"/>
                <a:sym typeface="Palatino Linotype"/>
              </a:rPr>
              <a:t>. </a:t>
            </a:r>
            <a:endParaRPr/>
          </a:p>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Equation (1) is</a:t>
            </a:r>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in components</a:t>
            </a:r>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None/>
            </a:pPr>
            <a:r>
              <a:t/>
            </a:r>
            <a:endParaRPr b="0" i="0" sz="2400" u="none">
              <a:solidFill>
                <a:schemeClr val="dk1"/>
              </a:solidFill>
              <a:latin typeface="Palatino Linotype"/>
              <a:ea typeface="Palatino Linotype"/>
              <a:cs typeface="Palatino Linotype"/>
              <a:sym typeface="Palatino Linotype"/>
            </a:endParaRPr>
          </a:p>
        </p:txBody>
      </p:sp>
      <p:sp>
        <p:nvSpPr>
          <p:cNvPr id="187" name="Google Shape;187;p21"/>
          <p:cNvSpPr txBox="1"/>
          <p:nvPr/>
        </p:nvSpPr>
        <p:spPr>
          <a:xfrm>
            <a:off x="457200" y="1066800"/>
            <a:ext cx="8382000"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9CC"/>
              </a:buClr>
              <a:buSzPts val="2400"/>
              <a:buFont typeface="Arial"/>
              <a:buNone/>
            </a:pPr>
            <a:r>
              <a:rPr b="1" i="0" lang="en-US" sz="2400" u="none">
                <a:solidFill>
                  <a:srgbClr val="0099CC"/>
                </a:solidFill>
                <a:latin typeface="Arial"/>
                <a:ea typeface="Arial"/>
                <a:cs typeface="Arial"/>
                <a:sym typeface="Arial"/>
              </a:rPr>
              <a:t>EXAMPLE 1  </a:t>
            </a:r>
            <a:r>
              <a:rPr b="1" i="0" lang="en-US" sz="1800" u="none">
                <a:solidFill>
                  <a:schemeClr val="dk1"/>
                </a:solidFill>
                <a:latin typeface="Arial"/>
                <a:ea typeface="Arial"/>
                <a:cs typeface="Arial"/>
                <a:sym typeface="Arial"/>
              </a:rPr>
              <a:t>(continued 1)</a:t>
            </a:r>
            <a:r>
              <a:rPr b="1" i="0" lang="en-US" sz="24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Determination of Eigenvalues and Eigenvectors</a:t>
            </a:r>
            <a:endParaRPr/>
          </a:p>
        </p:txBody>
      </p:sp>
      <p:pic>
        <p:nvPicPr>
          <p:cNvPr id="188" name="Google Shape;188;p21"/>
          <p:cNvPicPr preferRelativeResize="0"/>
          <p:nvPr/>
        </p:nvPicPr>
        <p:blipFill rotWithShape="1">
          <a:blip r:embed="rId3">
            <a:alphaModFix/>
          </a:blip>
          <a:srcRect b="0" l="0" r="0" t="0"/>
          <a:stretch/>
        </p:blipFill>
        <p:spPr>
          <a:xfrm>
            <a:off x="2057400" y="3200400"/>
            <a:ext cx="3746500" cy="889000"/>
          </a:xfrm>
          <a:prstGeom prst="rect">
            <a:avLst/>
          </a:prstGeom>
          <a:noFill/>
          <a:ln>
            <a:noFill/>
          </a:ln>
        </p:spPr>
      </p:pic>
      <p:pic>
        <p:nvPicPr>
          <p:cNvPr id="189" name="Google Shape;189;p21"/>
          <p:cNvPicPr preferRelativeResize="0"/>
          <p:nvPr/>
        </p:nvPicPr>
        <p:blipFill rotWithShape="1">
          <a:blip r:embed="rId4">
            <a:alphaModFix/>
          </a:blip>
          <a:srcRect b="0" l="0" r="0" t="0"/>
          <a:stretch/>
        </p:blipFill>
        <p:spPr>
          <a:xfrm>
            <a:off x="3276600" y="4699000"/>
            <a:ext cx="2171700" cy="863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2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animEffect filter="fade" transition="in">
                                      <p:cBhvr>
                                        <p:cTn dur="2000"/>
                                        <p:tgtEl>
                                          <p:spTgt spid="1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1" st="1"/>
                                            </p:txEl>
                                          </p:spTgt>
                                        </p:tgtEl>
                                        <p:attrNameLst>
                                          <p:attrName>style.visibility</p:attrName>
                                        </p:attrNameLst>
                                      </p:cBhvr>
                                      <p:to>
                                        <p:strVal val="visible"/>
                                      </p:to>
                                    </p:set>
                                    <p:animEffect filter="fade" transition="in">
                                      <p:cBhvr>
                                        <p:cTn dur="2000"/>
                                        <p:tgtEl>
                                          <p:spTgt spid="1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2" st="2"/>
                                            </p:txEl>
                                          </p:spTgt>
                                        </p:tgtEl>
                                        <p:attrNameLst>
                                          <p:attrName>style.visibility</p:attrName>
                                        </p:attrNameLst>
                                      </p:cBhvr>
                                      <p:to>
                                        <p:strVal val="visible"/>
                                      </p:to>
                                    </p:set>
                                    <p:animEffect filter="fade" transition="in">
                                      <p:cBhvr>
                                        <p:cTn dur="2000"/>
                                        <p:tgtEl>
                                          <p:spTgt spid="1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3" st="3"/>
                                            </p:txEl>
                                          </p:spTgt>
                                        </p:tgtEl>
                                        <p:attrNameLst>
                                          <p:attrName>style.visibility</p:attrName>
                                        </p:attrNameLst>
                                      </p:cBhvr>
                                      <p:to>
                                        <p:strVal val="visible"/>
                                      </p:to>
                                    </p:set>
                                    <p:animEffect filter="fade" transition="in">
                                      <p:cBhvr>
                                        <p:cTn dur="2000"/>
                                        <p:tgtEl>
                                          <p:spTgt spid="1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4" st="4"/>
                                            </p:txEl>
                                          </p:spTgt>
                                        </p:tgtEl>
                                        <p:attrNameLst>
                                          <p:attrName>style.visibility</p:attrName>
                                        </p:attrNameLst>
                                      </p:cBhvr>
                                      <p:to>
                                        <p:strVal val="visible"/>
                                      </p:to>
                                    </p:set>
                                    <p:animEffect filter="fade" transition="in">
                                      <p:cBhvr>
                                        <p:cTn dur="2000"/>
                                        <p:tgtEl>
                                          <p:spTgt spid="18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5" st="5"/>
                                            </p:txEl>
                                          </p:spTgt>
                                        </p:tgtEl>
                                        <p:attrNameLst>
                                          <p:attrName>style.visibility</p:attrName>
                                        </p:attrNameLst>
                                      </p:cBhvr>
                                      <p:to>
                                        <p:strVal val="visible"/>
                                      </p:to>
                                    </p:set>
                                    <p:animEffect filter="fade" transition="in">
                                      <p:cBhvr>
                                        <p:cTn dur="2000"/>
                                        <p:tgtEl>
                                          <p:spTgt spid="18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6" st="6"/>
                                            </p:txEl>
                                          </p:spTgt>
                                        </p:tgtEl>
                                        <p:attrNameLst>
                                          <p:attrName>style.visibility</p:attrName>
                                        </p:attrNameLst>
                                      </p:cBhvr>
                                      <p:to>
                                        <p:strVal val="visible"/>
                                      </p:to>
                                    </p:set>
                                    <p:animEffect filter="fade" transition="in">
                                      <p:cBhvr>
                                        <p:cTn dur="2000"/>
                                        <p:tgtEl>
                                          <p:spTgt spid="18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7" st="7"/>
                                            </p:txEl>
                                          </p:spTgt>
                                        </p:tgtEl>
                                        <p:attrNameLst>
                                          <p:attrName>style.visibility</p:attrName>
                                        </p:attrNameLst>
                                      </p:cBhvr>
                                      <p:to>
                                        <p:strVal val="visible"/>
                                      </p:to>
                                    </p:set>
                                    <p:animEffect filter="fade" transition="in">
                                      <p:cBhvr>
                                        <p:cTn dur="2000"/>
                                        <p:tgtEl>
                                          <p:spTgt spid="18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8" st="8"/>
                                            </p:txEl>
                                          </p:spTgt>
                                        </p:tgtEl>
                                        <p:attrNameLst>
                                          <p:attrName>style.visibility</p:attrName>
                                        </p:attrNameLst>
                                      </p:cBhvr>
                                      <p:to>
                                        <p:strVal val="visible"/>
                                      </p:to>
                                    </p:set>
                                    <p:animEffect filter="fade" transition="in">
                                      <p:cBhvr>
                                        <p:cTn dur="2000"/>
                                        <p:tgtEl>
                                          <p:spTgt spid="18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9" st="9"/>
                                            </p:txEl>
                                          </p:spTgt>
                                        </p:tgtEl>
                                        <p:attrNameLst>
                                          <p:attrName>style.visibility</p:attrName>
                                        </p:attrNameLst>
                                      </p:cBhvr>
                                      <p:to>
                                        <p:strVal val="visible"/>
                                      </p:to>
                                    </p:set>
                                    <p:animEffect filter="fade" transition="in">
                                      <p:cBhvr>
                                        <p:cTn dur="2000"/>
                                        <p:tgtEl>
                                          <p:spTgt spid="186">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2"/>
          <p:cNvSpPr txBox="1"/>
          <p:nvPr/>
        </p:nvSpPr>
        <p:spPr>
          <a:xfrm>
            <a:off x="762000" y="6172200"/>
            <a:ext cx="17526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Section 8.1  p</a:t>
            </a:r>
            <a:fld id="{00000000-1234-1234-1234-123412341234}" type="slidenum">
              <a:rPr b="0" i="0" lang="en-US" sz="1200" u="none">
                <a:solidFill>
                  <a:schemeClr val="dk1"/>
                </a:solidFill>
                <a:latin typeface="Arial"/>
                <a:ea typeface="Arial"/>
                <a:cs typeface="Arial"/>
                <a:sym typeface="Arial"/>
              </a:rPr>
              <a:t>‹#›</a:t>
            </a:fld>
            <a:endParaRPr/>
          </a:p>
        </p:txBody>
      </p:sp>
      <p:sp>
        <p:nvSpPr>
          <p:cNvPr id="195" name="Google Shape;195;p22"/>
          <p:cNvSpPr txBox="1"/>
          <p:nvPr/>
        </p:nvSpPr>
        <p:spPr>
          <a:xfrm>
            <a:off x="457200" y="1974850"/>
            <a:ext cx="8579700" cy="4111500"/>
          </a:xfrm>
          <a:prstGeom prst="rect">
            <a:avLst/>
          </a:prstGeom>
          <a:solidFill>
            <a:srgbClr val="DDDDFF"/>
          </a:solidFill>
          <a:ln cap="flat" cmpd="sng" w="9525">
            <a:solidFill>
              <a:srgbClr val="0099CC"/>
            </a:solidFill>
            <a:prstDash val="solid"/>
            <a:miter lim="800000"/>
            <a:headEnd len="sm" w="sm" type="none"/>
            <a:tailEnd len="sm" w="sm" type="none"/>
          </a:ln>
          <a:effectLst>
            <a:outerShdw blurRad="63500" dir="3238358" dist="172738">
              <a:schemeClr val="folHlink">
                <a:alpha val="49803"/>
              </a:scheme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Palatino Linotype"/>
              <a:buNone/>
            </a:pPr>
            <a:r>
              <a:rPr b="1" i="1" lang="en-US" sz="2400" u="none">
                <a:solidFill>
                  <a:schemeClr val="dk1"/>
                </a:solidFill>
                <a:latin typeface="Palatino Linotype"/>
                <a:ea typeface="Palatino Linotype"/>
                <a:cs typeface="Palatino Linotype"/>
                <a:sym typeface="Palatino Linotype"/>
              </a:rPr>
              <a:t>Solution. </a:t>
            </a:r>
            <a:r>
              <a:rPr b="1" i="1" lang="en-US" sz="1800" u="none">
                <a:solidFill>
                  <a:schemeClr val="dk1"/>
                </a:solidFill>
                <a:latin typeface="Palatino Linotype"/>
                <a:ea typeface="Palatino Linotype"/>
                <a:cs typeface="Palatino Linotype"/>
                <a:sym typeface="Palatino Linotype"/>
              </a:rPr>
              <a:t>(continued 1)</a:t>
            </a:r>
            <a:endParaRPr/>
          </a:p>
          <a:p>
            <a:pPr indent="0" lvl="0" marL="0" marR="0" rtl="0" algn="l">
              <a:lnSpc>
                <a:spcPct val="100000"/>
              </a:lnSpc>
              <a:spcBef>
                <a:spcPts val="0"/>
              </a:spcBef>
              <a:spcAft>
                <a:spcPts val="0"/>
              </a:spcAft>
              <a:buClr>
                <a:schemeClr val="dk1"/>
              </a:buClr>
              <a:buSzPts val="2400"/>
              <a:buFont typeface="Palatino Linotype"/>
              <a:buNone/>
            </a:pPr>
            <a:r>
              <a:rPr b="1" i="0" lang="en-US" sz="2400" u="none">
                <a:solidFill>
                  <a:schemeClr val="dk1"/>
                </a:solidFill>
                <a:latin typeface="Palatino Linotype"/>
                <a:ea typeface="Palatino Linotype"/>
                <a:cs typeface="Palatino Linotype"/>
                <a:sym typeface="Palatino Linotype"/>
              </a:rPr>
              <a:t>(a) </a:t>
            </a:r>
            <a:r>
              <a:rPr b="1" i="1" lang="en-US" sz="2400" u="none">
                <a:solidFill>
                  <a:schemeClr val="dk1"/>
                </a:solidFill>
                <a:latin typeface="Palatino Linotype"/>
                <a:ea typeface="Palatino Linotype"/>
                <a:cs typeface="Palatino Linotype"/>
                <a:sym typeface="Palatino Linotype"/>
              </a:rPr>
              <a:t>Eigenvalues. </a:t>
            </a:r>
            <a:r>
              <a:rPr b="1" i="1" lang="en-US" sz="1800" u="none">
                <a:solidFill>
                  <a:schemeClr val="dk1"/>
                </a:solidFill>
                <a:latin typeface="Palatino Linotype"/>
                <a:ea typeface="Palatino Linotype"/>
                <a:cs typeface="Palatino Linotype"/>
                <a:sym typeface="Palatino Linotype"/>
              </a:rPr>
              <a:t>(continued 1)</a:t>
            </a:r>
            <a:endParaRPr/>
          </a:p>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Transferring the terms on the right to the left, we get</a:t>
            </a:r>
            <a:endParaRPr/>
          </a:p>
          <a:p>
            <a:pPr indent="0" lvl="0" marL="0" marR="0" rtl="0" algn="l">
              <a:lnSpc>
                <a:spcPct val="100000"/>
              </a:lnSpc>
              <a:spcBef>
                <a:spcPts val="168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(2*)</a:t>
            </a:r>
            <a:endParaRPr/>
          </a:p>
          <a:p>
            <a:pPr indent="0" lvl="0" marL="0" marR="0" rtl="0" algn="l">
              <a:lnSpc>
                <a:spcPct val="100000"/>
              </a:lnSpc>
              <a:spcBef>
                <a:spcPts val="168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This can be written in matrix notation</a:t>
            </a:r>
            <a:endParaRPr/>
          </a:p>
          <a:p>
            <a:pPr indent="0" lvl="0" marL="0" marR="0" rtl="0" algn="l">
              <a:lnSpc>
                <a:spcPct val="100000"/>
              </a:lnSpc>
              <a:spcBef>
                <a:spcPts val="72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(3*)</a:t>
            </a:r>
            <a:endParaRPr/>
          </a:p>
          <a:p>
            <a:pPr indent="0" lvl="0" marL="0" marR="0" rtl="0" algn="l">
              <a:lnSpc>
                <a:spcPct val="100000"/>
              </a:lnSpc>
              <a:spcBef>
                <a:spcPts val="72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Because (1) is </a:t>
            </a:r>
            <a:r>
              <a:rPr b="1" i="0" lang="en-US" sz="2400" u="none">
                <a:solidFill>
                  <a:schemeClr val="dk1"/>
                </a:solidFill>
                <a:latin typeface="Palatino Linotype"/>
                <a:ea typeface="Palatino Linotype"/>
                <a:cs typeface="Palatino Linotype"/>
                <a:sym typeface="Palatino Linotype"/>
              </a:rPr>
              <a:t>Ax − </a:t>
            </a:r>
            <a:r>
              <a:rPr b="0" i="1" lang="en-US" sz="2400" u="none">
                <a:solidFill>
                  <a:schemeClr val="dk1"/>
                </a:solidFill>
                <a:latin typeface="Palatino Linotype"/>
                <a:ea typeface="Palatino Linotype"/>
                <a:cs typeface="Palatino Linotype"/>
                <a:sym typeface="Palatino Linotype"/>
              </a:rPr>
              <a:t>λ</a:t>
            </a:r>
            <a:r>
              <a:rPr b="1" i="0" lang="en-US" sz="2400" u="none">
                <a:solidFill>
                  <a:schemeClr val="dk1"/>
                </a:solidFill>
                <a:latin typeface="Palatino Linotype"/>
                <a:ea typeface="Palatino Linotype"/>
                <a:cs typeface="Palatino Linotype"/>
                <a:sym typeface="Palatino Linotype"/>
              </a:rPr>
              <a:t>x </a:t>
            </a:r>
            <a:r>
              <a:rPr b="0" i="0" lang="en-US" sz="2400" u="none">
                <a:solidFill>
                  <a:schemeClr val="dk1"/>
                </a:solidFill>
                <a:latin typeface="Palatino Linotype"/>
                <a:ea typeface="Palatino Linotype"/>
                <a:cs typeface="Palatino Linotype"/>
                <a:sym typeface="Palatino Linotype"/>
              </a:rPr>
              <a:t>= </a:t>
            </a:r>
            <a:r>
              <a:rPr b="1" i="0" lang="en-US" sz="2400" u="none">
                <a:solidFill>
                  <a:schemeClr val="dk1"/>
                </a:solidFill>
                <a:latin typeface="Palatino Linotype"/>
                <a:ea typeface="Palatino Linotype"/>
                <a:cs typeface="Palatino Linotype"/>
                <a:sym typeface="Palatino Linotype"/>
              </a:rPr>
              <a:t>Ax − </a:t>
            </a:r>
            <a:r>
              <a:rPr b="0" i="1" lang="en-US" sz="2400" u="none">
                <a:solidFill>
                  <a:schemeClr val="dk1"/>
                </a:solidFill>
                <a:latin typeface="Palatino Linotype"/>
                <a:ea typeface="Palatino Linotype"/>
                <a:cs typeface="Palatino Linotype"/>
                <a:sym typeface="Palatino Linotype"/>
              </a:rPr>
              <a:t>λ</a:t>
            </a:r>
            <a:r>
              <a:rPr b="1" i="0" lang="en-US" sz="2400" u="none">
                <a:solidFill>
                  <a:schemeClr val="dk1"/>
                </a:solidFill>
                <a:latin typeface="Palatino Linotype"/>
                <a:ea typeface="Palatino Linotype"/>
                <a:cs typeface="Palatino Linotype"/>
                <a:sym typeface="Palatino Linotype"/>
              </a:rPr>
              <a:t>Ix </a:t>
            </a:r>
            <a:r>
              <a:rPr b="0" i="0" lang="en-US" sz="2400" u="none">
                <a:solidFill>
                  <a:schemeClr val="dk1"/>
                </a:solidFill>
                <a:latin typeface="Palatino Linotype"/>
                <a:ea typeface="Palatino Linotype"/>
                <a:cs typeface="Palatino Linotype"/>
                <a:sym typeface="Palatino Linotype"/>
              </a:rPr>
              <a:t>= </a:t>
            </a:r>
            <a:r>
              <a:rPr b="1" i="0" lang="en-US" sz="2400" u="none">
                <a:solidFill>
                  <a:schemeClr val="dk1"/>
                </a:solidFill>
                <a:latin typeface="Palatino Linotype"/>
                <a:ea typeface="Palatino Linotype"/>
                <a:cs typeface="Palatino Linotype"/>
                <a:sym typeface="Palatino Linotype"/>
              </a:rPr>
              <a:t>(A − </a:t>
            </a:r>
            <a:r>
              <a:rPr b="0" i="1" lang="en-US" sz="2400" u="none">
                <a:solidFill>
                  <a:schemeClr val="dk1"/>
                </a:solidFill>
                <a:latin typeface="Palatino Linotype"/>
                <a:ea typeface="Palatino Linotype"/>
                <a:cs typeface="Palatino Linotype"/>
                <a:sym typeface="Palatino Linotype"/>
              </a:rPr>
              <a:t>λ</a:t>
            </a:r>
            <a:r>
              <a:rPr b="1" i="0" lang="en-US" sz="2400" u="none">
                <a:solidFill>
                  <a:schemeClr val="dk1"/>
                </a:solidFill>
                <a:latin typeface="Palatino Linotype"/>
                <a:ea typeface="Palatino Linotype"/>
                <a:cs typeface="Palatino Linotype"/>
                <a:sym typeface="Palatino Linotype"/>
              </a:rPr>
              <a:t>I)x </a:t>
            </a:r>
            <a:r>
              <a:rPr b="0" i="0" lang="en-US" sz="2400" u="none">
                <a:solidFill>
                  <a:schemeClr val="dk1"/>
                </a:solidFill>
                <a:latin typeface="Palatino Linotype"/>
                <a:ea typeface="Palatino Linotype"/>
                <a:cs typeface="Palatino Linotype"/>
                <a:sym typeface="Palatino Linotype"/>
              </a:rPr>
              <a:t>= </a:t>
            </a:r>
            <a:r>
              <a:rPr b="1" i="0" lang="en-US" sz="2400" u="none">
                <a:solidFill>
                  <a:schemeClr val="dk1"/>
                </a:solidFill>
                <a:latin typeface="Palatino Linotype"/>
                <a:ea typeface="Palatino Linotype"/>
                <a:cs typeface="Palatino Linotype"/>
                <a:sym typeface="Palatino Linotype"/>
              </a:rPr>
              <a:t>0</a:t>
            </a:r>
            <a:r>
              <a:rPr b="0" i="0" lang="en-US" sz="2400" u="none">
                <a:solidFill>
                  <a:schemeClr val="dk1"/>
                </a:solidFill>
                <a:latin typeface="Palatino Linotype"/>
                <a:ea typeface="Palatino Linotype"/>
                <a:cs typeface="Palatino Linotype"/>
                <a:sym typeface="Palatino Linotype"/>
              </a:rPr>
              <a:t>, </a:t>
            </a:r>
            <a:endParaRPr/>
          </a:p>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which gives (3*). </a:t>
            </a:r>
            <a:endParaRPr/>
          </a:p>
        </p:txBody>
      </p:sp>
      <p:sp>
        <p:nvSpPr>
          <p:cNvPr id="196" name="Google Shape;196;p22"/>
          <p:cNvSpPr txBox="1"/>
          <p:nvPr/>
        </p:nvSpPr>
        <p:spPr>
          <a:xfrm>
            <a:off x="457200" y="1066800"/>
            <a:ext cx="8382000"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9CC"/>
              </a:buClr>
              <a:buSzPts val="2400"/>
              <a:buFont typeface="Arial"/>
              <a:buNone/>
            </a:pPr>
            <a:r>
              <a:rPr b="1" i="0" lang="en-US" sz="2400" u="none">
                <a:solidFill>
                  <a:srgbClr val="0099CC"/>
                </a:solidFill>
                <a:latin typeface="Arial"/>
                <a:ea typeface="Arial"/>
                <a:cs typeface="Arial"/>
                <a:sym typeface="Arial"/>
              </a:rPr>
              <a:t>EXAMPLE 1  </a:t>
            </a:r>
            <a:r>
              <a:rPr b="1" i="0" lang="en-US" sz="1800" u="none">
                <a:solidFill>
                  <a:schemeClr val="dk1"/>
                </a:solidFill>
                <a:latin typeface="Arial"/>
                <a:ea typeface="Arial"/>
                <a:cs typeface="Arial"/>
                <a:sym typeface="Arial"/>
              </a:rPr>
              <a:t>(continued 2)</a:t>
            </a:r>
            <a:r>
              <a:rPr b="1" i="0" lang="en-US" sz="24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Determination of Eigenvalues and Eigenvectors</a:t>
            </a:r>
            <a:endParaRPr/>
          </a:p>
        </p:txBody>
      </p:sp>
      <p:pic>
        <p:nvPicPr>
          <p:cNvPr id="197" name="Google Shape;197;p22"/>
          <p:cNvPicPr preferRelativeResize="0"/>
          <p:nvPr/>
        </p:nvPicPr>
        <p:blipFill rotWithShape="1">
          <a:blip r:embed="rId3">
            <a:alphaModFix/>
          </a:blip>
          <a:srcRect b="0" l="0" r="0" t="0"/>
          <a:stretch/>
        </p:blipFill>
        <p:spPr>
          <a:xfrm>
            <a:off x="2705100" y="3175000"/>
            <a:ext cx="3314701" cy="761150"/>
          </a:xfrm>
          <a:prstGeom prst="rect">
            <a:avLst/>
          </a:prstGeom>
          <a:noFill/>
          <a:ln>
            <a:noFill/>
          </a:ln>
        </p:spPr>
      </p:pic>
      <p:pic>
        <p:nvPicPr>
          <p:cNvPr id="198" name="Google Shape;198;p22"/>
          <p:cNvPicPr preferRelativeResize="0"/>
          <p:nvPr/>
        </p:nvPicPr>
        <p:blipFill rotWithShape="1">
          <a:blip r:embed="rId4">
            <a:alphaModFix/>
          </a:blip>
          <a:srcRect b="0" l="0" r="0" t="0"/>
          <a:stretch/>
        </p:blipFill>
        <p:spPr>
          <a:xfrm>
            <a:off x="1771650" y="4533900"/>
            <a:ext cx="1663700" cy="342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2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0" st="0"/>
                                            </p:txEl>
                                          </p:spTgt>
                                        </p:tgtEl>
                                        <p:attrNameLst>
                                          <p:attrName>style.visibility</p:attrName>
                                        </p:attrNameLst>
                                      </p:cBhvr>
                                      <p:to>
                                        <p:strVal val="visible"/>
                                      </p:to>
                                    </p:set>
                                    <p:animEffect filter="fade" transition="in">
                                      <p:cBhvr>
                                        <p:cTn dur="2000"/>
                                        <p:tgtEl>
                                          <p:spTgt spid="1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1" st="1"/>
                                            </p:txEl>
                                          </p:spTgt>
                                        </p:tgtEl>
                                        <p:attrNameLst>
                                          <p:attrName>style.visibility</p:attrName>
                                        </p:attrNameLst>
                                      </p:cBhvr>
                                      <p:to>
                                        <p:strVal val="visible"/>
                                      </p:to>
                                    </p:set>
                                    <p:animEffect filter="fade" transition="in">
                                      <p:cBhvr>
                                        <p:cTn dur="2000"/>
                                        <p:tgtEl>
                                          <p:spTgt spid="1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2" st="2"/>
                                            </p:txEl>
                                          </p:spTgt>
                                        </p:tgtEl>
                                        <p:attrNameLst>
                                          <p:attrName>style.visibility</p:attrName>
                                        </p:attrNameLst>
                                      </p:cBhvr>
                                      <p:to>
                                        <p:strVal val="visible"/>
                                      </p:to>
                                    </p:set>
                                    <p:animEffect filter="fade" transition="in">
                                      <p:cBhvr>
                                        <p:cTn dur="2000"/>
                                        <p:tgtEl>
                                          <p:spTgt spid="1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3" st="3"/>
                                            </p:txEl>
                                          </p:spTgt>
                                        </p:tgtEl>
                                        <p:attrNameLst>
                                          <p:attrName>style.visibility</p:attrName>
                                        </p:attrNameLst>
                                      </p:cBhvr>
                                      <p:to>
                                        <p:strVal val="visible"/>
                                      </p:to>
                                    </p:set>
                                    <p:animEffect filter="fade" transition="in">
                                      <p:cBhvr>
                                        <p:cTn dur="2000"/>
                                        <p:tgtEl>
                                          <p:spTgt spid="1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4" st="4"/>
                                            </p:txEl>
                                          </p:spTgt>
                                        </p:tgtEl>
                                        <p:attrNameLst>
                                          <p:attrName>style.visibility</p:attrName>
                                        </p:attrNameLst>
                                      </p:cBhvr>
                                      <p:to>
                                        <p:strVal val="visible"/>
                                      </p:to>
                                    </p:set>
                                    <p:animEffect filter="fade" transition="in">
                                      <p:cBhvr>
                                        <p:cTn dur="2000"/>
                                        <p:tgtEl>
                                          <p:spTgt spid="19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5" st="5"/>
                                            </p:txEl>
                                          </p:spTgt>
                                        </p:tgtEl>
                                        <p:attrNameLst>
                                          <p:attrName>style.visibility</p:attrName>
                                        </p:attrNameLst>
                                      </p:cBhvr>
                                      <p:to>
                                        <p:strVal val="visible"/>
                                      </p:to>
                                    </p:set>
                                    <p:animEffect filter="fade" transition="in">
                                      <p:cBhvr>
                                        <p:cTn dur="2000"/>
                                        <p:tgtEl>
                                          <p:spTgt spid="19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6" st="6"/>
                                            </p:txEl>
                                          </p:spTgt>
                                        </p:tgtEl>
                                        <p:attrNameLst>
                                          <p:attrName>style.visibility</p:attrName>
                                        </p:attrNameLst>
                                      </p:cBhvr>
                                      <p:to>
                                        <p:strVal val="visible"/>
                                      </p:to>
                                    </p:set>
                                    <p:animEffect filter="fade" transition="in">
                                      <p:cBhvr>
                                        <p:cTn dur="2000"/>
                                        <p:tgtEl>
                                          <p:spTgt spid="19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7" st="7"/>
                                            </p:txEl>
                                          </p:spTgt>
                                        </p:tgtEl>
                                        <p:attrNameLst>
                                          <p:attrName>style.visibility</p:attrName>
                                        </p:attrNameLst>
                                      </p:cBhvr>
                                      <p:to>
                                        <p:strVal val="visible"/>
                                      </p:to>
                                    </p:set>
                                    <p:animEffect filter="fade" transition="in">
                                      <p:cBhvr>
                                        <p:cTn dur="2000"/>
                                        <p:tgtEl>
                                          <p:spTgt spid="19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3"/>
          <p:cNvSpPr txBox="1"/>
          <p:nvPr/>
        </p:nvSpPr>
        <p:spPr>
          <a:xfrm>
            <a:off x="762000" y="6172200"/>
            <a:ext cx="17526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Section 8.1  p</a:t>
            </a:r>
            <a:fld id="{00000000-1234-1234-1234-123412341234}" type="slidenum">
              <a:rPr b="0" i="0" lang="en-US" sz="1200" u="none">
                <a:solidFill>
                  <a:schemeClr val="dk1"/>
                </a:solidFill>
                <a:latin typeface="Arial"/>
                <a:ea typeface="Arial"/>
                <a:cs typeface="Arial"/>
                <a:sym typeface="Arial"/>
              </a:rPr>
              <a:t>‹#›</a:t>
            </a:fld>
            <a:endParaRPr/>
          </a:p>
        </p:txBody>
      </p:sp>
      <p:sp>
        <p:nvSpPr>
          <p:cNvPr id="204" name="Google Shape;204;p23"/>
          <p:cNvSpPr txBox="1"/>
          <p:nvPr/>
        </p:nvSpPr>
        <p:spPr>
          <a:xfrm>
            <a:off x="457200" y="1974850"/>
            <a:ext cx="8305800" cy="3898900"/>
          </a:xfrm>
          <a:prstGeom prst="rect">
            <a:avLst/>
          </a:prstGeom>
          <a:solidFill>
            <a:srgbClr val="DDDDFF"/>
          </a:solidFill>
          <a:ln cap="flat" cmpd="sng" w="9525">
            <a:solidFill>
              <a:srgbClr val="0099CC"/>
            </a:solidFill>
            <a:prstDash val="solid"/>
            <a:miter lim="800000"/>
            <a:headEnd len="sm" w="sm" type="none"/>
            <a:tailEnd len="sm" w="sm" type="none"/>
          </a:ln>
          <a:effectLst>
            <a:outerShdw blurRad="63500" dir="3238358" dist="172738">
              <a:schemeClr val="folHlink">
                <a:alpha val="49803"/>
              </a:scheme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Palatino Linotype"/>
              <a:buNone/>
            </a:pPr>
            <a:r>
              <a:rPr b="1" i="1" lang="en-US" sz="2400" u="none">
                <a:solidFill>
                  <a:schemeClr val="dk1"/>
                </a:solidFill>
                <a:latin typeface="Palatino Linotype"/>
                <a:ea typeface="Palatino Linotype"/>
                <a:cs typeface="Palatino Linotype"/>
                <a:sym typeface="Palatino Linotype"/>
              </a:rPr>
              <a:t>Solution. </a:t>
            </a:r>
            <a:r>
              <a:rPr b="1" i="1" lang="en-US" sz="1800" u="none">
                <a:solidFill>
                  <a:schemeClr val="dk1"/>
                </a:solidFill>
                <a:latin typeface="Palatino Linotype"/>
                <a:ea typeface="Palatino Linotype"/>
                <a:cs typeface="Palatino Linotype"/>
                <a:sym typeface="Palatino Linotype"/>
              </a:rPr>
              <a:t>(continued 2)</a:t>
            </a:r>
            <a:endParaRPr/>
          </a:p>
          <a:p>
            <a:pPr indent="0" lvl="0" marL="0" marR="0" rtl="0" algn="l">
              <a:lnSpc>
                <a:spcPct val="100000"/>
              </a:lnSpc>
              <a:spcBef>
                <a:spcPts val="0"/>
              </a:spcBef>
              <a:spcAft>
                <a:spcPts val="0"/>
              </a:spcAft>
              <a:buClr>
                <a:schemeClr val="dk1"/>
              </a:buClr>
              <a:buSzPts val="2400"/>
              <a:buFont typeface="Palatino Linotype"/>
              <a:buNone/>
            </a:pPr>
            <a:r>
              <a:rPr b="1" i="0" lang="en-US" sz="2400" u="none">
                <a:solidFill>
                  <a:schemeClr val="dk1"/>
                </a:solidFill>
                <a:latin typeface="Palatino Linotype"/>
                <a:ea typeface="Palatino Linotype"/>
                <a:cs typeface="Palatino Linotype"/>
                <a:sym typeface="Palatino Linotype"/>
              </a:rPr>
              <a:t>(a) </a:t>
            </a:r>
            <a:r>
              <a:rPr b="1" i="1" lang="en-US" sz="2400" u="none">
                <a:solidFill>
                  <a:schemeClr val="dk1"/>
                </a:solidFill>
                <a:latin typeface="Palatino Linotype"/>
                <a:ea typeface="Palatino Linotype"/>
                <a:cs typeface="Palatino Linotype"/>
                <a:sym typeface="Palatino Linotype"/>
              </a:rPr>
              <a:t>Eigenvalues. </a:t>
            </a:r>
            <a:r>
              <a:rPr b="1" i="1" lang="en-US" sz="1800" u="none">
                <a:solidFill>
                  <a:schemeClr val="dk1"/>
                </a:solidFill>
                <a:latin typeface="Palatino Linotype"/>
                <a:ea typeface="Palatino Linotype"/>
                <a:cs typeface="Palatino Linotype"/>
                <a:sym typeface="Palatino Linotype"/>
              </a:rPr>
              <a:t>(continued 2)</a:t>
            </a:r>
            <a:endParaRPr/>
          </a:p>
          <a:p>
            <a:pPr indent="0" lvl="0" marL="0" marR="0" rtl="0" algn="l">
              <a:lnSpc>
                <a:spcPct val="100000"/>
              </a:lnSpc>
              <a:spcBef>
                <a:spcPts val="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We see that this is a </a:t>
            </a:r>
            <a:r>
              <a:rPr b="1" i="1" lang="en-US" sz="2400" u="none">
                <a:solidFill>
                  <a:schemeClr val="dk1"/>
                </a:solidFill>
                <a:latin typeface="Palatino Linotype"/>
                <a:ea typeface="Palatino Linotype"/>
                <a:cs typeface="Palatino Linotype"/>
                <a:sym typeface="Palatino Linotype"/>
              </a:rPr>
              <a:t>homogeneous </a:t>
            </a:r>
            <a:r>
              <a:rPr b="0" i="0" lang="en-US" sz="2400" u="none">
                <a:solidFill>
                  <a:schemeClr val="dk1"/>
                </a:solidFill>
                <a:latin typeface="Palatino Linotype"/>
                <a:ea typeface="Palatino Linotype"/>
                <a:cs typeface="Palatino Linotype"/>
                <a:sym typeface="Palatino Linotype"/>
              </a:rPr>
              <a:t>linear system. By Cramer’s theorem it has a nontrivial solution (an eigenvector of </a:t>
            </a:r>
            <a:r>
              <a:rPr b="1" i="0" lang="en-US" sz="2400" u="none">
                <a:solidFill>
                  <a:schemeClr val="dk1"/>
                </a:solidFill>
                <a:latin typeface="Palatino Linotype"/>
                <a:ea typeface="Palatino Linotype"/>
                <a:cs typeface="Palatino Linotype"/>
                <a:sym typeface="Palatino Linotype"/>
              </a:rPr>
              <a:t>A </a:t>
            </a:r>
            <a:r>
              <a:rPr b="0" i="0" lang="en-US" sz="2400" u="none">
                <a:solidFill>
                  <a:schemeClr val="dk1"/>
                </a:solidFill>
                <a:latin typeface="Palatino Linotype"/>
                <a:ea typeface="Palatino Linotype"/>
                <a:cs typeface="Palatino Linotype"/>
                <a:sym typeface="Palatino Linotype"/>
              </a:rPr>
              <a:t>we are looking for) if and only if its coefficient determinant is zero, that is,</a:t>
            </a:r>
            <a:endParaRPr/>
          </a:p>
          <a:p>
            <a:pPr indent="0" lvl="0" marL="0" marR="0" rtl="0" algn="l">
              <a:lnSpc>
                <a:spcPct val="100000"/>
              </a:lnSpc>
              <a:spcBef>
                <a:spcPts val="1680"/>
              </a:spcBef>
              <a:spcAft>
                <a:spcPts val="0"/>
              </a:spcAft>
              <a:buClr>
                <a:schemeClr val="dk1"/>
              </a:buClr>
              <a:buSzPts val="2400"/>
              <a:buFont typeface="Times New Roman"/>
              <a:buNone/>
            </a:pPr>
            <a:r>
              <a:t/>
            </a:r>
            <a:endParaRPr b="0" i="0" sz="2400" u="none">
              <a:solidFill>
                <a:schemeClr val="dk1"/>
              </a:solidFill>
              <a:latin typeface="Palatino Linotype"/>
              <a:ea typeface="Palatino Linotype"/>
              <a:cs typeface="Palatino Linotype"/>
              <a:sym typeface="Palatino Linotype"/>
            </a:endParaRPr>
          </a:p>
          <a:p>
            <a:pPr indent="0" lvl="0" marL="0" marR="0" rtl="0" algn="l">
              <a:lnSpc>
                <a:spcPct val="100000"/>
              </a:lnSpc>
              <a:spcBef>
                <a:spcPts val="1680"/>
              </a:spcBef>
              <a:spcAft>
                <a:spcPts val="0"/>
              </a:spcAft>
              <a:buClr>
                <a:schemeClr val="dk1"/>
              </a:buClr>
              <a:buSzPts val="2400"/>
              <a:buFont typeface="Palatino Linotype"/>
              <a:buNone/>
            </a:pPr>
            <a:r>
              <a:rPr b="0" i="0" lang="en-US" sz="2400" u="none">
                <a:solidFill>
                  <a:schemeClr val="dk1"/>
                </a:solidFill>
                <a:latin typeface="Palatino Linotype"/>
                <a:ea typeface="Palatino Linotype"/>
                <a:cs typeface="Palatino Linotype"/>
                <a:sym typeface="Palatino Linotype"/>
              </a:rPr>
              <a:t>(4*)</a:t>
            </a:r>
            <a:endParaRPr/>
          </a:p>
          <a:p>
            <a:pPr indent="0" lvl="0" marL="0" marR="0" rtl="0" algn="l">
              <a:lnSpc>
                <a:spcPct val="100000"/>
              </a:lnSpc>
              <a:spcBef>
                <a:spcPts val="0"/>
              </a:spcBef>
              <a:spcAft>
                <a:spcPts val="0"/>
              </a:spcAft>
              <a:buNone/>
            </a:pPr>
            <a:r>
              <a:t/>
            </a:r>
            <a:endParaRPr b="0" i="0" sz="2400" u="none">
              <a:solidFill>
                <a:schemeClr val="dk1"/>
              </a:solidFill>
              <a:latin typeface="Palatino Linotype"/>
              <a:ea typeface="Palatino Linotype"/>
              <a:cs typeface="Palatino Linotype"/>
              <a:sym typeface="Palatino Linotype"/>
            </a:endParaRPr>
          </a:p>
        </p:txBody>
      </p:sp>
      <p:sp>
        <p:nvSpPr>
          <p:cNvPr id="205" name="Google Shape;205;p23"/>
          <p:cNvSpPr txBox="1"/>
          <p:nvPr/>
        </p:nvSpPr>
        <p:spPr>
          <a:xfrm>
            <a:off x="457200" y="1066800"/>
            <a:ext cx="8382000"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9CC"/>
              </a:buClr>
              <a:buSzPts val="2400"/>
              <a:buFont typeface="Arial"/>
              <a:buNone/>
            </a:pPr>
            <a:r>
              <a:rPr b="1" i="0" lang="en-US" sz="2400" u="none">
                <a:solidFill>
                  <a:srgbClr val="0099CC"/>
                </a:solidFill>
                <a:latin typeface="Arial"/>
                <a:ea typeface="Arial"/>
                <a:cs typeface="Arial"/>
                <a:sym typeface="Arial"/>
              </a:rPr>
              <a:t>EXAMPLE 1  </a:t>
            </a:r>
            <a:r>
              <a:rPr b="1" i="0" lang="en-US" sz="1800" u="none">
                <a:solidFill>
                  <a:schemeClr val="dk1"/>
                </a:solidFill>
                <a:latin typeface="Arial"/>
                <a:ea typeface="Arial"/>
                <a:cs typeface="Arial"/>
                <a:sym typeface="Arial"/>
              </a:rPr>
              <a:t>(continued 3)</a:t>
            </a:r>
            <a:r>
              <a:rPr b="1" i="0" lang="en-US" sz="24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Determination of Eigenvalues and Eigenvectors</a:t>
            </a:r>
            <a:endParaRPr/>
          </a:p>
        </p:txBody>
      </p:sp>
      <p:pic>
        <p:nvPicPr>
          <p:cNvPr id="206" name="Google Shape;206;p23"/>
          <p:cNvPicPr preferRelativeResize="0"/>
          <p:nvPr/>
        </p:nvPicPr>
        <p:blipFill rotWithShape="1">
          <a:blip r:embed="rId3">
            <a:alphaModFix/>
          </a:blip>
          <a:srcRect b="0" l="0" r="0" t="0"/>
          <a:stretch/>
        </p:blipFill>
        <p:spPr>
          <a:xfrm>
            <a:off x="1301750" y="4419600"/>
            <a:ext cx="5549900" cy="1371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2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0" st="0"/>
                                            </p:txEl>
                                          </p:spTgt>
                                        </p:tgtEl>
                                        <p:attrNameLst>
                                          <p:attrName>style.visibility</p:attrName>
                                        </p:attrNameLst>
                                      </p:cBhvr>
                                      <p:to>
                                        <p:strVal val="visible"/>
                                      </p:to>
                                    </p:set>
                                    <p:animEffect filter="fade" transition="in">
                                      <p:cBhvr>
                                        <p:cTn dur="2000"/>
                                        <p:tgtEl>
                                          <p:spTgt spid="2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1" st="1"/>
                                            </p:txEl>
                                          </p:spTgt>
                                        </p:tgtEl>
                                        <p:attrNameLst>
                                          <p:attrName>style.visibility</p:attrName>
                                        </p:attrNameLst>
                                      </p:cBhvr>
                                      <p:to>
                                        <p:strVal val="visible"/>
                                      </p:to>
                                    </p:set>
                                    <p:animEffect filter="fade" transition="in">
                                      <p:cBhvr>
                                        <p:cTn dur="2000"/>
                                        <p:tgtEl>
                                          <p:spTgt spid="2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2" st="2"/>
                                            </p:txEl>
                                          </p:spTgt>
                                        </p:tgtEl>
                                        <p:attrNameLst>
                                          <p:attrName>style.visibility</p:attrName>
                                        </p:attrNameLst>
                                      </p:cBhvr>
                                      <p:to>
                                        <p:strVal val="visible"/>
                                      </p:to>
                                    </p:set>
                                    <p:animEffect filter="fade" transition="in">
                                      <p:cBhvr>
                                        <p:cTn dur="2000"/>
                                        <p:tgtEl>
                                          <p:spTgt spid="2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3" st="3"/>
                                            </p:txEl>
                                          </p:spTgt>
                                        </p:tgtEl>
                                        <p:attrNameLst>
                                          <p:attrName>style.visibility</p:attrName>
                                        </p:attrNameLst>
                                      </p:cBhvr>
                                      <p:to>
                                        <p:strVal val="visible"/>
                                      </p:to>
                                    </p:set>
                                    <p:animEffect filter="fade" transition="in">
                                      <p:cBhvr>
                                        <p:cTn dur="2000"/>
                                        <p:tgtEl>
                                          <p:spTgt spid="20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4" st="4"/>
                                            </p:txEl>
                                          </p:spTgt>
                                        </p:tgtEl>
                                        <p:attrNameLst>
                                          <p:attrName>style.visibility</p:attrName>
                                        </p:attrNameLst>
                                      </p:cBhvr>
                                      <p:to>
                                        <p:strVal val="visible"/>
                                      </p:to>
                                    </p:set>
                                    <p:animEffect filter="fade" transition="in">
                                      <p:cBhvr>
                                        <p:cTn dur="2000"/>
                                        <p:tgtEl>
                                          <p:spTgt spid="20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5" st="5"/>
                                            </p:txEl>
                                          </p:spTgt>
                                        </p:tgtEl>
                                        <p:attrNameLst>
                                          <p:attrName>style.visibility</p:attrName>
                                        </p:attrNameLst>
                                      </p:cBhvr>
                                      <p:to>
                                        <p:strVal val="visible"/>
                                      </p:to>
                                    </p:set>
                                    <p:animEffect filter="fade" transition="in">
                                      <p:cBhvr>
                                        <p:cTn dur="2000"/>
                                        <p:tgtEl>
                                          <p:spTgt spid="20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