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a399112f_0_0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7ca399112f_0_0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a399112f_0_142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ca399112f_0_142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a399112f_0_16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7ca399112f_0_16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a399112f_0_169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ca399112f_0_169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a399112f_0_19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ca399112f_0_19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ca399112f_0_249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ca399112f_0_249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a399112f_0_273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ca399112f_0_273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ca399112f_0_297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ca399112f_0_297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ca399112f_0_313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7ca399112f_0_313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a399112f_0_1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7ca399112f_0_1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a399112f_0_19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ca399112f_0_19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a399112f_0_5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7ca399112f_0_5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a399112f_0_59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7ca399112f_0_59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a399112f_0_74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ca399112f_0_74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a399112f_0_82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ca399112f_0_82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a399112f_0_97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7ca399112f_0_97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ca399112f_0_112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ca399112f_0_112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950637" y="4690903"/>
            <a:ext cx="162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546044" y="4690903"/>
            <a:ext cx="269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90564" y="4690903"/>
            <a:ext cx="47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615913" y="304559"/>
            <a:ext cx="3912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91946" y="979070"/>
            <a:ext cx="77598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4950637" y="4690903"/>
            <a:ext cx="162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546044" y="4690903"/>
            <a:ext cx="269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290564" y="4690903"/>
            <a:ext cx="47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2004046" y="304559"/>
            <a:ext cx="5135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950637" y="4690903"/>
            <a:ext cx="162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546044" y="4690903"/>
            <a:ext cx="269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290564" y="4690903"/>
            <a:ext cx="47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2830054" y="1498438"/>
            <a:ext cx="3479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7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 Linear independence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016084" y="304559"/>
            <a:ext cx="3108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expansion</a:t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712399" y="1797834"/>
            <a:ext cx="6602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an orthonormal basis, we have for any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712400" y="2757800"/>
            <a:ext cx="6293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orthonormal expansion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(in the orthonormal basis)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verify formula, take inner product of both sides with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725" y="2114687"/>
            <a:ext cx="36766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657531" y="304559"/>
            <a:ext cx="5825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Gram–Schmidt (orthogonalization) algorithm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712399" y="2128793"/>
            <a:ext cx="6121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 algorithm to check if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are linearly independent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we’ll see later it has many other uses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925021" y="304559"/>
            <a:ext cx="3290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Gram–Schmidt algorithm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712400" y="3407750"/>
            <a:ext cx="75177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if G–S does not stop early (in step 2),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are linearly independent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4285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if G–S stops early in iteration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linear combination of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-25000" lang="en" sz="19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(so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are linearly dependent)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88" y="744771"/>
            <a:ext cx="82391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3988017" y="210541"/>
            <a:ext cx="1164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3374166" y="992558"/>
            <a:ext cx="1427576" cy="1069334"/>
          </a:xfrm>
          <a:custGeom>
            <a:rect b="b" l="l" r="r" t="t"/>
            <a:pathLst>
              <a:path extrusionOk="0" h="720090" w="720089">
                <a:moveTo>
                  <a:pt x="720008" y="360004"/>
                </a:moveTo>
                <a:lnTo>
                  <a:pt x="716722" y="311153"/>
                </a:lnTo>
                <a:lnTo>
                  <a:pt x="707149" y="264300"/>
                </a:lnTo>
                <a:lnTo>
                  <a:pt x="691718" y="219873"/>
                </a:lnTo>
                <a:lnTo>
                  <a:pt x="670858" y="178302"/>
                </a:lnTo>
                <a:lnTo>
                  <a:pt x="644998" y="140015"/>
                </a:lnTo>
                <a:lnTo>
                  <a:pt x="614566" y="105441"/>
                </a:lnTo>
                <a:lnTo>
                  <a:pt x="579993" y="75010"/>
                </a:lnTo>
                <a:lnTo>
                  <a:pt x="541706" y="49150"/>
                </a:lnTo>
                <a:lnTo>
                  <a:pt x="500135" y="28290"/>
                </a:lnTo>
                <a:lnTo>
                  <a:pt x="455708" y="12859"/>
                </a:lnTo>
                <a:lnTo>
                  <a:pt x="408855" y="3286"/>
                </a:lnTo>
                <a:lnTo>
                  <a:pt x="360004" y="0"/>
                </a:lnTo>
                <a:lnTo>
                  <a:pt x="311153" y="3286"/>
                </a:lnTo>
                <a:lnTo>
                  <a:pt x="264300" y="12859"/>
                </a:lnTo>
                <a:lnTo>
                  <a:pt x="219873" y="28290"/>
                </a:lnTo>
                <a:lnTo>
                  <a:pt x="178302" y="49150"/>
                </a:lnTo>
                <a:lnTo>
                  <a:pt x="140015" y="75010"/>
                </a:lnTo>
                <a:lnTo>
                  <a:pt x="105441" y="105441"/>
                </a:lnTo>
                <a:lnTo>
                  <a:pt x="75010" y="140015"/>
                </a:lnTo>
                <a:lnTo>
                  <a:pt x="49150" y="178302"/>
                </a:lnTo>
                <a:lnTo>
                  <a:pt x="28290" y="219873"/>
                </a:lnTo>
                <a:lnTo>
                  <a:pt x="12859" y="264300"/>
                </a:lnTo>
                <a:lnTo>
                  <a:pt x="3286" y="311153"/>
                </a:lnTo>
                <a:lnTo>
                  <a:pt x="0" y="360004"/>
                </a:lnTo>
                <a:lnTo>
                  <a:pt x="3286" y="408855"/>
                </a:lnTo>
                <a:lnTo>
                  <a:pt x="12859" y="455708"/>
                </a:lnTo>
                <a:lnTo>
                  <a:pt x="28290" y="500135"/>
                </a:lnTo>
                <a:lnTo>
                  <a:pt x="49150" y="541706"/>
                </a:lnTo>
                <a:lnTo>
                  <a:pt x="75010" y="579993"/>
                </a:lnTo>
                <a:lnTo>
                  <a:pt x="105441" y="614566"/>
                </a:lnTo>
                <a:lnTo>
                  <a:pt x="140015" y="644998"/>
                </a:lnTo>
                <a:lnTo>
                  <a:pt x="178302" y="670858"/>
                </a:lnTo>
                <a:lnTo>
                  <a:pt x="219873" y="691718"/>
                </a:lnTo>
                <a:lnTo>
                  <a:pt x="264300" y="707149"/>
                </a:lnTo>
                <a:lnTo>
                  <a:pt x="311153" y="716722"/>
                </a:lnTo>
                <a:lnTo>
                  <a:pt x="360004" y="720008"/>
                </a:lnTo>
                <a:lnTo>
                  <a:pt x="408855" y="716722"/>
                </a:lnTo>
                <a:lnTo>
                  <a:pt x="455708" y="707149"/>
                </a:lnTo>
                <a:lnTo>
                  <a:pt x="500135" y="691718"/>
                </a:lnTo>
                <a:lnTo>
                  <a:pt x="541706" y="670858"/>
                </a:lnTo>
                <a:lnTo>
                  <a:pt x="579993" y="644998"/>
                </a:lnTo>
                <a:lnTo>
                  <a:pt x="614566" y="614566"/>
                </a:lnTo>
                <a:lnTo>
                  <a:pt x="644998" y="579993"/>
                </a:lnTo>
                <a:lnTo>
                  <a:pt x="670858" y="541706"/>
                </a:lnTo>
                <a:lnTo>
                  <a:pt x="691718" y="500135"/>
                </a:lnTo>
                <a:lnTo>
                  <a:pt x="707149" y="455708"/>
                </a:lnTo>
                <a:lnTo>
                  <a:pt x="716722" y="408855"/>
                </a:lnTo>
                <a:lnTo>
                  <a:pt x="720008" y="360004"/>
                </a:lnTo>
                <a:close/>
              </a:path>
            </a:pathLst>
          </a:custGeom>
          <a:noFill/>
          <a:ln cap="flat" cmpd="sng" w="151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8" name="Google Shape;148;p28"/>
          <p:cNvSpPr/>
          <p:nvPr/>
        </p:nvSpPr>
        <p:spPr>
          <a:xfrm>
            <a:off x="4088224" y="881824"/>
            <a:ext cx="152325" cy="645938"/>
          </a:xfrm>
          <a:custGeom>
            <a:rect b="b" l="l" r="r" t="t"/>
            <a:pathLst>
              <a:path extrusionOk="0" h="434975" w="76835">
                <a:moveTo>
                  <a:pt x="0" y="434510"/>
                </a:moveTo>
                <a:lnTo>
                  <a:pt x="76615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9" name="Google Shape;149;p28"/>
          <p:cNvSpPr/>
          <p:nvPr/>
        </p:nvSpPr>
        <p:spPr>
          <a:xfrm>
            <a:off x="4173001" y="771787"/>
            <a:ext cx="134400" cy="128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0" name="Google Shape;150;p28"/>
          <p:cNvSpPr/>
          <p:nvPr/>
        </p:nvSpPr>
        <p:spPr>
          <a:xfrm>
            <a:off x="4088224" y="1120340"/>
            <a:ext cx="1493041" cy="407364"/>
          </a:xfrm>
          <a:custGeom>
            <a:rect b="b" l="l" r="r" t="t"/>
            <a:pathLst>
              <a:path extrusionOk="0" h="274319" w="753110">
                <a:moveTo>
                  <a:pt x="0" y="274026"/>
                </a:moveTo>
                <a:lnTo>
                  <a:pt x="752881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1" name="Google Shape;151;p28"/>
          <p:cNvSpPr/>
          <p:nvPr/>
        </p:nvSpPr>
        <p:spPr>
          <a:xfrm>
            <a:off x="5548362" y="1071774"/>
            <a:ext cx="173700" cy="9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2" name="Google Shape;152;p28"/>
          <p:cNvSpPr txBox="1"/>
          <p:nvPr/>
        </p:nvSpPr>
        <p:spPr>
          <a:xfrm>
            <a:off x="3849045" y="1025271"/>
            <a:ext cx="1374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4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2700" rtl="0" algn="r">
              <a:lnSpc>
                <a:spcPct val="1004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4063127" y="1508804"/>
            <a:ext cx="50356" cy="37719"/>
          </a:xfrm>
          <a:custGeom>
            <a:rect b="b" l="l" r="r" t="t"/>
            <a:pathLst>
              <a:path extrusionOk="0" h="25400" w="25400">
                <a:moveTo>
                  <a:pt x="19640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19640"/>
                </a:lnTo>
                <a:lnTo>
                  <a:pt x="5664" y="25305"/>
                </a:lnTo>
                <a:lnTo>
                  <a:pt x="19640" y="25305"/>
                </a:lnTo>
                <a:lnTo>
                  <a:pt x="25305" y="19640"/>
                </a:lnTo>
                <a:lnTo>
                  <a:pt x="25305" y="5664"/>
                </a:lnTo>
                <a:lnTo>
                  <a:pt x="196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4" name="Google Shape;154;p28"/>
          <p:cNvSpPr/>
          <p:nvPr/>
        </p:nvSpPr>
        <p:spPr>
          <a:xfrm>
            <a:off x="4063127" y="1508804"/>
            <a:ext cx="50356" cy="37719"/>
          </a:xfrm>
          <a:custGeom>
            <a:rect b="b" l="l" r="r" t="t"/>
            <a:pathLst>
              <a:path extrusionOk="0" h="25400" w="25400">
                <a:moveTo>
                  <a:pt x="25305" y="12652"/>
                </a:moveTo>
                <a:lnTo>
                  <a:pt x="25305" y="5664"/>
                </a:lnTo>
                <a:lnTo>
                  <a:pt x="19640" y="0"/>
                </a:lnTo>
                <a:lnTo>
                  <a:pt x="12652" y="0"/>
                </a:lnTo>
                <a:lnTo>
                  <a:pt x="5664" y="0"/>
                </a:lnTo>
                <a:lnTo>
                  <a:pt x="0" y="5664"/>
                </a:lnTo>
                <a:lnTo>
                  <a:pt x="0" y="12652"/>
                </a:lnTo>
                <a:lnTo>
                  <a:pt x="0" y="19640"/>
                </a:lnTo>
                <a:lnTo>
                  <a:pt x="5664" y="25305"/>
                </a:lnTo>
                <a:lnTo>
                  <a:pt x="12652" y="25305"/>
                </a:lnTo>
                <a:lnTo>
                  <a:pt x="19640" y="25305"/>
                </a:lnTo>
                <a:lnTo>
                  <a:pt x="25305" y="19640"/>
                </a:lnTo>
                <a:lnTo>
                  <a:pt x="25305" y="1265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5" name="Google Shape;155;p28"/>
          <p:cNvSpPr/>
          <p:nvPr/>
        </p:nvSpPr>
        <p:spPr>
          <a:xfrm>
            <a:off x="1231995" y="2276681"/>
            <a:ext cx="1427578" cy="1069332"/>
          </a:xfrm>
          <a:custGeom>
            <a:rect b="b" l="l" r="r" t="t"/>
            <a:pathLst>
              <a:path extrusionOk="0" h="720089" w="720090">
                <a:moveTo>
                  <a:pt x="720006" y="360004"/>
                </a:moveTo>
                <a:lnTo>
                  <a:pt x="716719" y="311153"/>
                </a:lnTo>
                <a:lnTo>
                  <a:pt x="707146" y="264299"/>
                </a:lnTo>
                <a:lnTo>
                  <a:pt x="691715" y="219872"/>
                </a:lnTo>
                <a:lnTo>
                  <a:pt x="670855" y="178301"/>
                </a:lnTo>
                <a:lnTo>
                  <a:pt x="644995" y="140014"/>
                </a:lnTo>
                <a:lnTo>
                  <a:pt x="614564" y="105441"/>
                </a:lnTo>
                <a:lnTo>
                  <a:pt x="579990" y="75010"/>
                </a:lnTo>
                <a:lnTo>
                  <a:pt x="541704" y="49150"/>
                </a:lnTo>
                <a:lnTo>
                  <a:pt x="500132" y="28290"/>
                </a:lnTo>
                <a:lnTo>
                  <a:pt x="455706" y="12859"/>
                </a:lnTo>
                <a:lnTo>
                  <a:pt x="408852" y="3286"/>
                </a:lnTo>
                <a:lnTo>
                  <a:pt x="360001" y="0"/>
                </a:lnTo>
                <a:lnTo>
                  <a:pt x="311151" y="3286"/>
                </a:lnTo>
                <a:lnTo>
                  <a:pt x="264298" y="12859"/>
                </a:lnTo>
                <a:lnTo>
                  <a:pt x="219871" y="28290"/>
                </a:lnTo>
                <a:lnTo>
                  <a:pt x="178300" y="49150"/>
                </a:lnTo>
                <a:lnTo>
                  <a:pt x="140014" y="75010"/>
                </a:lnTo>
                <a:lnTo>
                  <a:pt x="105441" y="105441"/>
                </a:lnTo>
                <a:lnTo>
                  <a:pt x="75010" y="140014"/>
                </a:lnTo>
                <a:lnTo>
                  <a:pt x="49150" y="178301"/>
                </a:lnTo>
                <a:lnTo>
                  <a:pt x="28290" y="219872"/>
                </a:lnTo>
                <a:lnTo>
                  <a:pt x="12859" y="264299"/>
                </a:lnTo>
                <a:lnTo>
                  <a:pt x="3286" y="311153"/>
                </a:lnTo>
                <a:lnTo>
                  <a:pt x="0" y="360004"/>
                </a:lnTo>
                <a:lnTo>
                  <a:pt x="3286" y="408855"/>
                </a:lnTo>
                <a:lnTo>
                  <a:pt x="12859" y="455708"/>
                </a:lnTo>
                <a:lnTo>
                  <a:pt x="28290" y="500135"/>
                </a:lnTo>
                <a:lnTo>
                  <a:pt x="49150" y="541706"/>
                </a:lnTo>
                <a:lnTo>
                  <a:pt x="75010" y="579993"/>
                </a:lnTo>
                <a:lnTo>
                  <a:pt x="105441" y="614566"/>
                </a:lnTo>
                <a:lnTo>
                  <a:pt x="140014" y="644998"/>
                </a:lnTo>
                <a:lnTo>
                  <a:pt x="178300" y="670858"/>
                </a:lnTo>
                <a:lnTo>
                  <a:pt x="219871" y="691718"/>
                </a:lnTo>
                <a:lnTo>
                  <a:pt x="264298" y="707149"/>
                </a:lnTo>
                <a:lnTo>
                  <a:pt x="311151" y="716722"/>
                </a:lnTo>
                <a:lnTo>
                  <a:pt x="360001" y="720008"/>
                </a:lnTo>
                <a:lnTo>
                  <a:pt x="408852" y="716722"/>
                </a:lnTo>
                <a:lnTo>
                  <a:pt x="455706" y="707149"/>
                </a:lnTo>
                <a:lnTo>
                  <a:pt x="500132" y="691718"/>
                </a:lnTo>
                <a:lnTo>
                  <a:pt x="541704" y="670858"/>
                </a:lnTo>
                <a:lnTo>
                  <a:pt x="579990" y="644998"/>
                </a:lnTo>
                <a:lnTo>
                  <a:pt x="614564" y="614566"/>
                </a:lnTo>
                <a:lnTo>
                  <a:pt x="644995" y="579993"/>
                </a:lnTo>
                <a:lnTo>
                  <a:pt x="670855" y="541706"/>
                </a:lnTo>
                <a:lnTo>
                  <a:pt x="691715" y="500135"/>
                </a:lnTo>
                <a:lnTo>
                  <a:pt x="707146" y="455708"/>
                </a:lnTo>
                <a:lnTo>
                  <a:pt x="716719" y="408855"/>
                </a:lnTo>
                <a:lnTo>
                  <a:pt x="720006" y="360004"/>
                </a:lnTo>
                <a:close/>
              </a:path>
            </a:pathLst>
          </a:custGeom>
          <a:noFill/>
          <a:ln cap="flat" cmpd="sng" w="151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6" name="Google Shape;156;p28"/>
          <p:cNvSpPr/>
          <p:nvPr/>
        </p:nvSpPr>
        <p:spPr>
          <a:xfrm>
            <a:off x="1946049" y="2165947"/>
            <a:ext cx="152323" cy="645938"/>
          </a:xfrm>
          <a:custGeom>
            <a:rect b="b" l="l" r="r" t="t"/>
            <a:pathLst>
              <a:path extrusionOk="0" h="434975" w="76834">
                <a:moveTo>
                  <a:pt x="0" y="434510"/>
                </a:moveTo>
                <a:lnTo>
                  <a:pt x="76615" y="0"/>
                </a:lnTo>
              </a:path>
            </a:pathLst>
          </a:custGeom>
          <a:noFill/>
          <a:ln cap="flat" cmpd="sng" w="15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7" name="Google Shape;157;p28"/>
          <p:cNvSpPr/>
          <p:nvPr/>
        </p:nvSpPr>
        <p:spPr>
          <a:xfrm>
            <a:off x="2030825" y="2055911"/>
            <a:ext cx="134400" cy="128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8" name="Google Shape;158;p28"/>
          <p:cNvSpPr txBox="1"/>
          <p:nvPr/>
        </p:nvSpPr>
        <p:spPr>
          <a:xfrm>
            <a:off x="1706880" y="2298764"/>
            <a:ext cx="268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˜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1946049" y="2404462"/>
            <a:ext cx="1493041" cy="407364"/>
          </a:xfrm>
          <a:custGeom>
            <a:rect b="b" l="l" r="r" t="t"/>
            <a:pathLst>
              <a:path extrusionOk="0" h="274319" w="753110">
                <a:moveTo>
                  <a:pt x="0" y="274027"/>
                </a:moveTo>
                <a:lnTo>
                  <a:pt x="752881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0" name="Google Shape;160;p28"/>
          <p:cNvSpPr/>
          <p:nvPr/>
        </p:nvSpPr>
        <p:spPr>
          <a:xfrm>
            <a:off x="3406185" y="2355896"/>
            <a:ext cx="173700" cy="9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1" name="Google Shape;161;p28"/>
          <p:cNvSpPr txBox="1"/>
          <p:nvPr/>
        </p:nvSpPr>
        <p:spPr>
          <a:xfrm>
            <a:off x="2812548" y="2480343"/>
            <a:ext cx="268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1920952" y="2792928"/>
            <a:ext cx="50356" cy="37719"/>
          </a:xfrm>
          <a:custGeom>
            <a:rect b="b" l="l" r="r" t="t"/>
            <a:pathLst>
              <a:path extrusionOk="0" h="25400" w="25400">
                <a:moveTo>
                  <a:pt x="19640" y="0"/>
                </a:moveTo>
                <a:lnTo>
                  <a:pt x="5664" y="0"/>
                </a:lnTo>
                <a:lnTo>
                  <a:pt x="0" y="5664"/>
                </a:lnTo>
                <a:lnTo>
                  <a:pt x="0" y="19640"/>
                </a:lnTo>
                <a:lnTo>
                  <a:pt x="5664" y="25304"/>
                </a:lnTo>
                <a:lnTo>
                  <a:pt x="19640" y="25304"/>
                </a:lnTo>
                <a:lnTo>
                  <a:pt x="25306" y="19640"/>
                </a:lnTo>
                <a:lnTo>
                  <a:pt x="25306" y="5664"/>
                </a:lnTo>
                <a:lnTo>
                  <a:pt x="196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3" name="Google Shape;163;p28"/>
          <p:cNvSpPr/>
          <p:nvPr/>
        </p:nvSpPr>
        <p:spPr>
          <a:xfrm>
            <a:off x="1920952" y="2792928"/>
            <a:ext cx="50356" cy="37719"/>
          </a:xfrm>
          <a:custGeom>
            <a:rect b="b" l="l" r="r" t="t"/>
            <a:pathLst>
              <a:path extrusionOk="0" h="25400" w="25400">
                <a:moveTo>
                  <a:pt x="25306" y="12653"/>
                </a:moveTo>
                <a:lnTo>
                  <a:pt x="25306" y="5664"/>
                </a:lnTo>
                <a:lnTo>
                  <a:pt x="19640" y="0"/>
                </a:lnTo>
                <a:lnTo>
                  <a:pt x="12653" y="0"/>
                </a:lnTo>
                <a:lnTo>
                  <a:pt x="5664" y="0"/>
                </a:lnTo>
                <a:lnTo>
                  <a:pt x="0" y="5664"/>
                </a:lnTo>
                <a:lnTo>
                  <a:pt x="0" y="12653"/>
                </a:lnTo>
                <a:lnTo>
                  <a:pt x="0" y="19640"/>
                </a:lnTo>
                <a:lnTo>
                  <a:pt x="5664" y="25304"/>
                </a:lnTo>
                <a:lnTo>
                  <a:pt x="12653" y="25304"/>
                </a:lnTo>
                <a:lnTo>
                  <a:pt x="19640" y="25304"/>
                </a:lnTo>
                <a:lnTo>
                  <a:pt x="25306" y="19640"/>
                </a:lnTo>
                <a:lnTo>
                  <a:pt x="25306" y="1265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4" name="Google Shape;164;p28"/>
          <p:cNvSpPr/>
          <p:nvPr/>
        </p:nvSpPr>
        <p:spPr>
          <a:xfrm>
            <a:off x="5516341" y="2276681"/>
            <a:ext cx="1427576" cy="1069332"/>
          </a:xfrm>
          <a:custGeom>
            <a:rect b="b" l="l" r="r" t="t"/>
            <a:pathLst>
              <a:path extrusionOk="0" h="720089" w="720089">
                <a:moveTo>
                  <a:pt x="720006" y="360004"/>
                </a:moveTo>
                <a:lnTo>
                  <a:pt x="716719" y="311153"/>
                </a:lnTo>
                <a:lnTo>
                  <a:pt x="707146" y="264299"/>
                </a:lnTo>
                <a:lnTo>
                  <a:pt x="691715" y="219872"/>
                </a:lnTo>
                <a:lnTo>
                  <a:pt x="670855" y="178301"/>
                </a:lnTo>
                <a:lnTo>
                  <a:pt x="644996" y="140014"/>
                </a:lnTo>
                <a:lnTo>
                  <a:pt x="614565" y="105441"/>
                </a:lnTo>
                <a:lnTo>
                  <a:pt x="579991" y="75010"/>
                </a:lnTo>
                <a:lnTo>
                  <a:pt x="541705" y="49150"/>
                </a:lnTo>
                <a:lnTo>
                  <a:pt x="500134" y="28290"/>
                </a:lnTo>
                <a:lnTo>
                  <a:pt x="455708" y="12859"/>
                </a:lnTo>
                <a:lnTo>
                  <a:pt x="408855" y="3286"/>
                </a:lnTo>
                <a:lnTo>
                  <a:pt x="360004" y="0"/>
                </a:lnTo>
                <a:lnTo>
                  <a:pt x="311153" y="3286"/>
                </a:lnTo>
                <a:lnTo>
                  <a:pt x="264300" y="12859"/>
                </a:lnTo>
                <a:lnTo>
                  <a:pt x="219873" y="28290"/>
                </a:lnTo>
                <a:lnTo>
                  <a:pt x="178302" y="49150"/>
                </a:lnTo>
                <a:lnTo>
                  <a:pt x="140015" y="75010"/>
                </a:lnTo>
                <a:lnTo>
                  <a:pt x="105441" y="105441"/>
                </a:lnTo>
                <a:lnTo>
                  <a:pt x="75010" y="140014"/>
                </a:lnTo>
                <a:lnTo>
                  <a:pt x="49150" y="178301"/>
                </a:lnTo>
                <a:lnTo>
                  <a:pt x="28290" y="219872"/>
                </a:lnTo>
                <a:lnTo>
                  <a:pt x="12859" y="264299"/>
                </a:lnTo>
                <a:lnTo>
                  <a:pt x="3286" y="311153"/>
                </a:lnTo>
                <a:lnTo>
                  <a:pt x="0" y="360004"/>
                </a:lnTo>
                <a:lnTo>
                  <a:pt x="3286" y="408855"/>
                </a:lnTo>
                <a:lnTo>
                  <a:pt x="12859" y="455708"/>
                </a:lnTo>
                <a:lnTo>
                  <a:pt x="28290" y="500135"/>
                </a:lnTo>
                <a:lnTo>
                  <a:pt x="49150" y="541706"/>
                </a:lnTo>
                <a:lnTo>
                  <a:pt x="75010" y="579993"/>
                </a:lnTo>
                <a:lnTo>
                  <a:pt x="105441" y="614566"/>
                </a:lnTo>
                <a:lnTo>
                  <a:pt x="140015" y="644998"/>
                </a:lnTo>
                <a:lnTo>
                  <a:pt x="178302" y="670858"/>
                </a:lnTo>
                <a:lnTo>
                  <a:pt x="219873" y="691718"/>
                </a:lnTo>
                <a:lnTo>
                  <a:pt x="264300" y="707149"/>
                </a:lnTo>
                <a:lnTo>
                  <a:pt x="311153" y="716722"/>
                </a:lnTo>
                <a:lnTo>
                  <a:pt x="360004" y="720008"/>
                </a:lnTo>
                <a:lnTo>
                  <a:pt x="408855" y="716722"/>
                </a:lnTo>
                <a:lnTo>
                  <a:pt x="455708" y="707149"/>
                </a:lnTo>
                <a:lnTo>
                  <a:pt x="500134" y="691718"/>
                </a:lnTo>
                <a:lnTo>
                  <a:pt x="541705" y="670858"/>
                </a:lnTo>
                <a:lnTo>
                  <a:pt x="579991" y="644998"/>
                </a:lnTo>
                <a:lnTo>
                  <a:pt x="614565" y="614566"/>
                </a:lnTo>
                <a:lnTo>
                  <a:pt x="644996" y="579993"/>
                </a:lnTo>
                <a:lnTo>
                  <a:pt x="670855" y="541706"/>
                </a:lnTo>
                <a:lnTo>
                  <a:pt x="691715" y="500135"/>
                </a:lnTo>
                <a:lnTo>
                  <a:pt x="707146" y="455708"/>
                </a:lnTo>
                <a:lnTo>
                  <a:pt x="716719" y="408855"/>
                </a:lnTo>
                <a:lnTo>
                  <a:pt x="720006" y="360004"/>
                </a:lnTo>
                <a:close/>
              </a:path>
            </a:pathLst>
          </a:custGeom>
          <a:noFill/>
          <a:ln cap="flat" cmpd="sng" w="151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5" name="Google Shape;165;p28"/>
          <p:cNvSpPr/>
          <p:nvPr/>
        </p:nvSpPr>
        <p:spPr>
          <a:xfrm>
            <a:off x="6230398" y="2429407"/>
            <a:ext cx="90638" cy="382848"/>
          </a:xfrm>
          <a:custGeom>
            <a:rect b="b" l="l" r="r" t="t"/>
            <a:pathLst>
              <a:path extrusionOk="0" h="257810" w="45719">
                <a:moveTo>
                  <a:pt x="0" y="257243"/>
                </a:moveTo>
                <a:lnTo>
                  <a:pt x="45359" y="0"/>
                </a:lnTo>
              </a:path>
            </a:pathLst>
          </a:custGeom>
          <a:noFill/>
          <a:ln cap="flat" cmpd="sng" w="15175">
            <a:solidFill>
              <a:srgbClr val="007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6" name="Google Shape;166;p28"/>
          <p:cNvSpPr/>
          <p:nvPr/>
        </p:nvSpPr>
        <p:spPr>
          <a:xfrm>
            <a:off x="6253180" y="2319372"/>
            <a:ext cx="134400" cy="128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7" name="Google Shape;167;p28"/>
          <p:cNvSpPr txBox="1"/>
          <p:nvPr/>
        </p:nvSpPr>
        <p:spPr>
          <a:xfrm>
            <a:off x="5947202" y="2363091"/>
            <a:ext cx="268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6230398" y="2404462"/>
            <a:ext cx="1493041" cy="407364"/>
          </a:xfrm>
          <a:custGeom>
            <a:rect b="b" l="l" r="r" t="t"/>
            <a:pathLst>
              <a:path extrusionOk="0" h="274319" w="753110">
                <a:moveTo>
                  <a:pt x="0" y="274027"/>
                </a:moveTo>
                <a:lnTo>
                  <a:pt x="752876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9" name="Google Shape;169;p28"/>
          <p:cNvSpPr/>
          <p:nvPr/>
        </p:nvSpPr>
        <p:spPr>
          <a:xfrm>
            <a:off x="7690526" y="2355896"/>
            <a:ext cx="173700" cy="9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0" name="Google Shape;170;p28"/>
          <p:cNvSpPr txBox="1"/>
          <p:nvPr/>
        </p:nvSpPr>
        <p:spPr>
          <a:xfrm>
            <a:off x="7096852" y="2480343"/>
            <a:ext cx="268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6205301" y="2792928"/>
            <a:ext cx="50356" cy="37719"/>
          </a:xfrm>
          <a:custGeom>
            <a:rect b="b" l="l" r="r" t="t"/>
            <a:pathLst>
              <a:path extrusionOk="0" h="25400" w="25400">
                <a:moveTo>
                  <a:pt x="19641" y="0"/>
                </a:moveTo>
                <a:lnTo>
                  <a:pt x="5665" y="0"/>
                </a:lnTo>
                <a:lnTo>
                  <a:pt x="0" y="5664"/>
                </a:lnTo>
                <a:lnTo>
                  <a:pt x="0" y="19640"/>
                </a:lnTo>
                <a:lnTo>
                  <a:pt x="5665" y="25304"/>
                </a:lnTo>
                <a:lnTo>
                  <a:pt x="19641" y="25304"/>
                </a:lnTo>
                <a:lnTo>
                  <a:pt x="25306" y="19640"/>
                </a:lnTo>
                <a:lnTo>
                  <a:pt x="25306" y="5664"/>
                </a:lnTo>
                <a:lnTo>
                  <a:pt x="19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2" name="Google Shape;172;p28"/>
          <p:cNvSpPr/>
          <p:nvPr/>
        </p:nvSpPr>
        <p:spPr>
          <a:xfrm>
            <a:off x="6205301" y="2792928"/>
            <a:ext cx="50356" cy="37719"/>
          </a:xfrm>
          <a:custGeom>
            <a:rect b="b" l="l" r="r" t="t"/>
            <a:pathLst>
              <a:path extrusionOk="0" h="25400" w="25400">
                <a:moveTo>
                  <a:pt x="25306" y="12653"/>
                </a:moveTo>
                <a:lnTo>
                  <a:pt x="25306" y="5664"/>
                </a:lnTo>
                <a:lnTo>
                  <a:pt x="19641" y="0"/>
                </a:lnTo>
                <a:lnTo>
                  <a:pt x="12653" y="0"/>
                </a:lnTo>
                <a:lnTo>
                  <a:pt x="5665" y="0"/>
                </a:lnTo>
                <a:lnTo>
                  <a:pt x="0" y="5664"/>
                </a:lnTo>
                <a:lnTo>
                  <a:pt x="0" y="12653"/>
                </a:lnTo>
                <a:lnTo>
                  <a:pt x="0" y="19640"/>
                </a:lnTo>
                <a:lnTo>
                  <a:pt x="5665" y="25304"/>
                </a:lnTo>
                <a:lnTo>
                  <a:pt x="12653" y="25304"/>
                </a:lnTo>
                <a:lnTo>
                  <a:pt x="19641" y="25304"/>
                </a:lnTo>
                <a:lnTo>
                  <a:pt x="25306" y="19640"/>
                </a:lnTo>
                <a:lnTo>
                  <a:pt x="25306" y="1265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3" name="Google Shape;173;p28"/>
          <p:cNvSpPr/>
          <p:nvPr/>
        </p:nvSpPr>
        <p:spPr>
          <a:xfrm>
            <a:off x="1231995" y="3560812"/>
            <a:ext cx="1427578" cy="1069332"/>
          </a:xfrm>
          <a:custGeom>
            <a:rect b="b" l="l" r="r" t="t"/>
            <a:pathLst>
              <a:path extrusionOk="0" h="720089" w="720090">
                <a:moveTo>
                  <a:pt x="720006" y="360006"/>
                </a:moveTo>
                <a:lnTo>
                  <a:pt x="716719" y="311155"/>
                </a:lnTo>
                <a:lnTo>
                  <a:pt x="707146" y="264301"/>
                </a:lnTo>
                <a:lnTo>
                  <a:pt x="691715" y="219873"/>
                </a:lnTo>
                <a:lnTo>
                  <a:pt x="670855" y="178302"/>
                </a:lnTo>
                <a:lnTo>
                  <a:pt x="644995" y="140015"/>
                </a:lnTo>
                <a:lnTo>
                  <a:pt x="614564" y="105441"/>
                </a:lnTo>
                <a:lnTo>
                  <a:pt x="579990" y="75010"/>
                </a:lnTo>
                <a:lnTo>
                  <a:pt x="541704" y="49150"/>
                </a:lnTo>
                <a:lnTo>
                  <a:pt x="500132" y="28290"/>
                </a:lnTo>
                <a:lnTo>
                  <a:pt x="455706" y="12859"/>
                </a:lnTo>
                <a:lnTo>
                  <a:pt x="408852" y="3286"/>
                </a:lnTo>
                <a:lnTo>
                  <a:pt x="360001" y="0"/>
                </a:lnTo>
                <a:lnTo>
                  <a:pt x="311151" y="3286"/>
                </a:lnTo>
                <a:lnTo>
                  <a:pt x="264298" y="12859"/>
                </a:lnTo>
                <a:lnTo>
                  <a:pt x="219871" y="28290"/>
                </a:lnTo>
                <a:lnTo>
                  <a:pt x="178300" y="49150"/>
                </a:lnTo>
                <a:lnTo>
                  <a:pt x="140014" y="75010"/>
                </a:lnTo>
                <a:lnTo>
                  <a:pt x="105441" y="105441"/>
                </a:lnTo>
                <a:lnTo>
                  <a:pt x="75010" y="140015"/>
                </a:lnTo>
                <a:lnTo>
                  <a:pt x="49150" y="178302"/>
                </a:lnTo>
                <a:lnTo>
                  <a:pt x="28290" y="219873"/>
                </a:lnTo>
                <a:lnTo>
                  <a:pt x="12859" y="264301"/>
                </a:lnTo>
                <a:lnTo>
                  <a:pt x="3286" y="311155"/>
                </a:lnTo>
                <a:lnTo>
                  <a:pt x="0" y="360006"/>
                </a:lnTo>
                <a:lnTo>
                  <a:pt x="3286" y="408856"/>
                </a:lnTo>
                <a:lnTo>
                  <a:pt x="12859" y="455708"/>
                </a:lnTo>
                <a:lnTo>
                  <a:pt x="28290" y="500134"/>
                </a:lnTo>
                <a:lnTo>
                  <a:pt x="49150" y="541705"/>
                </a:lnTo>
                <a:lnTo>
                  <a:pt x="75010" y="579993"/>
                </a:lnTo>
                <a:lnTo>
                  <a:pt x="105441" y="614567"/>
                </a:lnTo>
                <a:lnTo>
                  <a:pt x="140014" y="644999"/>
                </a:lnTo>
                <a:lnTo>
                  <a:pt x="178300" y="670860"/>
                </a:lnTo>
                <a:lnTo>
                  <a:pt x="219871" y="691721"/>
                </a:lnTo>
                <a:lnTo>
                  <a:pt x="264298" y="707153"/>
                </a:lnTo>
                <a:lnTo>
                  <a:pt x="311151" y="716727"/>
                </a:lnTo>
                <a:lnTo>
                  <a:pt x="360001" y="720013"/>
                </a:lnTo>
                <a:lnTo>
                  <a:pt x="408852" y="716727"/>
                </a:lnTo>
                <a:lnTo>
                  <a:pt x="455706" y="707153"/>
                </a:lnTo>
                <a:lnTo>
                  <a:pt x="500132" y="691721"/>
                </a:lnTo>
                <a:lnTo>
                  <a:pt x="541704" y="670860"/>
                </a:lnTo>
                <a:lnTo>
                  <a:pt x="579990" y="644999"/>
                </a:lnTo>
                <a:lnTo>
                  <a:pt x="614564" y="614567"/>
                </a:lnTo>
                <a:lnTo>
                  <a:pt x="644995" y="579993"/>
                </a:lnTo>
                <a:lnTo>
                  <a:pt x="670855" y="541705"/>
                </a:lnTo>
                <a:lnTo>
                  <a:pt x="691715" y="500134"/>
                </a:lnTo>
                <a:lnTo>
                  <a:pt x="707146" y="455708"/>
                </a:lnTo>
                <a:lnTo>
                  <a:pt x="716719" y="408856"/>
                </a:lnTo>
                <a:lnTo>
                  <a:pt x="720006" y="360006"/>
                </a:lnTo>
                <a:close/>
              </a:path>
            </a:pathLst>
          </a:custGeom>
          <a:noFill/>
          <a:ln cap="flat" cmpd="sng" w="151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4" name="Google Shape;174;p28"/>
          <p:cNvSpPr/>
          <p:nvPr/>
        </p:nvSpPr>
        <p:spPr>
          <a:xfrm>
            <a:off x="1946049" y="3713530"/>
            <a:ext cx="90638" cy="382848"/>
          </a:xfrm>
          <a:custGeom>
            <a:rect b="b" l="l" r="r" t="t"/>
            <a:pathLst>
              <a:path extrusionOk="0" h="257810" w="45719">
                <a:moveTo>
                  <a:pt x="0" y="257251"/>
                </a:moveTo>
                <a:lnTo>
                  <a:pt x="45359" y="0"/>
                </a:lnTo>
              </a:path>
            </a:pathLst>
          </a:custGeom>
          <a:noFill/>
          <a:ln cap="flat" cmpd="sng" w="15175">
            <a:solidFill>
              <a:srgbClr val="007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5" name="Google Shape;175;p28"/>
          <p:cNvSpPr/>
          <p:nvPr/>
        </p:nvSpPr>
        <p:spPr>
          <a:xfrm>
            <a:off x="1968829" y="3603495"/>
            <a:ext cx="134400" cy="128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6" name="Google Shape;176;p28"/>
          <p:cNvSpPr txBox="1"/>
          <p:nvPr/>
        </p:nvSpPr>
        <p:spPr>
          <a:xfrm>
            <a:off x="1662896" y="3647210"/>
            <a:ext cx="268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946049" y="3688597"/>
            <a:ext cx="1493041" cy="407364"/>
          </a:xfrm>
          <a:custGeom>
            <a:rect b="b" l="l" r="r" t="t"/>
            <a:pathLst>
              <a:path extrusionOk="0" h="274319" w="753110">
                <a:moveTo>
                  <a:pt x="0" y="274027"/>
                </a:moveTo>
                <a:lnTo>
                  <a:pt x="752881" y="0"/>
                </a:lnTo>
              </a:path>
            </a:pathLst>
          </a:custGeom>
          <a:noFill/>
          <a:ln cap="flat" cmpd="sng" w="151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8" name="Google Shape;178;p28"/>
          <p:cNvSpPr/>
          <p:nvPr/>
        </p:nvSpPr>
        <p:spPr>
          <a:xfrm>
            <a:off x="3406185" y="3640032"/>
            <a:ext cx="173700" cy="97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9" name="Google Shape;179;p28"/>
          <p:cNvSpPr/>
          <p:nvPr/>
        </p:nvSpPr>
        <p:spPr>
          <a:xfrm>
            <a:off x="3502598" y="3638370"/>
            <a:ext cx="122110" cy="513921"/>
          </a:xfrm>
          <a:custGeom>
            <a:rect b="b" l="l" r="r" t="t"/>
            <a:pathLst>
              <a:path extrusionOk="0" h="346075" w="61594">
                <a:moveTo>
                  <a:pt x="60977" y="0"/>
                </a:moveTo>
                <a:lnTo>
                  <a:pt x="0" y="345871"/>
                </a:lnTo>
              </a:path>
            </a:pathLst>
          </a:custGeom>
          <a:noFill/>
          <a:ln cap="flat" cmpd="sng" w="15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0" name="Google Shape;180;p28"/>
          <p:cNvSpPr/>
          <p:nvPr/>
        </p:nvSpPr>
        <p:spPr>
          <a:xfrm>
            <a:off x="3435409" y="4134238"/>
            <a:ext cx="134400" cy="128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1" name="Google Shape;181;p28"/>
          <p:cNvSpPr/>
          <p:nvPr/>
        </p:nvSpPr>
        <p:spPr>
          <a:xfrm>
            <a:off x="1946049" y="4095868"/>
            <a:ext cx="1329385" cy="176335"/>
          </a:xfrm>
          <a:custGeom>
            <a:rect b="b" l="l" r="r" t="t"/>
            <a:pathLst>
              <a:path extrusionOk="0" h="118744" w="670560">
                <a:moveTo>
                  <a:pt x="0" y="0"/>
                </a:moveTo>
                <a:lnTo>
                  <a:pt x="670312" y="118186"/>
                </a:lnTo>
              </a:path>
            </a:pathLst>
          </a:custGeom>
          <a:noFill/>
          <a:ln cap="flat" cmpd="sng" w="151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2" name="Google Shape;182;p28"/>
          <p:cNvSpPr/>
          <p:nvPr/>
        </p:nvSpPr>
        <p:spPr>
          <a:xfrm>
            <a:off x="3251334" y="4221176"/>
            <a:ext cx="171300" cy="100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3" name="Google Shape;183;p28"/>
          <p:cNvSpPr txBox="1"/>
          <p:nvPr/>
        </p:nvSpPr>
        <p:spPr>
          <a:xfrm>
            <a:off x="2719571" y="3764462"/>
            <a:ext cx="3612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˜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1920952" y="4077050"/>
            <a:ext cx="50356" cy="37719"/>
          </a:xfrm>
          <a:custGeom>
            <a:rect b="b" l="l" r="r" t="t"/>
            <a:pathLst>
              <a:path extrusionOk="0" h="25400" w="25400">
                <a:moveTo>
                  <a:pt x="19640" y="0"/>
                </a:moveTo>
                <a:lnTo>
                  <a:pt x="5664" y="0"/>
                </a:lnTo>
                <a:lnTo>
                  <a:pt x="0" y="5676"/>
                </a:lnTo>
                <a:lnTo>
                  <a:pt x="0" y="19646"/>
                </a:lnTo>
                <a:lnTo>
                  <a:pt x="5664" y="25311"/>
                </a:lnTo>
                <a:lnTo>
                  <a:pt x="19640" y="25311"/>
                </a:lnTo>
                <a:lnTo>
                  <a:pt x="25306" y="19646"/>
                </a:lnTo>
                <a:lnTo>
                  <a:pt x="25306" y="5676"/>
                </a:lnTo>
                <a:lnTo>
                  <a:pt x="196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5" name="Google Shape;185;p28"/>
          <p:cNvSpPr/>
          <p:nvPr/>
        </p:nvSpPr>
        <p:spPr>
          <a:xfrm>
            <a:off x="1920952" y="4077050"/>
            <a:ext cx="50356" cy="37719"/>
          </a:xfrm>
          <a:custGeom>
            <a:rect b="b" l="l" r="r" t="t"/>
            <a:pathLst>
              <a:path extrusionOk="0" h="25400" w="25400">
                <a:moveTo>
                  <a:pt x="25306" y="12661"/>
                </a:moveTo>
                <a:lnTo>
                  <a:pt x="25306" y="5676"/>
                </a:lnTo>
                <a:lnTo>
                  <a:pt x="19640" y="0"/>
                </a:lnTo>
                <a:lnTo>
                  <a:pt x="12653" y="0"/>
                </a:lnTo>
                <a:lnTo>
                  <a:pt x="5664" y="0"/>
                </a:lnTo>
                <a:lnTo>
                  <a:pt x="0" y="5676"/>
                </a:lnTo>
                <a:lnTo>
                  <a:pt x="0" y="12661"/>
                </a:lnTo>
                <a:lnTo>
                  <a:pt x="0" y="19646"/>
                </a:lnTo>
                <a:lnTo>
                  <a:pt x="5664" y="25311"/>
                </a:lnTo>
                <a:lnTo>
                  <a:pt x="12653" y="25311"/>
                </a:lnTo>
                <a:lnTo>
                  <a:pt x="19640" y="25311"/>
                </a:lnTo>
                <a:lnTo>
                  <a:pt x="25306" y="19646"/>
                </a:lnTo>
                <a:lnTo>
                  <a:pt x="25306" y="1266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6" name="Google Shape;186;p28"/>
          <p:cNvSpPr/>
          <p:nvPr/>
        </p:nvSpPr>
        <p:spPr>
          <a:xfrm>
            <a:off x="5516341" y="3560812"/>
            <a:ext cx="1427576" cy="1069332"/>
          </a:xfrm>
          <a:custGeom>
            <a:rect b="b" l="l" r="r" t="t"/>
            <a:pathLst>
              <a:path extrusionOk="0" h="720089" w="720089">
                <a:moveTo>
                  <a:pt x="720006" y="360006"/>
                </a:moveTo>
                <a:lnTo>
                  <a:pt x="716719" y="311155"/>
                </a:lnTo>
                <a:lnTo>
                  <a:pt x="707146" y="264301"/>
                </a:lnTo>
                <a:lnTo>
                  <a:pt x="691715" y="219873"/>
                </a:lnTo>
                <a:lnTo>
                  <a:pt x="670855" y="178302"/>
                </a:lnTo>
                <a:lnTo>
                  <a:pt x="644996" y="140015"/>
                </a:lnTo>
                <a:lnTo>
                  <a:pt x="614565" y="105441"/>
                </a:lnTo>
                <a:lnTo>
                  <a:pt x="579991" y="75010"/>
                </a:lnTo>
                <a:lnTo>
                  <a:pt x="541705" y="49150"/>
                </a:lnTo>
                <a:lnTo>
                  <a:pt x="500134" y="28290"/>
                </a:lnTo>
                <a:lnTo>
                  <a:pt x="455708" y="12859"/>
                </a:lnTo>
                <a:lnTo>
                  <a:pt x="408855" y="3286"/>
                </a:lnTo>
                <a:lnTo>
                  <a:pt x="360004" y="0"/>
                </a:lnTo>
                <a:lnTo>
                  <a:pt x="311153" y="3286"/>
                </a:lnTo>
                <a:lnTo>
                  <a:pt x="264300" y="12859"/>
                </a:lnTo>
                <a:lnTo>
                  <a:pt x="219873" y="28290"/>
                </a:lnTo>
                <a:lnTo>
                  <a:pt x="178302" y="49150"/>
                </a:lnTo>
                <a:lnTo>
                  <a:pt x="140015" y="75010"/>
                </a:lnTo>
                <a:lnTo>
                  <a:pt x="105441" y="105441"/>
                </a:lnTo>
                <a:lnTo>
                  <a:pt x="75010" y="140015"/>
                </a:lnTo>
                <a:lnTo>
                  <a:pt x="49150" y="178302"/>
                </a:lnTo>
                <a:lnTo>
                  <a:pt x="28290" y="219873"/>
                </a:lnTo>
                <a:lnTo>
                  <a:pt x="12859" y="264301"/>
                </a:lnTo>
                <a:lnTo>
                  <a:pt x="3286" y="311155"/>
                </a:lnTo>
                <a:lnTo>
                  <a:pt x="0" y="360006"/>
                </a:lnTo>
                <a:lnTo>
                  <a:pt x="3286" y="408856"/>
                </a:lnTo>
                <a:lnTo>
                  <a:pt x="12859" y="455708"/>
                </a:lnTo>
                <a:lnTo>
                  <a:pt x="28290" y="500134"/>
                </a:lnTo>
                <a:lnTo>
                  <a:pt x="49150" y="541705"/>
                </a:lnTo>
                <a:lnTo>
                  <a:pt x="75010" y="579993"/>
                </a:lnTo>
                <a:lnTo>
                  <a:pt x="105441" y="614567"/>
                </a:lnTo>
                <a:lnTo>
                  <a:pt x="140015" y="644999"/>
                </a:lnTo>
                <a:lnTo>
                  <a:pt x="178302" y="670860"/>
                </a:lnTo>
                <a:lnTo>
                  <a:pt x="219873" y="691721"/>
                </a:lnTo>
                <a:lnTo>
                  <a:pt x="264300" y="707153"/>
                </a:lnTo>
                <a:lnTo>
                  <a:pt x="311153" y="716727"/>
                </a:lnTo>
                <a:lnTo>
                  <a:pt x="360004" y="720013"/>
                </a:lnTo>
                <a:lnTo>
                  <a:pt x="408855" y="716727"/>
                </a:lnTo>
                <a:lnTo>
                  <a:pt x="455708" y="707153"/>
                </a:lnTo>
                <a:lnTo>
                  <a:pt x="500134" y="691721"/>
                </a:lnTo>
                <a:lnTo>
                  <a:pt x="541705" y="670860"/>
                </a:lnTo>
                <a:lnTo>
                  <a:pt x="579991" y="644999"/>
                </a:lnTo>
                <a:lnTo>
                  <a:pt x="614565" y="614567"/>
                </a:lnTo>
                <a:lnTo>
                  <a:pt x="644996" y="579993"/>
                </a:lnTo>
                <a:lnTo>
                  <a:pt x="670855" y="541705"/>
                </a:lnTo>
                <a:lnTo>
                  <a:pt x="691715" y="500134"/>
                </a:lnTo>
                <a:lnTo>
                  <a:pt x="707146" y="455708"/>
                </a:lnTo>
                <a:lnTo>
                  <a:pt x="716719" y="408856"/>
                </a:lnTo>
                <a:lnTo>
                  <a:pt x="720006" y="360006"/>
                </a:lnTo>
                <a:close/>
              </a:path>
            </a:pathLst>
          </a:custGeom>
          <a:noFill/>
          <a:ln cap="flat" cmpd="sng" w="151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7" name="Google Shape;187;p28"/>
          <p:cNvSpPr/>
          <p:nvPr/>
        </p:nvSpPr>
        <p:spPr>
          <a:xfrm>
            <a:off x="6230398" y="3713530"/>
            <a:ext cx="90638" cy="382848"/>
          </a:xfrm>
          <a:custGeom>
            <a:rect b="b" l="l" r="r" t="t"/>
            <a:pathLst>
              <a:path extrusionOk="0" h="257810" w="45719">
                <a:moveTo>
                  <a:pt x="0" y="257251"/>
                </a:moveTo>
                <a:lnTo>
                  <a:pt x="45359" y="0"/>
                </a:lnTo>
              </a:path>
            </a:pathLst>
          </a:custGeom>
          <a:noFill/>
          <a:ln cap="flat" cmpd="sng" w="15175">
            <a:solidFill>
              <a:srgbClr val="007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8" name="Google Shape;188;p28"/>
          <p:cNvSpPr/>
          <p:nvPr/>
        </p:nvSpPr>
        <p:spPr>
          <a:xfrm>
            <a:off x="6253180" y="3603495"/>
            <a:ext cx="134400" cy="128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9" name="Google Shape;189;p28"/>
          <p:cNvSpPr txBox="1"/>
          <p:nvPr/>
        </p:nvSpPr>
        <p:spPr>
          <a:xfrm>
            <a:off x="5947202" y="3647210"/>
            <a:ext cx="268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6230398" y="4095868"/>
            <a:ext cx="511108" cy="67893"/>
          </a:xfrm>
          <a:custGeom>
            <a:rect b="b" l="l" r="r" t="t"/>
            <a:pathLst>
              <a:path extrusionOk="0" h="45719" w="257810">
                <a:moveTo>
                  <a:pt x="0" y="0"/>
                </a:moveTo>
                <a:lnTo>
                  <a:pt x="257246" y="45351"/>
                </a:lnTo>
              </a:path>
            </a:pathLst>
          </a:custGeom>
          <a:noFill/>
          <a:ln cap="flat" cmpd="sng" w="15175">
            <a:solidFill>
              <a:srgbClr val="007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1" name="Google Shape;191;p28"/>
          <p:cNvSpPr/>
          <p:nvPr/>
        </p:nvSpPr>
        <p:spPr>
          <a:xfrm>
            <a:off x="6716376" y="4112926"/>
            <a:ext cx="171300" cy="1008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2" name="Google Shape;192;p28"/>
          <p:cNvSpPr txBox="1"/>
          <p:nvPr/>
        </p:nvSpPr>
        <p:spPr>
          <a:xfrm>
            <a:off x="6441959" y="4085417"/>
            <a:ext cx="268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6205301" y="4077050"/>
            <a:ext cx="50356" cy="37719"/>
          </a:xfrm>
          <a:custGeom>
            <a:rect b="b" l="l" r="r" t="t"/>
            <a:pathLst>
              <a:path extrusionOk="0" h="25400" w="25400">
                <a:moveTo>
                  <a:pt x="19641" y="0"/>
                </a:moveTo>
                <a:lnTo>
                  <a:pt x="5665" y="0"/>
                </a:lnTo>
                <a:lnTo>
                  <a:pt x="0" y="5676"/>
                </a:lnTo>
                <a:lnTo>
                  <a:pt x="0" y="19646"/>
                </a:lnTo>
                <a:lnTo>
                  <a:pt x="5665" y="25311"/>
                </a:lnTo>
                <a:lnTo>
                  <a:pt x="19641" y="25311"/>
                </a:lnTo>
                <a:lnTo>
                  <a:pt x="25306" y="19646"/>
                </a:lnTo>
                <a:lnTo>
                  <a:pt x="25306" y="5676"/>
                </a:lnTo>
                <a:lnTo>
                  <a:pt x="19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4" name="Google Shape;194;p28"/>
          <p:cNvSpPr/>
          <p:nvPr/>
        </p:nvSpPr>
        <p:spPr>
          <a:xfrm>
            <a:off x="6205301" y="4077050"/>
            <a:ext cx="50356" cy="37719"/>
          </a:xfrm>
          <a:custGeom>
            <a:rect b="b" l="l" r="r" t="t"/>
            <a:pathLst>
              <a:path extrusionOk="0" h="25400" w="25400">
                <a:moveTo>
                  <a:pt x="25306" y="12661"/>
                </a:moveTo>
                <a:lnTo>
                  <a:pt x="25306" y="5676"/>
                </a:lnTo>
                <a:lnTo>
                  <a:pt x="19641" y="0"/>
                </a:lnTo>
                <a:lnTo>
                  <a:pt x="12653" y="0"/>
                </a:lnTo>
                <a:lnTo>
                  <a:pt x="5665" y="0"/>
                </a:lnTo>
                <a:lnTo>
                  <a:pt x="0" y="5676"/>
                </a:lnTo>
                <a:lnTo>
                  <a:pt x="0" y="12661"/>
                </a:lnTo>
                <a:lnTo>
                  <a:pt x="0" y="19646"/>
                </a:lnTo>
                <a:lnTo>
                  <a:pt x="5665" y="25311"/>
                </a:lnTo>
                <a:lnTo>
                  <a:pt x="12653" y="25311"/>
                </a:lnTo>
                <a:lnTo>
                  <a:pt x="19641" y="25311"/>
                </a:lnTo>
                <a:lnTo>
                  <a:pt x="25306" y="19646"/>
                </a:lnTo>
                <a:lnTo>
                  <a:pt x="25306" y="1266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97972" y="3731897"/>
            <a:ext cx="981488" cy="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989377" y="304559"/>
            <a:ext cx="1161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75" y="739259"/>
            <a:ext cx="6471830" cy="425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989377" y="304559"/>
            <a:ext cx="1161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688848" y="1298547"/>
            <a:ext cx="5148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assuming G–S has not terminated before iteration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linear combination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712399" y="2558469"/>
            <a:ext cx="5904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linear combination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by induction on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959893" y="3385864"/>
            <a:ext cx="73809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and (by induction assumption) each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9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linear combination of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9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25" y="2124151"/>
            <a:ext cx="406717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900" y="2883151"/>
            <a:ext cx="43815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439049" y="304559"/>
            <a:ext cx="2262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termination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688848" y="1590773"/>
            <a:ext cx="40785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suppose G–S terminates in step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linear combination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-25000" lang="en" sz="19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712399" y="2813077"/>
            <a:ext cx="625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and each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-25000" lang="en" sz="19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linear combination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-25000" lang="en" sz="19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so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linear combination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-25000" lang="en" sz="19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25" y="2478547"/>
            <a:ext cx="4010025" cy="3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993341" y="304559"/>
            <a:ext cx="5153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of Gram–Schmidt algorithm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712399" y="1027254"/>
            <a:ext cx="5115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step 1 of iteration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requires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inner products,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712399" y="1548849"/>
            <a:ext cx="35757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0" marR="1143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2700" rtl="0" algn="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which costs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1)(2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flops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flops to compute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˜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flops to compute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499" y="2851554"/>
            <a:ext cx="10572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50" y="3242063"/>
            <a:ext cx="60769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309624" y="304559"/>
            <a:ext cx="2521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dependence</a:t>
            </a:r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756575" y="954975"/>
            <a:ext cx="6969000" cy="4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set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(with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 is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linearly dependent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if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667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holds for some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that are not all zero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equivalent to: at least one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linear combination of the others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we say ‘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are linearly dependent’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linearly dependent only if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linearly dependent only if one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multiple of the other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for more than two vectors, there is no simple to state condition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988017" y="304559"/>
            <a:ext cx="1164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712399" y="1460125"/>
            <a:ext cx="1396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the vectors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712399" y="2658922"/>
            <a:ext cx="71202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are linearly dependent, since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can express any of them as linear combination of the other two,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01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(3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949" y="1460134"/>
            <a:ext cx="60674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89140" y="304559"/>
            <a:ext cx="2762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independence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712399" y="1248058"/>
            <a:ext cx="75456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350">
            <a:noAutofit/>
          </a:bodyPr>
          <a:lstStyle/>
          <a:p>
            <a:pPr indent="-228600" lvl="0" marL="254000" marR="127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set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{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(with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 is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linearly independent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if it is not  linearly dependent,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667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holds only when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we say ‘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are linearly independent’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equivalent to: no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linear combination of the others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example: the unit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are linearly independent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181867" y="304559"/>
            <a:ext cx="6776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combinations of linearly independent vectors</a:t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793675" y="702925"/>
            <a:ext cx="76629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suppose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linear combination of linearly independent vectors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7940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the coefficients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if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7940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this means that (in principle) we can deduce the coefficients from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see why, note that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and so (by linear independence)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γ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2239726" y="304559"/>
            <a:ext cx="4661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Independence-dimension inequality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712399" y="2128925"/>
            <a:ext cx="7534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 linearly independent set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-vectors can have at most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elements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put another way: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any set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or more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-vectors is linearly dependent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183164" y="304559"/>
            <a:ext cx="774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Basis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862675" y="695651"/>
            <a:ext cx="69900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 set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linearly independent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called a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basis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can be expressed as a linear combination of them: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628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for some 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β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β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and these coefficients are unique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formula above is called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expansion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basis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a basis, expansion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6797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· · ·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+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204329" y="304559"/>
            <a:ext cx="2731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vectors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50" y="668559"/>
            <a:ext cx="7813214" cy="425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2486765" y="304559"/>
            <a:ext cx="4166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orthonormal bases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50" y="677384"/>
            <a:ext cx="6905798" cy="425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