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6858000" cx="9144000"/>
  <p:notesSz cx="6997700" cy="92837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66500" y="696275"/>
            <a:ext cx="4665350" cy="3481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99750" y="4409750"/>
            <a:ext cx="5598150" cy="41776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99750" y="4409750"/>
            <a:ext cx="5598150" cy="4177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/>
          <p:nvPr>
            <p:ph idx="2" type="sldImg"/>
          </p:nvPr>
        </p:nvSpPr>
        <p:spPr>
          <a:xfrm>
            <a:off x="1166500" y="696275"/>
            <a:ext cx="4665350" cy="3481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5:notes"/>
          <p:cNvSpPr txBox="1"/>
          <p:nvPr>
            <p:ph idx="1" type="body"/>
          </p:nvPr>
        </p:nvSpPr>
        <p:spPr>
          <a:xfrm>
            <a:off x="699750" y="4409750"/>
            <a:ext cx="5598150" cy="4177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5:notes"/>
          <p:cNvSpPr/>
          <p:nvPr>
            <p:ph idx="2" type="sldImg"/>
          </p:nvPr>
        </p:nvSpPr>
        <p:spPr>
          <a:xfrm>
            <a:off x="1166500" y="696275"/>
            <a:ext cx="4665350" cy="3481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6:notes"/>
          <p:cNvSpPr txBox="1"/>
          <p:nvPr>
            <p:ph idx="1" type="body"/>
          </p:nvPr>
        </p:nvSpPr>
        <p:spPr>
          <a:xfrm>
            <a:off x="699750" y="4409750"/>
            <a:ext cx="5598150" cy="4177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6:notes"/>
          <p:cNvSpPr/>
          <p:nvPr>
            <p:ph idx="2" type="sldImg"/>
          </p:nvPr>
        </p:nvSpPr>
        <p:spPr>
          <a:xfrm>
            <a:off x="1166500" y="696275"/>
            <a:ext cx="4665350" cy="3481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:notes"/>
          <p:cNvSpPr txBox="1"/>
          <p:nvPr>
            <p:ph idx="1" type="body"/>
          </p:nvPr>
        </p:nvSpPr>
        <p:spPr>
          <a:xfrm>
            <a:off x="699750" y="4409750"/>
            <a:ext cx="5598150" cy="4177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7:notes"/>
          <p:cNvSpPr/>
          <p:nvPr>
            <p:ph idx="2" type="sldImg"/>
          </p:nvPr>
        </p:nvSpPr>
        <p:spPr>
          <a:xfrm>
            <a:off x="1166500" y="696275"/>
            <a:ext cx="4665350" cy="3481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8:notes"/>
          <p:cNvSpPr txBox="1"/>
          <p:nvPr>
            <p:ph idx="1" type="body"/>
          </p:nvPr>
        </p:nvSpPr>
        <p:spPr>
          <a:xfrm>
            <a:off x="699750" y="4409750"/>
            <a:ext cx="5598150" cy="4177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8:notes"/>
          <p:cNvSpPr/>
          <p:nvPr>
            <p:ph idx="2" type="sldImg"/>
          </p:nvPr>
        </p:nvSpPr>
        <p:spPr>
          <a:xfrm>
            <a:off x="1166500" y="696275"/>
            <a:ext cx="4665350" cy="3481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9:notes"/>
          <p:cNvSpPr txBox="1"/>
          <p:nvPr>
            <p:ph idx="1" type="body"/>
          </p:nvPr>
        </p:nvSpPr>
        <p:spPr>
          <a:xfrm>
            <a:off x="699750" y="4409750"/>
            <a:ext cx="5598150" cy="4177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9:notes"/>
          <p:cNvSpPr/>
          <p:nvPr>
            <p:ph idx="2" type="sldImg"/>
          </p:nvPr>
        </p:nvSpPr>
        <p:spPr>
          <a:xfrm>
            <a:off x="1166500" y="696275"/>
            <a:ext cx="4665350" cy="3481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0:notes"/>
          <p:cNvSpPr txBox="1"/>
          <p:nvPr>
            <p:ph idx="1" type="body"/>
          </p:nvPr>
        </p:nvSpPr>
        <p:spPr>
          <a:xfrm>
            <a:off x="699750" y="4409750"/>
            <a:ext cx="5598150" cy="4177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0:notes"/>
          <p:cNvSpPr/>
          <p:nvPr>
            <p:ph idx="2" type="sldImg"/>
          </p:nvPr>
        </p:nvSpPr>
        <p:spPr>
          <a:xfrm>
            <a:off x="1166500" y="696275"/>
            <a:ext cx="4665350" cy="3481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1:notes"/>
          <p:cNvSpPr txBox="1"/>
          <p:nvPr>
            <p:ph idx="1" type="body"/>
          </p:nvPr>
        </p:nvSpPr>
        <p:spPr>
          <a:xfrm>
            <a:off x="699750" y="4409750"/>
            <a:ext cx="5598150" cy="4177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1:notes"/>
          <p:cNvSpPr/>
          <p:nvPr>
            <p:ph idx="2" type="sldImg"/>
          </p:nvPr>
        </p:nvSpPr>
        <p:spPr>
          <a:xfrm>
            <a:off x="1166500" y="696275"/>
            <a:ext cx="4665350" cy="3481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2:notes"/>
          <p:cNvSpPr txBox="1"/>
          <p:nvPr>
            <p:ph idx="1" type="body"/>
          </p:nvPr>
        </p:nvSpPr>
        <p:spPr>
          <a:xfrm>
            <a:off x="699750" y="4409750"/>
            <a:ext cx="5598150" cy="4177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2:notes"/>
          <p:cNvSpPr/>
          <p:nvPr>
            <p:ph idx="2" type="sldImg"/>
          </p:nvPr>
        </p:nvSpPr>
        <p:spPr>
          <a:xfrm>
            <a:off x="1166500" y="696275"/>
            <a:ext cx="4665350" cy="3481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:notes"/>
          <p:cNvSpPr txBox="1"/>
          <p:nvPr>
            <p:ph idx="1" type="body"/>
          </p:nvPr>
        </p:nvSpPr>
        <p:spPr>
          <a:xfrm>
            <a:off x="699750" y="4409750"/>
            <a:ext cx="5598150" cy="4177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3:notes"/>
          <p:cNvSpPr/>
          <p:nvPr>
            <p:ph idx="2" type="sldImg"/>
          </p:nvPr>
        </p:nvSpPr>
        <p:spPr>
          <a:xfrm>
            <a:off x="1166500" y="696275"/>
            <a:ext cx="4665350" cy="3481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4:notes"/>
          <p:cNvSpPr txBox="1"/>
          <p:nvPr>
            <p:ph idx="1" type="body"/>
          </p:nvPr>
        </p:nvSpPr>
        <p:spPr>
          <a:xfrm>
            <a:off x="699750" y="4409750"/>
            <a:ext cx="5598150" cy="4177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4:notes"/>
          <p:cNvSpPr/>
          <p:nvPr>
            <p:ph idx="2" type="sldImg"/>
          </p:nvPr>
        </p:nvSpPr>
        <p:spPr>
          <a:xfrm>
            <a:off x="1166500" y="696275"/>
            <a:ext cx="4665350" cy="3481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99750" y="4409750"/>
            <a:ext cx="5598150" cy="4177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66500" y="696275"/>
            <a:ext cx="4665350" cy="3481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5:notes"/>
          <p:cNvSpPr txBox="1"/>
          <p:nvPr>
            <p:ph idx="1" type="body"/>
          </p:nvPr>
        </p:nvSpPr>
        <p:spPr>
          <a:xfrm>
            <a:off x="699750" y="4409750"/>
            <a:ext cx="5598150" cy="4177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5:notes"/>
          <p:cNvSpPr/>
          <p:nvPr>
            <p:ph idx="2" type="sldImg"/>
          </p:nvPr>
        </p:nvSpPr>
        <p:spPr>
          <a:xfrm>
            <a:off x="1166500" y="696275"/>
            <a:ext cx="4665350" cy="3481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6:notes"/>
          <p:cNvSpPr txBox="1"/>
          <p:nvPr>
            <p:ph idx="1" type="body"/>
          </p:nvPr>
        </p:nvSpPr>
        <p:spPr>
          <a:xfrm>
            <a:off x="699750" y="4409750"/>
            <a:ext cx="5598150" cy="4177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6:notes"/>
          <p:cNvSpPr/>
          <p:nvPr>
            <p:ph idx="2" type="sldImg"/>
          </p:nvPr>
        </p:nvSpPr>
        <p:spPr>
          <a:xfrm>
            <a:off x="1166500" y="696275"/>
            <a:ext cx="4665350" cy="3481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7:notes"/>
          <p:cNvSpPr txBox="1"/>
          <p:nvPr>
            <p:ph idx="1" type="body"/>
          </p:nvPr>
        </p:nvSpPr>
        <p:spPr>
          <a:xfrm>
            <a:off x="699750" y="4409750"/>
            <a:ext cx="5598150" cy="4177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7:notes"/>
          <p:cNvSpPr/>
          <p:nvPr>
            <p:ph idx="2" type="sldImg"/>
          </p:nvPr>
        </p:nvSpPr>
        <p:spPr>
          <a:xfrm>
            <a:off x="1166500" y="696275"/>
            <a:ext cx="4665350" cy="3481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8:notes"/>
          <p:cNvSpPr txBox="1"/>
          <p:nvPr>
            <p:ph idx="1" type="body"/>
          </p:nvPr>
        </p:nvSpPr>
        <p:spPr>
          <a:xfrm>
            <a:off x="699750" y="4409750"/>
            <a:ext cx="5598150" cy="4177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8:notes"/>
          <p:cNvSpPr/>
          <p:nvPr>
            <p:ph idx="2" type="sldImg"/>
          </p:nvPr>
        </p:nvSpPr>
        <p:spPr>
          <a:xfrm>
            <a:off x="1166500" y="696275"/>
            <a:ext cx="4665350" cy="3481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9:notes"/>
          <p:cNvSpPr txBox="1"/>
          <p:nvPr>
            <p:ph idx="1" type="body"/>
          </p:nvPr>
        </p:nvSpPr>
        <p:spPr>
          <a:xfrm>
            <a:off x="699750" y="4409750"/>
            <a:ext cx="5598150" cy="4177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9:notes"/>
          <p:cNvSpPr/>
          <p:nvPr>
            <p:ph idx="2" type="sldImg"/>
          </p:nvPr>
        </p:nvSpPr>
        <p:spPr>
          <a:xfrm>
            <a:off x="1166500" y="696275"/>
            <a:ext cx="4665350" cy="3481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0:notes"/>
          <p:cNvSpPr txBox="1"/>
          <p:nvPr>
            <p:ph idx="1" type="body"/>
          </p:nvPr>
        </p:nvSpPr>
        <p:spPr>
          <a:xfrm>
            <a:off x="699750" y="4409750"/>
            <a:ext cx="5598150" cy="4177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0:notes"/>
          <p:cNvSpPr/>
          <p:nvPr>
            <p:ph idx="2" type="sldImg"/>
          </p:nvPr>
        </p:nvSpPr>
        <p:spPr>
          <a:xfrm>
            <a:off x="1166500" y="696275"/>
            <a:ext cx="4665350" cy="3481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1:notes"/>
          <p:cNvSpPr txBox="1"/>
          <p:nvPr>
            <p:ph idx="1" type="body"/>
          </p:nvPr>
        </p:nvSpPr>
        <p:spPr>
          <a:xfrm>
            <a:off x="699750" y="4409750"/>
            <a:ext cx="5598150" cy="4177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1:notes"/>
          <p:cNvSpPr/>
          <p:nvPr>
            <p:ph idx="2" type="sldImg"/>
          </p:nvPr>
        </p:nvSpPr>
        <p:spPr>
          <a:xfrm>
            <a:off x="1166500" y="696275"/>
            <a:ext cx="4665350" cy="3481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2:notes"/>
          <p:cNvSpPr txBox="1"/>
          <p:nvPr>
            <p:ph idx="1" type="body"/>
          </p:nvPr>
        </p:nvSpPr>
        <p:spPr>
          <a:xfrm>
            <a:off x="699750" y="4409750"/>
            <a:ext cx="5598150" cy="4177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2:notes"/>
          <p:cNvSpPr/>
          <p:nvPr>
            <p:ph idx="2" type="sldImg"/>
          </p:nvPr>
        </p:nvSpPr>
        <p:spPr>
          <a:xfrm>
            <a:off x="1166500" y="696275"/>
            <a:ext cx="4665350" cy="3481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3:notes"/>
          <p:cNvSpPr txBox="1"/>
          <p:nvPr>
            <p:ph idx="1" type="body"/>
          </p:nvPr>
        </p:nvSpPr>
        <p:spPr>
          <a:xfrm>
            <a:off x="699750" y="4409750"/>
            <a:ext cx="5598150" cy="4177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3:notes"/>
          <p:cNvSpPr/>
          <p:nvPr>
            <p:ph idx="2" type="sldImg"/>
          </p:nvPr>
        </p:nvSpPr>
        <p:spPr>
          <a:xfrm>
            <a:off x="1166500" y="696275"/>
            <a:ext cx="4665350" cy="3481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4:notes"/>
          <p:cNvSpPr txBox="1"/>
          <p:nvPr>
            <p:ph idx="1" type="body"/>
          </p:nvPr>
        </p:nvSpPr>
        <p:spPr>
          <a:xfrm>
            <a:off x="699750" y="4409750"/>
            <a:ext cx="5598150" cy="4177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4:notes"/>
          <p:cNvSpPr/>
          <p:nvPr>
            <p:ph idx="2" type="sldImg"/>
          </p:nvPr>
        </p:nvSpPr>
        <p:spPr>
          <a:xfrm>
            <a:off x="1166500" y="696275"/>
            <a:ext cx="4665350" cy="3481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e7a84f89b_0_0:notes"/>
          <p:cNvSpPr txBox="1"/>
          <p:nvPr>
            <p:ph idx="1" type="body"/>
          </p:nvPr>
        </p:nvSpPr>
        <p:spPr>
          <a:xfrm>
            <a:off x="699770" y="4467781"/>
            <a:ext cx="5598300" cy="36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7e7a84f89b_0_0:notes"/>
          <p:cNvSpPr/>
          <p:nvPr>
            <p:ph idx="2" type="sldImg"/>
          </p:nvPr>
        </p:nvSpPr>
        <p:spPr>
          <a:xfrm>
            <a:off x="1399540" y="1160463"/>
            <a:ext cx="4198500" cy="313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e7a84f89b_0_5:notes"/>
          <p:cNvSpPr txBox="1"/>
          <p:nvPr>
            <p:ph idx="1" type="body"/>
          </p:nvPr>
        </p:nvSpPr>
        <p:spPr>
          <a:xfrm>
            <a:off x="699770" y="4467781"/>
            <a:ext cx="5598300" cy="36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7e7a84f89b_0_5:notes"/>
          <p:cNvSpPr/>
          <p:nvPr>
            <p:ph idx="2" type="sldImg"/>
          </p:nvPr>
        </p:nvSpPr>
        <p:spPr>
          <a:xfrm>
            <a:off x="1399540" y="1160463"/>
            <a:ext cx="4198500" cy="313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e7a84f89b_0_12:notes"/>
          <p:cNvSpPr txBox="1"/>
          <p:nvPr>
            <p:ph idx="1" type="body"/>
          </p:nvPr>
        </p:nvSpPr>
        <p:spPr>
          <a:xfrm>
            <a:off x="699770" y="4467781"/>
            <a:ext cx="5598300" cy="36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7e7a84f89b_0_12:notes"/>
          <p:cNvSpPr/>
          <p:nvPr>
            <p:ph idx="2" type="sldImg"/>
          </p:nvPr>
        </p:nvSpPr>
        <p:spPr>
          <a:xfrm>
            <a:off x="1399540" y="1160463"/>
            <a:ext cx="4198500" cy="313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e7a84f89b_0_33:notes"/>
          <p:cNvSpPr/>
          <p:nvPr>
            <p:ph idx="2" type="sldImg"/>
          </p:nvPr>
        </p:nvSpPr>
        <p:spPr>
          <a:xfrm>
            <a:off x="1399540" y="1160463"/>
            <a:ext cx="4198500" cy="313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7e7a84f89b_0_33:notes"/>
          <p:cNvSpPr txBox="1"/>
          <p:nvPr>
            <p:ph idx="1" type="body"/>
          </p:nvPr>
        </p:nvSpPr>
        <p:spPr>
          <a:xfrm>
            <a:off x="699770" y="4467781"/>
            <a:ext cx="5598300" cy="36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50" lIns="93125" spcFirstLastPara="1" rIns="93125" wrap="square" tIns="46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 more unique colors (3-4)</a:t>
            </a:r>
            <a:endParaRPr/>
          </a:p>
        </p:txBody>
      </p:sp>
      <p:sp>
        <p:nvSpPr>
          <p:cNvPr id="131" name="Google Shape;131;g7e7a84f89b_0_33:notes"/>
          <p:cNvSpPr txBox="1"/>
          <p:nvPr>
            <p:ph idx="12" type="sldNum"/>
          </p:nvPr>
        </p:nvSpPr>
        <p:spPr>
          <a:xfrm>
            <a:off x="3963744" y="8817904"/>
            <a:ext cx="30324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50" lIns="93125" spcFirstLastPara="1" rIns="93125" wrap="square" tIns="465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e7a84f89b_0_71:notes"/>
          <p:cNvSpPr/>
          <p:nvPr>
            <p:ph idx="2" type="sldImg"/>
          </p:nvPr>
        </p:nvSpPr>
        <p:spPr>
          <a:xfrm>
            <a:off x="1399540" y="1160463"/>
            <a:ext cx="4198500" cy="313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7e7a84f89b_0_71:notes"/>
          <p:cNvSpPr txBox="1"/>
          <p:nvPr>
            <p:ph idx="1" type="body"/>
          </p:nvPr>
        </p:nvSpPr>
        <p:spPr>
          <a:xfrm>
            <a:off x="699770" y="4467781"/>
            <a:ext cx="5598300" cy="36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50" lIns="93125" spcFirstLastPara="1" rIns="93125" wrap="square" tIns="46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Pca3d2d in lecture-slides/assets/pca/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Label axes</a:t>
            </a:r>
            <a:endParaRPr/>
          </a:p>
        </p:txBody>
      </p:sp>
      <p:sp>
        <p:nvSpPr>
          <p:cNvPr id="170" name="Google Shape;170;g7e7a84f89b_0_71:notes"/>
          <p:cNvSpPr txBox="1"/>
          <p:nvPr>
            <p:ph idx="12" type="sldNum"/>
          </p:nvPr>
        </p:nvSpPr>
        <p:spPr>
          <a:xfrm>
            <a:off x="3963744" y="8817904"/>
            <a:ext cx="30324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50" lIns="93125" spcFirstLastPara="1" rIns="93125" wrap="square" tIns="465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:notes"/>
          <p:cNvSpPr txBox="1"/>
          <p:nvPr>
            <p:ph idx="1" type="body"/>
          </p:nvPr>
        </p:nvSpPr>
        <p:spPr>
          <a:xfrm>
            <a:off x="699750" y="4409750"/>
            <a:ext cx="5598150" cy="4177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:notes"/>
          <p:cNvSpPr/>
          <p:nvPr>
            <p:ph idx="2" type="sldImg"/>
          </p:nvPr>
        </p:nvSpPr>
        <p:spPr>
          <a:xfrm>
            <a:off x="1166500" y="696275"/>
            <a:ext cx="4665350" cy="3481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:notes"/>
          <p:cNvSpPr txBox="1"/>
          <p:nvPr>
            <p:ph idx="1" type="body"/>
          </p:nvPr>
        </p:nvSpPr>
        <p:spPr>
          <a:xfrm>
            <a:off x="699750" y="4409750"/>
            <a:ext cx="5598150" cy="4177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4:notes"/>
          <p:cNvSpPr/>
          <p:nvPr>
            <p:ph idx="2" type="sldImg"/>
          </p:nvPr>
        </p:nvSpPr>
        <p:spPr>
          <a:xfrm>
            <a:off x="1166500" y="696275"/>
            <a:ext cx="4665350" cy="3481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/>
            </a:lvl1pPr>
            <a:lvl2pPr lvl="1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/>
            </a:lvl3pPr>
            <a:lvl4pPr lvl="3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/>
            </a:lvl4pPr>
            <a:lvl5pPr lvl="4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/>
            </a:lvl5pPr>
            <a:lvl6pPr lvl="5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/>
            </a:lvl6pPr>
            <a:lvl7pPr lvl="6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/>
            </a:lvl7pPr>
            <a:lvl8pPr lvl="7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/>
            </a:lvl8pPr>
            <a:lvl9pPr lvl="8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Content">
  <p:cSld name="1_Title and Conten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 rot="5400000">
            <a:off x="4514850" y="2152650"/>
            <a:ext cx="59436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 rot="5400000">
            <a:off x="552450" y="285750"/>
            <a:ext cx="59436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44" name="Google Shape;44;p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55" name="Google Shape;55;p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56" name="Google Shape;56;p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57" name="Google Shape;57;p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64" name="Google Shape;64;p10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81000" lvl="3" marL="18288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81000" lvl="4" marL="2286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»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81000" lvl="5" marL="2743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»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81000" lvl="6" marL="3200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»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81000" lvl="7" marL="3657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»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81000" lvl="8" marL="41148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»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3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7.png"/><Relationship Id="rId4" Type="http://schemas.openxmlformats.org/officeDocument/2006/relationships/image" Target="../media/image2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4.png"/><Relationship Id="rId4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4.png"/><Relationship Id="rId4" Type="http://schemas.openxmlformats.org/officeDocument/2006/relationships/image" Target="../media/image2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8.png"/><Relationship Id="rId4" Type="http://schemas.openxmlformats.org/officeDocument/2006/relationships/image" Target="../media/image3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9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3.png"/><Relationship Id="rId10" Type="http://schemas.openxmlformats.org/officeDocument/2006/relationships/image" Target="../media/image40.png"/><Relationship Id="rId12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1.png"/><Relationship Id="rId4" Type="http://schemas.openxmlformats.org/officeDocument/2006/relationships/image" Target="../media/image2.png"/><Relationship Id="rId9" Type="http://schemas.openxmlformats.org/officeDocument/2006/relationships/image" Target="../media/image38.png"/><Relationship Id="rId5" Type="http://schemas.openxmlformats.org/officeDocument/2006/relationships/image" Target="../media/image1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32.png"/></Relationships>
</file>

<file path=ppt/slides/_rels/slide7.xml.rels><?xml version="1.0" encoding="UTF-8" standalone="yes"?><Relationships xmlns="http://schemas.openxmlformats.org/package/2006/relationships"><Relationship Id="rId10" Type="http://schemas.openxmlformats.org/officeDocument/2006/relationships/image" Target="../media/image39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6.jpg"/><Relationship Id="rId4" Type="http://schemas.openxmlformats.org/officeDocument/2006/relationships/image" Target="../media/image33.jpg"/><Relationship Id="rId9" Type="http://schemas.openxmlformats.org/officeDocument/2006/relationships/image" Target="../media/image41.png"/><Relationship Id="rId5" Type="http://schemas.openxmlformats.org/officeDocument/2006/relationships/image" Target="../media/image30.jpg"/><Relationship Id="rId6" Type="http://schemas.openxmlformats.org/officeDocument/2006/relationships/image" Target="../media/image3.png"/><Relationship Id="rId7" Type="http://schemas.openxmlformats.org/officeDocument/2006/relationships/image" Target="../media/image29.png"/><Relationship Id="rId8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Dimensionality Reduction </a:t>
            </a:r>
            <a:br>
              <a:rPr b="0" i="0" lang="en-US" sz="3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3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Feature Construction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>
            <p:ph idx="1" type="body"/>
          </p:nvPr>
        </p:nvSpPr>
        <p:spPr>
          <a:xfrm>
            <a:off x="762000" y="5334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Covariance matrix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Suppose we have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attributes,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...,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/>
          </a:p>
          <a:p>
            <a:pPr indent="-1333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Covariance matrix: </a:t>
            </a:r>
            <a:endParaRPr/>
          </a:p>
        </p:txBody>
      </p:sp>
      <p:pic>
        <p:nvPicPr>
          <p:cNvPr id="204" name="Google Shape;20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3200400"/>
            <a:ext cx="4470400" cy="50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294312" cy="641032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4"/>
          <p:cNvSpPr txBox="1"/>
          <p:nvPr/>
        </p:nvSpPr>
        <p:spPr>
          <a:xfrm>
            <a:off x="6019800" y="4648200"/>
            <a:ext cx="20193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Covariance matrix</a:t>
            </a:r>
            <a:endParaRPr/>
          </a:p>
        </p:txBody>
      </p:sp>
      <p:pic>
        <p:nvPicPr>
          <p:cNvPr id="211" name="Google Shape;211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68975" y="838200"/>
            <a:ext cx="3081337" cy="3430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/>
          <p:nvPr>
            <p:ph idx="1" type="body"/>
          </p:nvPr>
        </p:nvSpPr>
        <p:spPr>
          <a:xfrm>
            <a:off x="685800" y="6096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Eigenvectors: 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 be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×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matrix.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an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eigenvector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M if M × 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 =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λ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λ is called the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eigenvalue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associated with 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/>
          </a:p>
          <a:p>
            <a:pPr indent="-101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any eigenvector 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scalar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endParaRPr/>
          </a:p>
          <a:p>
            <a:pPr indent="-101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Thus you can always choose eigenvectors of length 1:</a:t>
            </a:r>
            <a:endParaRPr/>
          </a:p>
          <a:p>
            <a:pPr indent="-158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8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has any eigenvectors, it has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them, and they are orthogonal to one another. </a:t>
            </a:r>
            <a:endParaRPr/>
          </a:p>
          <a:p>
            <a:pPr indent="-158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Thus eigenvectors can be used as a new basis for a n-dimensional vector space. </a:t>
            </a:r>
            <a:endParaRPr/>
          </a:p>
        </p:txBody>
      </p:sp>
      <p:pic>
        <p:nvPicPr>
          <p:cNvPr id="217" name="Google Shape;21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4200" y="2971800"/>
            <a:ext cx="1612900" cy="331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00400" y="3962400"/>
            <a:ext cx="2039937" cy="56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PCA</a:t>
            </a:r>
            <a:endParaRPr/>
          </a:p>
        </p:txBody>
      </p:sp>
      <p:sp>
        <p:nvSpPr>
          <p:cNvPr id="224" name="Google Shape;224;p26"/>
          <p:cNvSpPr txBox="1"/>
          <p:nvPr>
            <p:ph idx="1" type="body"/>
          </p:nvPr>
        </p:nvSpPr>
        <p:spPr>
          <a:xfrm>
            <a:off x="762000" y="14478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Given original data set S = {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30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...,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30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}, produce new set by subtracting the mean of attribute A</a:t>
            </a:r>
            <a:r>
              <a:rPr b="0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from each x</a:t>
            </a:r>
            <a:r>
              <a:rPr b="0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</p:txBody>
      </p:sp>
      <p:pic>
        <p:nvPicPr>
          <p:cNvPr id="225" name="Google Shape;22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2209800"/>
            <a:ext cx="6645275" cy="40433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6" name="Google Shape;226;p26"/>
          <p:cNvCxnSpPr/>
          <p:nvPr/>
        </p:nvCxnSpPr>
        <p:spPr>
          <a:xfrm>
            <a:off x="1752600" y="6096000"/>
            <a:ext cx="2057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27" name="Google Shape;227;p26"/>
          <p:cNvSpPr txBox="1"/>
          <p:nvPr/>
        </p:nvSpPr>
        <p:spPr>
          <a:xfrm>
            <a:off x="1736725" y="6157912"/>
            <a:ext cx="29337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Mean: 1.81     1.91                       </a:t>
            </a:r>
            <a:endParaRPr/>
          </a:p>
        </p:txBody>
      </p:sp>
      <p:cxnSp>
        <p:nvCxnSpPr>
          <p:cNvPr id="228" name="Google Shape;228;p26"/>
          <p:cNvCxnSpPr/>
          <p:nvPr/>
        </p:nvCxnSpPr>
        <p:spPr>
          <a:xfrm>
            <a:off x="5334000" y="6096000"/>
            <a:ext cx="2057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29" name="Google Shape;229;p26"/>
          <p:cNvSpPr txBox="1"/>
          <p:nvPr/>
        </p:nvSpPr>
        <p:spPr>
          <a:xfrm>
            <a:off x="5257800" y="6096000"/>
            <a:ext cx="31369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Mean:      0              0                      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533400"/>
            <a:ext cx="5246687" cy="5053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8"/>
          <p:cNvSpPr txBox="1"/>
          <p:nvPr>
            <p:ph idx="1" type="body"/>
          </p:nvPr>
        </p:nvSpPr>
        <p:spPr>
          <a:xfrm>
            <a:off x="685800" y="457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 startAt="2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Calculate the covariance matrix: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 startAt="2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Calculate the (unit) eigenvectors and eigenvalues of the covariance matrix: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0" name="Google Shape;24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1219200"/>
            <a:ext cx="6535737" cy="1335087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8"/>
          <p:cNvSpPr txBox="1"/>
          <p:nvPr/>
        </p:nvSpPr>
        <p:spPr>
          <a:xfrm>
            <a:off x="3260725" y="879475"/>
            <a:ext cx="2546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                          y</a:t>
            </a:r>
            <a:endParaRPr/>
          </a:p>
        </p:txBody>
      </p:sp>
      <p:sp>
        <p:nvSpPr>
          <p:cNvPr id="242" name="Google Shape;242;p28"/>
          <p:cNvSpPr txBox="1"/>
          <p:nvPr/>
        </p:nvSpPr>
        <p:spPr>
          <a:xfrm>
            <a:off x="2286000" y="1447800"/>
            <a:ext cx="33655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</p:txBody>
      </p:sp>
      <p:pic>
        <p:nvPicPr>
          <p:cNvPr id="243" name="Google Shape;243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00200" y="4038600"/>
            <a:ext cx="5884862" cy="2017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28600"/>
            <a:ext cx="7478712" cy="6119812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9"/>
          <p:cNvSpPr txBox="1"/>
          <p:nvPr/>
        </p:nvSpPr>
        <p:spPr>
          <a:xfrm>
            <a:off x="5715000" y="381000"/>
            <a:ext cx="2819400" cy="1311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Eigenvector with largest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eigenvalue traces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linear pattern in data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0"/>
          <p:cNvSpPr txBox="1"/>
          <p:nvPr>
            <p:ph idx="1" type="body"/>
          </p:nvPr>
        </p:nvSpPr>
        <p:spPr>
          <a:xfrm>
            <a:off x="533400" y="381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 startAt="4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 eigenvectors by eigenvalue, highest to lowest.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In general, you get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components.   To reduce dimensionality to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ignore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n−p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components at the bottom of the list.  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</p:txBody>
      </p:sp>
      <p:pic>
        <p:nvPicPr>
          <p:cNvPr id="255" name="Google Shape;25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1143000"/>
            <a:ext cx="4521200" cy="213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1"/>
          <p:cNvSpPr txBox="1"/>
          <p:nvPr>
            <p:ph idx="1" type="body"/>
          </p:nvPr>
        </p:nvSpPr>
        <p:spPr>
          <a:xfrm>
            <a:off x="533400" y="381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Construct new feature vector. 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vector = (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0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0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...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0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1" name="Google Shape;26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2209800"/>
            <a:ext cx="6172200" cy="325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2"/>
          <p:cNvSpPr txBox="1"/>
          <p:nvPr>
            <p:ph idx="1" type="body"/>
          </p:nvPr>
        </p:nvSpPr>
        <p:spPr>
          <a:xfrm>
            <a:off x="685800" y="2286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 startAt="5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Derive the new data set. 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TransformedData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RowFeatureVector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×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RowDataAdjust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1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1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1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1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1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1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1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1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1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This gives original data in terms of chosen components (eigenvectors)—that is, along these axes.  </a:t>
            </a:r>
            <a:endParaRPr/>
          </a:p>
        </p:txBody>
      </p:sp>
      <p:pic>
        <p:nvPicPr>
          <p:cNvPr id="267" name="Google Shape;26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1828800"/>
            <a:ext cx="5260975" cy="178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4191000"/>
            <a:ext cx="8021637" cy="750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5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PCA is “an orthogonal linear transformation that transfers the data to a new coordinate system such that the greatest variance by any projection of the data comes to lie on the first coordinate (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principal component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 the second greatest variance lies on the second coordinate (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second principal component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 and so on.”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228600"/>
            <a:ext cx="5102225" cy="639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0"/>
            <a:ext cx="4632325" cy="2911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Documents and Settings\mm\Desktop\pca.jpg" id="279" name="Google Shape;279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81200" y="3168650"/>
            <a:ext cx="4491037" cy="317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5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Reconstructing the original data</a:t>
            </a:r>
            <a:endParaRPr/>
          </a:p>
        </p:txBody>
      </p:sp>
      <p:sp>
        <p:nvSpPr>
          <p:cNvPr id="285" name="Google Shape;285;p35"/>
          <p:cNvSpPr txBox="1"/>
          <p:nvPr>
            <p:ph idx="1" type="body"/>
          </p:nvPr>
        </p:nvSpPr>
        <p:spPr>
          <a:xfrm>
            <a:off x="762000" y="1219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did: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TransformedData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RowFeatureVector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×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RowDataAdjust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1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we can do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RowDataAdjust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RowFeatureVector </a:t>
            </a:r>
            <a:r>
              <a:rPr b="0" baseline="30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×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TransformedData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1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RowFeatureVector </a:t>
            </a:r>
            <a:r>
              <a:rPr b="0" baseline="30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×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TransformedData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1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RowDataOriginal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RowDataAdjust + OriginalMean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775" y="762000"/>
            <a:ext cx="4138612" cy="419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95800" y="762000"/>
            <a:ext cx="4256087" cy="409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7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Linear discrimination using PCA for face recognition</a:t>
            </a:r>
            <a:br>
              <a:rPr b="0" i="0" lang="en-US" sz="3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297" name="Google Shape;297;p37"/>
          <p:cNvSpPr txBox="1"/>
          <p:nvPr>
            <p:ph idx="1" type="body"/>
          </p:nvPr>
        </p:nvSpPr>
        <p:spPr>
          <a:xfrm>
            <a:off x="457200" y="10668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Preprocessing: “Normalize” faces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images the same size 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 up with respect to eyes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Normalize intensities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Documents and Settings\mm\Desktop\25rice.jpg" id="302" name="Google Shape;30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609600"/>
            <a:ext cx="6972300" cy="568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9"/>
          <p:cNvSpPr txBox="1"/>
          <p:nvPr>
            <p:ph idx="1" type="body"/>
          </p:nvPr>
        </p:nvSpPr>
        <p:spPr>
          <a:xfrm>
            <a:off x="838200" y="6858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 startAt="2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Raw features are pixel intensity values (2061 features)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 startAt="2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image is encoded as a vector Γ</a:t>
            </a:r>
            <a:r>
              <a:rPr b="0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these features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 startAt="2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 “mean” face in training set: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8" name="Google Shape;30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0" y="3886200"/>
            <a:ext cx="1565275" cy="80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0"/>
          <p:cNvSpPr txBox="1"/>
          <p:nvPr>
            <p:ph idx="1" type="body"/>
          </p:nvPr>
        </p:nvSpPr>
        <p:spPr>
          <a:xfrm>
            <a:off x="533400" y="25146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Subtract the mean face from each face vector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t/>
            </a:r>
            <a:endParaRPr b="0" i="0" sz="1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 the covariance matrix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 the (unit) eigenvectors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0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Keep only the first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principal components (eigenvectors)</a:t>
            </a:r>
            <a:endParaRPr/>
          </a:p>
        </p:txBody>
      </p:sp>
      <p:pic>
        <p:nvPicPr>
          <p:cNvPr id="314" name="Google Shape;31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52400"/>
            <a:ext cx="8191500" cy="2436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71800" y="3352800"/>
            <a:ext cx="1398587" cy="427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685800"/>
            <a:ext cx="8012112" cy="2208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3657600"/>
            <a:ext cx="7405687" cy="236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2"/>
          <p:cNvSpPr txBox="1"/>
          <p:nvPr/>
        </p:nvSpPr>
        <p:spPr>
          <a:xfrm>
            <a:off x="533400" y="914400"/>
            <a:ext cx="7715250" cy="5203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eigenfaces encode the principal sources of variation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dataset (e.g., absence/presence of facial hair, skin tone,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glasses, etc.).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represent any face as a linear combination of these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“basis” faces.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this representation for:</a:t>
            </a:r>
            <a:endParaRPr/>
          </a:p>
          <a:p>
            <a:pPr indent="-1524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Face recognition 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(e.g., Euclidean distance from known faces)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4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Linear discrimination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(e.g., “glasses” versus “no glasses”,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or “male” versus “female”)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3313019" y="365125"/>
            <a:ext cx="2517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Motivation</a:t>
            </a:r>
            <a:endParaRPr/>
          </a:p>
        </p:txBody>
      </p:sp>
      <p:sp>
        <p:nvSpPr>
          <p:cNvPr id="97" name="Google Shape;97;p16"/>
          <p:cNvSpPr txBox="1"/>
          <p:nvPr>
            <p:ph idx="1" type="body"/>
          </p:nvPr>
        </p:nvSpPr>
        <p:spPr>
          <a:xfrm>
            <a:off x="514350" y="1981200"/>
            <a:ext cx="5829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Clustering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One way to summarize a complex real-valued data point with a single categorical variable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Dimensionality reduction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Another way to simplify complex high-dimensional data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Summarize data with a lower dimensional real valued vector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3313019" y="365125"/>
            <a:ext cx="2517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Motivation</a:t>
            </a:r>
            <a:endParaRPr/>
          </a:p>
        </p:txBody>
      </p: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514350" y="1981200"/>
            <a:ext cx="5829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Clustering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One way to summarize a complex real-valued data point with a single categorical variable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Dimensionality reduction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Another way to simplify complex high-dimensional data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Summarize data with a lower dimentional real valued vector</a:t>
            </a:r>
            <a:endParaRPr/>
          </a:p>
        </p:txBody>
      </p:sp>
      <p:sp>
        <p:nvSpPr>
          <p:cNvPr id="104" name="Google Shape;104;p17"/>
          <p:cNvSpPr txBox="1"/>
          <p:nvPr/>
        </p:nvSpPr>
        <p:spPr>
          <a:xfrm>
            <a:off x="2611130" y="5340692"/>
            <a:ext cx="5604000" cy="1697400"/>
          </a:xfrm>
          <a:prstGeom prst="rect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data points in 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dimensions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 them to data points in 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r&lt;d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dimensions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minimal loss of information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7"/>
          <p:cNvSpPr/>
          <p:nvPr/>
        </p:nvSpPr>
        <p:spPr>
          <a:xfrm>
            <a:off x="1149724" y="5230906"/>
            <a:ext cx="988500" cy="56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/>
        </p:nvSpPr>
        <p:spPr>
          <a:xfrm>
            <a:off x="381000" y="371025"/>
            <a:ext cx="8305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7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Compression</a:t>
            </a:r>
            <a:endParaRPr/>
          </a:p>
        </p:txBody>
      </p:sp>
      <p:cxnSp>
        <p:nvCxnSpPr>
          <p:cNvPr id="111" name="Google Shape;111;p18"/>
          <p:cNvCxnSpPr/>
          <p:nvPr/>
        </p:nvCxnSpPr>
        <p:spPr>
          <a:xfrm rot="10800000">
            <a:off x="1405458" y="1359340"/>
            <a:ext cx="11100" cy="36978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12" name="Google Shape;112;p18"/>
          <p:cNvCxnSpPr/>
          <p:nvPr/>
        </p:nvCxnSpPr>
        <p:spPr>
          <a:xfrm>
            <a:off x="1219200" y="4802743"/>
            <a:ext cx="3352800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13" name="Google Shape;113;p18"/>
          <p:cNvSpPr/>
          <p:nvPr/>
        </p:nvSpPr>
        <p:spPr>
          <a:xfrm rot="3218478">
            <a:off x="1549244" y="4217026"/>
            <a:ext cx="255550" cy="254050"/>
          </a:xfrm>
          <a:prstGeom prst="plus">
            <a:avLst>
              <a:gd fmla="val 46579" name="adj"/>
            </a:avLst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33801" y="5057141"/>
            <a:ext cx="222885" cy="15049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8"/>
          <p:cNvSpPr/>
          <p:nvPr/>
        </p:nvSpPr>
        <p:spPr>
          <a:xfrm rot="3218478">
            <a:off x="1930244" y="4115426"/>
            <a:ext cx="255550" cy="254050"/>
          </a:xfrm>
          <a:prstGeom prst="plus">
            <a:avLst>
              <a:gd fmla="val 46579" name="adj"/>
            </a:avLst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8"/>
          <p:cNvSpPr/>
          <p:nvPr/>
        </p:nvSpPr>
        <p:spPr>
          <a:xfrm rot="3218478">
            <a:off x="2158844" y="3709026"/>
            <a:ext cx="255550" cy="254050"/>
          </a:xfrm>
          <a:prstGeom prst="plus">
            <a:avLst>
              <a:gd fmla="val 46579" name="adj"/>
            </a:avLst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8"/>
          <p:cNvSpPr/>
          <p:nvPr/>
        </p:nvSpPr>
        <p:spPr>
          <a:xfrm rot="3218478">
            <a:off x="2310356" y="3201026"/>
            <a:ext cx="255550" cy="254050"/>
          </a:xfrm>
          <a:prstGeom prst="plus">
            <a:avLst>
              <a:gd fmla="val 46579" name="adj"/>
            </a:avLst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8"/>
          <p:cNvSpPr/>
          <p:nvPr/>
        </p:nvSpPr>
        <p:spPr>
          <a:xfrm rot="3218478">
            <a:off x="2768445" y="2896226"/>
            <a:ext cx="255550" cy="254050"/>
          </a:xfrm>
          <a:prstGeom prst="plus">
            <a:avLst>
              <a:gd fmla="val 46579" name="adj"/>
            </a:avLst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/>
          <p:nvPr/>
        </p:nvSpPr>
        <p:spPr>
          <a:xfrm rot="3218478">
            <a:off x="3148556" y="2590241"/>
            <a:ext cx="255550" cy="254050"/>
          </a:xfrm>
          <a:prstGeom prst="plus">
            <a:avLst>
              <a:gd fmla="val 46579" name="adj"/>
            </a:avLst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8"/>
          <p:cNvSpPr/>
          <p:nvPr/>
        </p:nvSpPr>
        <p:spPr>
          <a:xfrm rot="3218478">
            <a:off x="3384081" y="2108493"/>
            <a:ext cx="255550" cy="254050"/>
          </a:xfrm>
          <a:prstGeom prst="plus">
            <a:avLst>
              <a:gd fmla="val 46579" name="adj"/>
            </a:avLst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8"/>
          <p:cNvSpPr/>
          <p:nvPr/>
        </p:nvSpPr>
        <p:spPr>
          <a:xfrm rot="3218478">
            <a:off x="3758156" y="1981826"/>
            <a:ext cx="255550" cy="254050"/>
          </a:xfrm>
          <a:prstGeom prst="plus">
            <a:avLst>
              <a:gd fmla="val 46579" name="adj"/>
            </a:avLst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8"/>
          <p:cNvSpPr/>
          <p:nvPr/>
        </p:nvSpPr>
        <p:spPr>
          <a:xfrm rot="3218478">
            <a:off x="3986756" y="1574241"/>
            <a:ext cx="255550" cy="254050"/>
          </a:xfrm>
          <a:prstGeom prst="plus">
            <a:avLst>
              <a:gd fmla="val 46579" name="adj"/>
            </a:avLst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948612" y="2837455"/>
            <a:ext cx="228600" cy="15049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 txBox="1"/>
          <p:nvPr/>
        </p:nvSpPr>
        <p:spPr>
          <a:xfrm rot="-5400000">
            <a:off x="335107" y="1896712"/>
            <a:ext cx="1398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(inches)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3962400" y="4879582"/>
            <a:ext cx="104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(cm)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5011286" y="1295401"/>
            <a:ext cx="3751800" cy="12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Reduce data from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2D to 1D</a:t>
            </a:r>
            <a:endParaRPr sz="37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8215795" y="6488668"/>
            <a:ext cx="92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Andrew 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/>
        </p:nvSpPr>
        <p:spPr>
          <a:xfrm>
            <a:off x="381000" y="371025"/>
            <a:ext cx="8305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7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Compression</a:t>
            </a:r>
            <a:endParaRPr/>
          </a:p>
        </p:txBody>
      </p:sp>
      <p:cxnSp>
        <p:nvCxnSpPr>
          <p:cNvPr id="134" name="Google Shape;134;p19"/>
          <p:cNvCxnSpPr/>
          <p:nvPr/>
        </p:nvCxnSpPr>
        <p:spPr>
          <a:xfrm rot="10800000">
            <a:off x="1405458" y="1359340"/>
            <a:ext cx="11100" cy="36978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35" name="Google Shape;135;p19"/>
          <p:cNvCxnSpPr/>
          <p:nvPr/>
        </p:nvCxnSpPr>
        <p:spPr>
          <a:xfrm>
            <a:off x="1219200" y="4802743"/>
            <a:ext cx="3352800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36" name="Google Shape;136;p19"/>
          <p:cNvSpPr/>
          <p:nvPr/>
        </p:nvSpPr>
        <p:spPr>
          <a:xfrm rot="3218478">
            <a:off x="1549244" y="4217026"/>
            <a:ext cx="255550" cy="254050"/>
          </a:xfrm>
          <a:prstGeom prst="plus">
            <a:avLst>
              <a:gd fmla="val 46579" name="adj"/>
            </a:avLst>
          </a:prstGeom>
          <a:solidFill>
            <a:srgbClr val="C00000"/>
          </a:solidFill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9"/>
          <p:cNvSpPr/>
          <p:nvPr/>
        </p:nvSpPr>
        <p:spPr>
          <a:xfrm rot="3218478">
            <a:off x="1930244" y="4115426"/>
            <a:ext cx="255550" cy="254050"/>
          </a:xfrm>
          <a:prstGeom prst="plus">
            <a:avLst>
              <a:gd fmla="val 46579" name="adj"/>
            </a:avLst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9"/>
          <p:cNvSpPr/>
          <p:nvPr/>
        </p:nvSpPr>
        <p:spPr>
          <a:xfrm rot="3218478">
            <a:off x="2310356" y="3201026"/>
            <a:ext cx="255550" cy="254050"/>
          </a:xfrm>
          <a:prstGeom prst="plus">
            <a:avLst>
              <a:gd fmla="val 46579" name="adj"/>
            </a:avLst>
          </a:prstGeom>
          <a:solidFill>
            <a:srgbClr val="00CC00"/>
          </a:solidFill>
          <a:ln cap="flat" cmpd="sng" w="19050">
            <a:solidFill>
              <a:srgbClr val="00C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9"/>
          <p:cNvSpPr/>
          <p:nvPr/>
        </p:nvSpPr>
        <p:spPr>
          <a:xfrm rot="3218478">
            <a:off x="2768445" y="2896226"/>
            <a:ext cx="255550" cy="254050"/>
          </a:xfrm>
          <a:prstGeom prst="plus">
            <a:avLst>
              <a:gd fmla="val 46579" name="adj"/>
            </a:avLst>
          </a:prstGeom>
          <a:solidFill>
            <a:srgbClr val="993366"/>
          </a:solidFill>
          <a:ln cap="flat" cmpd="sng" w="19050">
            <a:solidFill>
              <a:srgbClr val="9933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9"/>
          <p:cNvSpPr/>
          <p:nvPr/>
        </p:nvSpPr>
        <p:spPr>
          <a:xfrm rot="3218478">
            <a:off x="3148556" y="2590241"/>
            <a:ext cx="255550" cy="254050"/>
          </a:xfrm>
          <a:prstGeom prst="plus">
            <a:avLst>
              <a:gd fmla="val 46579" name="adj"/>
            </a:avLst>
          </a:prstGeom>
          <a:solidFill>
            <a:srgbClr val="548135"/>
          </a:solidFill>
          <a:ln cap="flat" cmpd="sng" w="19050">
            <a:solidFill>
              <a:srgbClr val="5481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9"/>
          <p:cNvSpPr/>
          <p:nvPr/>
        </p:nvSpPr>
        <p:spPr>
          <a:xfrm rot="3218478">
            <a:off x="3384081" y="2108493"/>
            <a:ext cx="255550" cy="254050"/>
          </a:xfrm>
          <a:prstGeom prst="plus">
            <a:avLst>
              <a:gd fmla="val 46579" name="adj"/>
            </a:avLst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9"/>
          <p:cNvSpPr/>
          <p:nvPr/>
        </p:nvSpPr>
        <p:spPr>
          <a:xfrm rot="3218478">
            <a:off x="3758156" y="1981826"/>
            <a:ext cx="255550" cy="254050"/>
          </a:xfrm>
          <a:prstGeom prst="plus">
            <a:avLst>
              <a:gd fmla="val 46579" name="adj"/>
            </a:avLst>
          </a:prstGeom>
          <a:solidFill>
            <a:srgbClr val="0000CC"/>
          </a:solidFill>
          <a:ln cap="flat" cmpd="sng" w="19050">
            <a:solidFill>
              <a:srgbClr val="0000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9"/>
          <p:cNvSpPr/>
          <p:nvPr/>
        </p:nvSpPr>
        <p:spPr>
          <a:xfrm rot="3218478">
            <a:off x="3986756" y="1574241"/>
            <a:ext cx="255550" cy="254050"/>
          </a:xfrm>
          <a:prstGeom prst="plus">
            <a:avLst>
              <a:gd fmla="val 46579" name="adj"/>
            </a:avLst>
          </a:prstGeom>
          <a:solidFill>
            <a:srgbClr val="00B050"/>
          </a:solidFill>
          <a:ln cap="flat" cmpd="sng" w="1905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4" name="Google Shape;144;p19"/>
          <p:cNvCxnSpPr/>
          <p:nvPr/>
        </p:nvCxnSpPr>
        <p:spPr>
          <a:xfrm>
            <a:off x="1219200" y="5885752"/>
            <a:ext cx="3352800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med" w="med" type="stealth"/>
          </a:ln>
        </p:spPr>
      </p:cxnSp>
      <p:pic>
        <p:nvPicPr>
          <p:cNvPr id="145" name="Google Shape;14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86201" y="6193093"/>
            <a:ext cx="192405" cy="15049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9"/>
          <p:cNvSpPr/>
          <p:nvPr/>
        </p:nvSpPr>
        <p:spPr>
          <a:xfrm rot="3218478">
            <a:off x="1549244" y="5758193"/>
            <a:ext cx="255550" cy="254050"/>
          </a:xfrm>
          <a:prstGeom prst="plus">
            <a:avLst>
              <a:gd fmla="val 46579" name="adj"/>
            </a:avLst>
          </a:prstGeom>
          <a:solidFill>
            <a:srgbClr val="C00000"/>
          </a:solidFill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9"/>
          <p:cNvSpPr/>
          <p:nvPr/>
        </p:nvSpPr>
        <p:spPr>
          <a:xfrm rot="3218478">
            <a:off x="1930244" y="5751593"/>
            <a:ext cx="255550" cy="254050"/>
          </a:xfrm>
          <a:prstGeom prst="plus">
            <a:avLst>
              <a:gd fmla="val 46579" name="adj"/>
            </a:avLst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9"/>
          <p:cNvSpPr/>
          <p:nvPr/>
        </p:nvSpPr>
        <p:spPr>
          <a:xfrm rot="3218478">
            <a:off x="2310356" y="5741026"/>
            <a:ext cx="255550" cy="254050"/>
          </a:xfrm>
          <a:prstGeom prst="plus">
            <a:avLst>
              <a:gd fmla="val 46579" name="adj"/>
            </a:avLst>
          </a:prstGeom>
          <a:solidFill>
            <a:srgbClr val="00CC00"/>
          </a:solidFill>
          <a:ln cap="flat" cmpd="sng" w="19050">
            <a:solidFill>
              <a:srgbClr val="00C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9"/>
          <p:cNvSpPr/>
          <p:nvPr/>
        </p:nvSpPr>
        <p:spPr>
          <a:xfrm rot="3218478">
            <a:off x="2768445" y="5742360"/>
            <a:ext cx="255550" cy="254050"/>
          </a:xfrm>
          <a:prstGeom prst="plus">
            <a:avLst>
              <a:gd fmla="val 46579" name="adj"/>
            </a:avLst>
          </a:prstGeom>
          <a:solidFill>
            <a:srgbClr val="993366"/>
          </a:solidFill>
          <a:ln cap="flat" cmpd="sng" w="19050">
            <a:solidFill>
              <a:srgbClr val="9933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9"/>
          <p:cNvSpPr/>
          <p:nvPr/>
        </p:nvSpPr>
        <p:spPr>
          <a:xfrm rot="3218478">
            <a:off x="3148556" y="5742360"/>
            <a:ext cx="255550" cy="254050"/>
          </a:xfrm>
          <a:prstGeom prst="plus">
            <a:avLst>
              <a:gd fmla="val 46579" name="adj"/>
            </a:avLst>
          </a:prstGeom>
          <a:solidFill>
            <a:srgbClr val="548135"/>
          </a:solidFill>
          <a:ln cap="flat" cmpd="sng" w="19050">
            <a:solidFill>
              <a:srgbClr val="5481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9"/>
          <p:cNvSpPr/>
          <p:nvPr/>
        </p:nvSpPr>
        <p:spPr>
          <a:xfrm rot="3218478">
            <a:off x="3384081" y="5742360"/>
            <a:ext cx="255550" cy="254050"/>
          </a:xfrm>
          <a:prstGeom prst="plus">
            <a:avLst>
              <a:gd fmla="val 46579" name="adj"/>
            </a:avLst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9"/>
          <p:cNvSpPr/>
          <p:nvPr/>
        </p:nvSpPr>
        <p:spPr>
          <a:xfrm rot="3218478">
            <a:off x="3758156" y="5742360"/>
            <a:ext cx="255550" cy="254050"/>
          </a:xfrm>
          <a:prstGeom prst="plus">
            <a:avLst>
              <a:gd fmla="val 46579" name="adj"/>
            </a:avLst>
          </a:prstGeom>
          <a:solidFill>
            <a:srgbClr val="0000CC"/>
          </a:solidFill>
          <a:ln cap="flat" cmpd="sng" w="19050">
            <a:solidFill>
              <a:srgbClr val="0000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9"/>
          <p:cNvSpPr/>
          <p:nvPr/>
        </p:nvSpPr>
        <p:spPr>
          <a:xfrm rot="3218478">
            <a:off x="3986756" y="5743545"/>
            <a:ext cx="255550" cy="254050"/>
          </a:xfrm>
          <a:prstGeom prst="plus">
            <a:avLst>
              <a:gd fmla="val 46579" name="adj"/>
            </a:avLst>
          </a:prstGeom>
          <a:solidFill>
            <a:srgbClr val="00B050"/>
          </a:solidFill>
          <a:ln cap="flat" cmpd="sng" w="1905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9"/>
          <p:cNvSpPr txBox="1"/>
          <p:nvPr/>
        </p:nvSpPr>
        <p:spPr>
          <a:xfrm>
            <a:off x="5011286" y="1295401"/>
            <a:ext cx="3751800" cy="12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Reduce data from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2D to 1D</a:t>
            </a:r>
            <a:endParaRPr sz="37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29151" y="2717800"/>
            <a:ext cx="492823" cy="299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05600" y="2727878"/>
            <a:ext cx="884110" cy="302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05600" y="3439417"/>
            <a:ext cx="884110" cy="302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129151" y="3442719"/>
            <a:ext cx="492823" cy="299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129150" y="4833632"/>
            <a:ext cx="594360" cy="299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705602" y="4854957"/>
            <a:ext cx="985647" cy="302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363654" y="4230891"/>
            <a:ext cx="37147" cy="299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733801" y="5057141"/>
            <a:ext cx="222885" cy="150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 rot="-5400000">
            <a:off x="948612" y="2837455"/>
            <a:ext cx="228600" cy="15049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9"/>
          <p:cNvSpPr txBox="1"/>
          <p:nvPr/>
        </p:nvSpPr>
        <p:spPr>
          <a:xfrm rot="-5400000">
            <a:off x="335107" y="1896712"/>
            <a:ext cx="1398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(inches)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9"/>
          <p:cNvSpPr txBox="1"/>
          <p:nvPr/>
        </p:nvSpPr>
        <p:spPr>
          <a:xfrm>
            <a:off x="3962400" y="4879582"/>
            <a:ext cx="104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(cm)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9"/>
          <p:cNvSpPr/>
          <p:nvPr/>
        </p:nvSpPr>
        <p:spPr>
          <a:xfrm>
            <a:off x="8215795" y="6488668"/>
            <a:ext cx="92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Andrew 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/>
        </p:nvSpPr>
        <p:spPr>
          <a:xfrm>
            <a:off x="381000" y="371026"/>
            <a:ext cx="83058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Compression</a:t>
            </a:r>
            <a:endParaRPr/>
          </a:p>
        </p:txBody>
      </p:sp>
      <p:sp>
        <p:nvSpPr>
          <p:cNvPr id="173" name="Google Shape;173;p20"/>
          <p:cNvSpPr txBox="1"/>
          <p:nvPr/>
        </p:nvSpPr>
        <p:spPr>
          <a:xfrm>
            <a:off x="4191000" y="902573"/>
            <a:ext cx="4572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Reduce data from 3D to 2D</a:t>
            </a:r>
            <a:endParaRPr/>
          </a:p>
        </p:txBody>
      </p:sp>
      <p:pic>
        <p:nvPicPr>
          <p:cNvPr descr="C:\Users\tlow\Desktop\cs229a\lectures-slides\assets\pca\pca1.jpg" id="174" name="Google Shape;17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824181"/>
            <a:ext cx="2876909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tlow\Desktop\cs229a\lectures-slides\assets\pca\pca2.jpg" id="175" name="Google Shape;175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61412" y="1835727"/>
            <a:ext cx="2876909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tlow\Desktop\cs229a\lectures-slides\assets\pca\proj.jpg" id="176" name="Google Shape;176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69000" y="2006600"/>
            <a:ext cx="2946399" cy="22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1001" y="4648201"/>
            <a:ext cx="222885" cy="150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057400" y="5156201"/>
            <a:ext cx="228600" cy="150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709722" y="4447541"/>
            <a:ext cx="228600" cy="150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68116" y="5156201"/>
            <a:ext cx="222885" cy="150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52401" y="3180927"/>
            <a:ext cx="230505" cy="154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024490" y="3937001"/>
            <a:ext cx="230505" cy="154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594227" y="4927441"/>
            <a:ext cx="192405" cy="150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969000" y="2108201"/>
            <a:ext cx="198120" cy="15049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0"/>
          <p:cNvSpPr/>
          <p:nvPr/>
        </p:nvSpPr>
        <p:spPr>
          <a:xfrm>
            <a:off x="8215795" y="6488668"/>
            <a:ext cx="92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Andrew 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685800" y="12954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Suppose attributes are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we have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training examples. 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’s denote values of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’s denote values of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over the training examples. 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Variance of an attribute: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p21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Background for PCA</a:t>
            </a:r>
            <a:endParaRPr/>
          </a:p>
        </p:txBody>
      </p:sp>
      <p:pic>
        <p:nvPicPr>
          <p:cNvPr id="192" name="Google Shape;19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3733800"/>
            <a:ext cx="2563812" cy="1185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/>
          <p:nvPr>
            <p:ph idx="1" type="body"/>
          </p:nvPr>
        </p:nvSpPr>
        <p:spPr>
          <a:xfrm>
            <a:off x="685800" y="12954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Covariance of two attributes: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covariance is positive, both dimensions increase together.  If negative, as one increases, the other decreases.   Zero:  independent of each other.  </a:t>
            </a:r>
            <a:endParaRPr/>
          </a:p>
        </p:txBody>
      </p:sp>
      <p:pic>
        <p:nvPicPr>
          <p:cNvPr id="198" name="Google Shape;19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1975" y="1981200"/>
            <a:ext cx="3727450" cy="1185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