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9144000" cy="51435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909826" y="2601544"/>
            <a:ext cx="5324347" cy="7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909826" y="2601544"/>
            <a:ext cx="5324347" cy="7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18287" y="2253233"/>
            <a:ext cx="8307425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36600" y="2044375"/>
            <a:ext cx="5440680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5"/>
          <p:cNvSpPr/>
          <p:nvPr/>
        </p:nvSpPr>
        <p:spPr>
          <a:xfrm>
            <a:off x="5521452" y="1071372"/>
            <a:ext cx="2967228" cy="298246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18287" y="2253233"/>
            <a:ext cx="8307425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18287" y="2253233"/>
            <a:ext cx="8307425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57225"/>
          </a:xfrm>
          <a:custGeom>
            <a:rect b="b" l="l" r="r" t="t"/>
            <a:pathLst>
              <a:path extrusionOk="0" h="657225" w="9144000">
                <a:moveTo>
                  <a:pt x="0" y="656844"/>
                </a:moveTo>
                <a:lnTo>
                  <a:pt x="9144000" y="656844"/>
                </a:lnTo>
                <a:lnTo>
                  <a:pt x="9144000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0" y="656843"/>
            <a:ext cx="9144000" cy="4486910"/>
          </a:xfrm>
          <a:custGeom>
            <a:rect b="b" l="l" r="r" t="t"/>
            <a:pathLst>
              <a:path extrusionOk="0" h="4486910" w="9144000">
                <a:moveTo>
                  <a:pt x="9144000" y="0"/>
                </a:moveTo>
                <a:lnTo>
                  <a:pt x="0" y="0"/>
                </a:lnTo>
                <a:lnTo>
                  <a:pt x="0" y="4486656"/>
                </a:lnTo>
                <a:lnTo>
                  <a:pt x="9144000" y="4486656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18287" y="2253233"/>
            <a:ext cx="8307425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36600" y="2044375"/>
            <a:ext cx="5440680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3836035"/>
          </a:xfrm>
          <a:custGeom>
            <a:rect b="b" l="l" r="r" t="t"/>
            <a:pathLst>
              <a:path extrusionOk="0" h="3836035" w="9144000">
                <a:moveTo>
                  <a:pt x="9144000" y="0"/>
                </a:moveTo>
                <a:lnTo>
                  <a:pt x="0" y="0"/>
                </a:lnTo>
                <a:lnTo>
                  <a:pt x="0" y="3835908"/>
                </a:lnTo>
                <a:lnTo>
                  <a:pt x="9144000" y="3835908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1909826" y="2601544"/>
            <a:ext cx="5324347" cy="7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Unit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6"/>
          <p:cNvSpPr txBox="1"/>
          <p:nvPr/>
        </p:nvSpPr>
        <p:spPr>
          <a:xfrm>
            <a:off x="176885" y="157353"/>
            <a:ext cx="6127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Nose: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18287" y="938276"/>
            <a:ext cx="2281555" cy="1105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$ pip install nose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# Running tests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$ nosetests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176885" y="157353"/>
            <a:ext cx="11036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 Tests:</a:t>
            </a:r>
            <a:endParaRPr sz="1800"/>
          </a:p>
        </p:txBody>
      </p:sp>
      <p:sp>
        <p:nvSpPr>
          <p:cNvPr id="124" name="Google Shape;124;p17"/>
          <p:cNvSpPr txBox="1"/>
          <p:nvPr/>
        </p:nvSpPr>
        <p:spPr>
          <a:xfrm>
            <a:off x="480771" y="942016"/>
            <a:ext cx="3175000" cy="3227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0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# tests/mul_dc.py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93700" lvl="0" marL="405765" marR="12852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multiply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):  </a:t>
            </a:r>
            <a:r>
              <a:rPr lang="en-U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"""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&gt;&gt;&gt; multiply(4, 3)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05765" marR="2466975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12  """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# running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$ python -m doctest -v file_name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5" name="Google Shape;55;p8"/>
            <p:cNvSpPr/>
            <p:nvPr/>
          </p:nvSpPr>
          <p:spPr>
            <a:xfrm>
              <a:off x="0" y="0"/>
              <a:ext cx="9144000" cy="5143500"/>
            </a:xfrm>
            <a:custGeom>
              <a:rect b="b" l="l" r="r" t="t"/>
              <a:pathLst>
                <a:path extrusionOk="0" h="5143500" w="9144000">
                  <a:moveTo>
                    <a:pt x="0" y="5143500"/>
                  </a:move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81356" y="181356"/>
              <a:ext cx="8795385" cy="4780915"/>
            </a:xfrm>
            <a:custGeom>
              <a:rect b="b" l="l" r="r" t="t"/>
              <a:pathLst>
                <a:path extrusionOk="0" h="4780915" w="8795385">
                  <a:moveTo>
                    <a:pt x="8795004" y="0"/>
                  </a:moveTo>
                  <a:lnTo>
                    <a:pt x="0" y="0"/>
                  </a:lnTo>
                  <a:lnTo>
                    <a:pt x="0" y="4780788"/>
                  </a:lnTo>
                  <a:lnTo>
                    <a:pt x="8795004" y="4780788"/>
                  </a:lnTo>
                  <a:lnTo>
                    <a:pt x="8795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890422" y="1055878"/>
            <a:ext cx="4892040" cy="11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285F4"/>
                </a:solidFill>
                <a:latin typeface="Trebuchet MS"/>
                <a:ea typeface="Trebuchet MS"/>
                <a:cs typeface="Trebuchet MS"/>
                <a:sym typeface="Trebuchet MS"/>
              </a:rPr>
              <a:t>Why Software testing is  important?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1119022" y="2519298"/>
            <a:ext cx="5122545" cy="75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To point out the defects during the development phases.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To Ensure that the application works as expected.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76885" y="157353"/>
            <a:ext cx="26250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Test Driven Development.</a:t>
            </a:r>
            <a:endParaRPr sz="1800"/>
          </a:p>
        </p:txBody>
      </p:sp>
      <p:sp>
        <p:nvSpPr>
          <p:cNvPr id="65" name="Google Shape;65;p9"/>
          <p:cNvSpPr txBox="1"/>
          <p:nvPr/>
        </p:nvSpPr>
        <p:spPr>
          <a:xfrm>
            <a:off x="330200" y="978534"/>
            <a:ext cx="8329930" cy="19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process of implementing code by writing your tests first, seeing them fail, then  writing the code to make the tests pass.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353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Write Tests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353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Make Them fail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353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Write code.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3535" lvl="0" marL="4699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Make them pass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353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Repeat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176885" y="157353"/>
            <a:ext cx="16383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Python Unit test</a:t>
            </a:r>
            <a:endParaRPr sz="1800"/>
          </a:p>
        </p:txBody>
      </p:sp>
      <p:sp>
        <p:nvSpPr>
          <p:cNvPr id="72" name="Google Shape;72;p10"/>
          <p:cNvSpPr txBox="1"/>
          <p:nvPr/>
        </p:nvSpPr>
        <p:spPr>
          <a:xfrm>
            <a:off x="380800" y="1054100"/>
            <a:ext cx="7950900" cy="30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Some Important Points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marR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Every test class must be sub class of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unittest.TestCase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Every test function should start with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name.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 check for an expected result use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assert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functions.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69265" marR="2209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setUp()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method define instructions that will be executed before test  case.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tearDown()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method define instructions that will be executed after test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case.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0" y="656844"/>
            <a:ext cx="9144000" cy="4253483"/>
            <a:chOff x="0" y="656844"/>
            <a:chExt cx="9144000" cy="4253483"/>
          </a:xfrm>
        </p:grpSpPr>
        <p:sp>
          <p:nvSpPr>
            <p:cNvPr id="78" name="Google Shape;78;p11"/>
            <p:cNvSpPr/>
            <p:nvPr/>
          </p:nvSpPr>
          <p:spPr>
            <a:xfrm>
              <a:off x="0" y="656844"/>
              <a:ext cx="9144000" cy="10820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54736" y="938783"/>
              <a:ext cx="7671816" cy="39715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2"/>
          <p:cNvSpPr txBox="1"/>
          <p:nvPr/>
        </p:nvSpPr>
        <p:spPr>
          <a:xfrm>
            <a:off x="176885" y="157353"/>
            <a:ext cx="10325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Let’s start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292709" y="965962"/>
            <a:ext cx="1894205" cy="2015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# tests/mul.py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multiply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93700" lvl="0" marL="405765" marR="496569" rtl="0" algn="l">
              <a:lnSpc>
                <a:spcPct val="1501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): 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76885" y="157353"/>
            <a:ext cx="10153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Test case</a:t>
            </a:r>
            <a:endParaRPr sz="1800"/>
          </a:p>
        </p:txBody>
      </p:sp>
      <p:sp>
        <p:nvSpPr>
          <p:cNvPr id="93" name="Google Shape;93;p13"/>
          <p:cNvSpPr txBox="1"/>
          <p:nvPr/>
        </p:nvSpPr>
        <p:spPr>
          <a:xfrm>
            <a:off x="418275" y="891225"/>
            <a:ext cx="5289300" cy="3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7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unittest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mul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multiply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class MultiplyTestCase(unittest.TestCase):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93700" lvl="0" marL="798830" marR="5080" rtl="0" algn="l">
              <a:lnSpc>
                <a:spcPct val="15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test_multiplication_with_correct_values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):  self.assertEqual(multiply(</a:t>
            </a:r>
            <a:r>
              <a:rPr lang="en-US" sz="1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400" u="sng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lang="en-U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400" u="sng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u="sng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unittest.main()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176885" y="157353"/>
            <a:ext cx="24777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SetUp() and TearDown()</a:t>
            </a:r>
            <a:endParaRPr sz="1800"/>
          </a:p>
        </p:txBody>
      </p:sp>
      <p:sp>
        <p:nvSpPr>
          <p:cNvPr id="100" name="Google Shape;100;p14"/>
          <p:cNvSpPr txBox="1"/>
          <p:nvPr/>
        </p:nvSpPr>
        <p:spPr>
          <a:xfrm>
            <a:off x="336600" y="870584"/>
            <a:ext cx="36645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class MulTestCase(unittest.TestCase):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600070" y="1190320"/>
            <a:ext cx="3075305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# Runs before every test method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9792" y="1083748"/>
            <a:ext cx="1600835" cy="986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0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setUp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self.a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r>
              <a:rPr lang="en-US" sz="1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self.b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r>
              <a:rPr lang="en-US" sz="1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336600" y="2044375"/>
            <a:ext cx="5440680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000">
            <a:noAutofit/>
          </a:bodyPr>
          <a:lstStyle/>
          <a:p>
            <a:pPr indent="0" lvl="0" marL="4057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def </a:t>
            </a:r>
            <a:r>
              <a:rPr lang="en-US"/>
              <a:t>test_mult_with_correct_values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>
                <a:solidFill>
                  <a:srgbClr val="000000"/>
                </a:solidFill>
              </a:rPr>
              <a:t>):</a:t>
            </a:r>
            <a:endParaRPr/>
          </a:p>
          <a:p>
            <a:pPr indent="393065" lvl="0" marL="40576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self.assertEqual(multiply(self.a, self.b), </a:t>
            </a:r>
            <a:r>
              <a:rPr lang="en-US">
                <a:solidFill>
                  <a:srgbClr val="0066FF"/>
                </a:solidFill>
              </a:rPr>
              <a:t>200</a:t>
            </a:r>
            <a:r>
              <a:rPr lang="en-US">
                <a:solidFill>
                  <a:srgbClr val="000000"/>
                </a:solidFill>
              </a:rPr>
              <a:t>)  def </a:t>
            </a:r>
            <a:r>
              <a:rPr lang="en-US"/>
              <a:t>tearDown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>
                <a:solidFill>
                  <a:srgbClr val="000000"/>
                </a:solidFill>
              </a:rPr>
              <a:t>): </a:t>
            </a:r>
            <a:r>
              <a:rPr i="1" lang="en-US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# runs after every test method</a:t>
            </a:r>
            <a:endParaRPr/>
          </a:p>
          <a:p>
            <a:pPr indent="0" lvl="0" marL="798830" marR="3648075" rtl="0" algn="l">
              <a:lnSpc>
                <a:spcPct val="18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del </a:t>
            </a:r>
            <a:r>
              <a:rPr lang="en-US">
                <a:solidFill>
                  <a:srgbClr val="000000"/>
                </a:solidFill>
              </a:rPr>
              <a:t>self.a  </a:t>
            </a:r>
            <a:r>
              <a:rPr lang="en-US">
                <a:solidFill>
                  <a:srgbClr val="0000FF"/>
                </a:solidFill>
              </a:rPr>
              <a:t>del </a:t>
            </a:r>
            <a:r>
              <a:rPr lang="en-US">
                <a:solidFill>
                  <a:srgbClr val="000000"/>
                </a:solidFill>
              </a:rPr>
              <a:t>self.b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if</a:t>
            </a:r>
            <a:r>
              <a:rPr lang="en-US" u="sng">
                <a:solidFill>
                  <a:srgbClr val="0000FF"/>
                </a:solidFill>
              </a:rPr>
              <a:t>  </a:t>
            </a:r>
            <a:r>
              <a:rPr lang="en-US">
                <a:solidFill>
                  <a:srgbClr val="3333FF"/>
                </a:solidFill>
              </a:rPr>
              <a:t>name</a:t>
            </a:r>
            <a:r>
              <a:rPr lang="en-US" u="sng">
                <a:solidFill>
                  <a:srgbClr val="3333FF"/>
                </a:solidFill>
              </a:rPr>
              <a:t> 	</a:t>
            </a:r>
            <a:r>
              <a:rPr lang="en-US">
                <a:solidFill>
                  <a:srgbClr val="0000FF"/>
                </a:solidFill>
              </a:rPr>
              <a:t>== </a:t>
            </a:r>
            <a:r>
              <a:rPr lang="en-US">
                <a:solidFill>
                  <a:srgbClr val="009933"/>
                </a:solidFill>
              </a:rPr>
              <a:t>'</a:t>
            </a:r>
            <a:r>
              <a:rPr lang="en-US" u="sng">
                <a:solidFill>
                  <a:srgbClr val="009933"/>
                </a:solidFill>
              </a:rPr>
              <a:t> </a:t>
            </a:r>
            <a:r>
              <a:rPr lang="en-US">
                <a:solidFill>
                  <a:srgbClr val="009933"/>
                </a:solidFill>
              </a:rPr>
              <a:t>main</a:t>
            </a:r>
            <a:r>
              <a:rPr lang="en-US" u="sng">
                <a:solidFill>
                  <a:srgbClr val="009933"/>
                </a:solidFill>
              </a:rPr>
              <a:t> </a:t>
            </a:r>
            <a:r>
              <a:rPr lang="en-US">
                <a:solidFill>
                  <a:srgbClr val="009933"/>
                </a:solidFill>
              </a:rPr>
              <a:t>'</a:t>
            </a:r>
            <a:r>
              <a:rPr lang="en-US">
                <a:solidFill>
                  <a:srgbClr val="000000"/>
                </a:solidFill>
              </a:rPr>
              <a:t>:</a:t>
            </a:r>
            <a:endParaRPr/>
          </a:p>
          <a:p>
            <a:pPr indent="0" lvl="0" marL="405765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unittest.main()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176885" y="157353"/>
            <a:ext cx="16960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Assert functions</a:t>
            </a:r>
            <a:endParaRPr sz="1800"/>
          </a:p>
        </p:txBody>
      </p:sp>
      <p:sp>
        <p:nvSpPr>
          <p:cNvPr id="110" name="Google Shape;110;p15"/>
          <p:cNvSpPr txBox="1"/>
          <p:nvPr/>
        </p:nvSpPr>
        <p:spPr>
          <a:xfrm>
            <a:off x="537768" y="991870"/>
            <a:ext cx="6012815" cy="1671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assertEqual(a, b)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assertNotEqual(a, b)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assertTrue(x)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assertFalse(x)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assertIs(a, b)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https://docs.python.org/2/library/unittest.html#test-cases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