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296400"/>
  <p:embeddedFontLst>
    <p:embeddedFont>
      <p:font typeface="Tahom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4CB868-F2E1-4FDC-93AB-C36702678F58}">
  <a:tblStyle styleId="{2C4CB868-F2E1-4FDC-93AB-C36702678F5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Tahoma-bold.fntdata"/><Relationship Id="rId23" Type="http://schemas.openxmlformats.org/officeDocument/2006/relationships/slide" Target="slides/slide17.xml"/><Relationship Id="rId45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1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2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049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F4F3E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914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1464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533400" y="1371600"/>
            <a:ext cx="8080375" cy="155575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A50021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Relationship Id="rId4" Type="http://schemas.openxmlformats.org/officeDocument/2006/relationships/image" Target="../media/image34.png"/><Relationship Id="rId5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37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3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02675" y="2751425"/>
            <a:ext cx="89652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/>
              <a:t>       </a:t>
            </a:r>
            <a:r>
              <a:rPr lang="en-US" sz="3000"/>
              <a:t>   </a:t>
            </a:r>
            <a:r>
              <a:rPr lang="en-US" sz="3600"/>
              <a:t> Singular Value  Decomposition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continued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974725" y="1765300"/>
            <a:ext cx="54260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Let’s divide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multiply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30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3000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by  </a:t>
            </a: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33550"/>
            <a:ext cx="5302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679700"/>
            <a:ext cx="6445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 txBox="1"/>
          <p:nvPr/>
        </p:nvSpPr>
        <p:spPr>
          <a:xfrm>
            <a:off x="457200" y="3048000"/>
            <a:ext cx="15303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Then,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3313112" y="4114800"/>
            <a:ext cx="420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1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</a:t>
            </a:r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6437312" y="4114800"/>
            <a:ext cx="1636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1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(Q</a:t>
            </a:r>
            <a:r>
              <a:rPr b="1" baseline="3000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-1</a:t>
            </a:r>
            <a:r>
              <a:rPr b="1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= Q</a:t>
            </a:r>
            <a:r>
              <a:rPr b="1" baseline="3000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 </a:t>
            </a:r>
            <a:r>
              <a:rPr b="1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)</a:t>
            </a:r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5218112" y="4087812"/>
            <a:ext cx="411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2514600" y="5553075"/>
            <a:ext cx="2984500" cy="46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87171" y="-5280"/>
                </a:moveTo>
                <a:lnTo>
                  <a:pt x="6348" y="-661"/>
                </a:lnTo>
                <a:lnTo>
                  <a:pt x="6348" y="-661"/>
                </a:lnTo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Why? Stay tuned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             is a </a:t>
            </a: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symmetric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matrix: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1" i="0" lang="en-US" sz="26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Theorem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Exists a (unique) </a:t>
            </a: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eigen decomposition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1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3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orthogonal: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1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</a:t>
            </a:r>
            <a:r>
              <a:rPr b="1" baseline="3000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-1</a:t>
            </a:r>
            <a:r>
              <a:rPr b="1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= Q</a:t>
            </a:r>
            <a:r>
              <a:rPr b="1" baseline="3000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of 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normalized eigenvectors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are orthogonal.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(everything is real)</a:t>
            </a:r>
            <a:endParaRPr b="1" baseline="30000" i="1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440"/>
              <a:buFont typeface="Noto Sans Symbols"/>
              <a:buNone/>
            </a:pPr>
            <a:r>
              <a:t/>
            </a:r>
            <a:endParaRPr b="1" baseline="30000" i="1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Eigen Decomposition</a:t>
            </a:r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8800"/>
            <a:ext cx="1504950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2743200"/>
            <a:ext cx="1727200" cy="5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Singular Value Decomposition</a:t>
            </a:r>
            <a:endParaRPr/>
          </a:p>
        </p:txBody>
      </p:sp>
      <p:grpSp>
        <p:nvGrpSpPr>
          <p:cNvPr id="186" name="Google Shape;186;p16"/>
          <p:cNvGrpSpPr/>
          <p:nvPr/>
        </p:nvGrpSpPr>
        <p:grpSpPr>
          <a:xfrm>
            <a:off x="3452812" y="2590800"/>
            <a:ext cx="3529012" cy="1219200"/>
            <a:chOff x="2175" y="1632"/>
            <a:chExt cx="2223" cy="768"/>
          </a:xfrm>
        </p:grpSpPr>
        <p:pic>
          <p:nvPicPr>
            <p:cNvPr id="187" name="Google Shape;18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2" y="1632"/>
              <a:ext cx="1065" cy="3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16"/>
            <p:cNvSpPr txBox="1"/>
            <p:nvPr/>
          </p:nvSpPr>
          <p:spPr>
            <a:xfrm>
              <a:off x="2175" y="2106"/>
              <a:ext cx="585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m×m</a:t>
              </a:r>
              <a:endParaRPr/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2829" y="2106"/>
              <a:ext cx="525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m×n</a:t>
              </a:r>
              <a:endParaRPr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3531" y="2106"/>
              <a:ext cx="867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V </a:t>
              </a: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is </a:t>
              </a: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n×n</a:t>
              </a:r>
              <a:endParaRPr/>
            </a:p>
          </p:txBody>
        </p:sp>
        <p:cxnSp>
          <p:nvCxnSpPr>
            <p:cNvPr id="191" name="Google Shape;191;p16"/>
            <p:cNvCxnSpPr/>
            <p:nvPr/>
          </p:nvCxnSpPr>
          <p:spPr>
            <a:xfrm flipH="1" rot="10800000">
              <a:off x="2544" y="1920"/>
              <a:ext cx="24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2" name="Google Shape;192;p16"/>
            <p:cNvCxnSpPr/>
            <p:nvPr/>
          </p:nvCxnSpPr>
          <p:spPr>
            <a:xfrm rot="10800000">
              <a:off x="3024" y="1920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3" name="Google Shape;193;p16"/>
            <p:cNvCxnSpPr/>
            <p:nvPr/>
          </p:nvCxnSpPr>
          <p:spPr>
            <a:xfrm rot="10800000">
              <a:off x="3216" y="1920"/>
              <a:ext cx="28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94" name="Google Shape;194;p16"/>
          <p:cNvSpPr txBox="1"/>
          <p:nvPr/>
        </p:nvSpPr>
        <p:spPr>
          <a:xfrm>
            <a:off x="212725" y="1717675"/>
            <a:ext cx="8482012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m× 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matrix </a:t>
            </a:r>
            <a:r>
              <a:rPr b="1" i="0" lang="en-US" sz="3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1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of rank </a:t>
            </a:r>
            <a:r>
              <a:rPr b="0" i="1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exists a factorization(Singular Value Decomposition = </a:t>
            </a: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SVD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as follows: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288925" y="4006850"/>
            <a:ext cx="81280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columns of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orthogonal eigenvectors of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</a:t>
            </a:r>
            <a:r>
              <a:rPr b="1" baseline="30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271462" y="4572000"/>
            <a:ext cx="8110537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columns of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orthogonal eigenvectors of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30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97" name="Google Shape;197;p16"/>
          <p:cNvGrpSpPr/>
          <p:nvPr/>
        </p:nvGrpSpPr>
        <p:grpSpPr>
          <a:xfrm>
            <a:off x="304800" y="5105400"/>
            <a:ext cx="8636000" cy="1609725"/>
            <a:chOff x="192" y="3216"/>
            <a:chExt cx="5440" cy="1014"/>
          </a:xfrm>
        </p:grpSpPr>
        <p:pic>
          <p:nvPicPr>
            <p:cNvPr id="198" name="Google Shape;19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43" y="3552"/>
              <a:ext cx="737" cy="3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84" y="3888"/>
              <a:ext cx="1710" cy="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6"/>
            <p:cNvSpPr/>
            <p:nvPr/>
          </p:nvSpPr>
          <p:spPr>
            <a:xfrm>
              <a:off x="3312" y="3888"/>
              <a:ext cx="2320" cy="294"/>
            </a:xfrm>
            <a:prstGeom prst="left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Singular values</a:t>
              </a: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.</a:t>
              </a: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192" y="3216"/>
              <a:ext cx="5223" cy="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Eigenvalues λ</a:t>
              </a:r>
              <a:r>
                <a:rPr b="0" baseline="-2500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</a:t>
              </a: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 λ</a:t>
              </a:r>
              <a:r>
                <a:rPr b="0" baseline="-2500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of </a:t>
              </a:r>
              <a:r>
                <a:rPr b="1" i="1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</a:t>
              </a:r>
              <a:r>
                <a:rPr b="1" baseline="30000" i="1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 </a:t>
              </a: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are the eigenvalues of </a:t>
              </a:r>
              <a:r>
                <a:rPr b="1" i="1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1" baseline="30000" i="1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i="1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Singular Value Decomposition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Illustration of SVD dimensions and sparseness</a:t>
            </a:r>
            <a:endParaRPr/>
          </a:p>
        </p:txBody>
      </p:sp>
      <p:grpSp>
        <p:nvGrpSpPr>
          <p:cNvPr id="208" name="Google Shape;208;p17"/>
          <p:cNvGrpSpPr/>
          <p:nvPr/>
        </p:nvGrpSpPr>
        <p:grpSpPr>
          <a:xfrm>
            <a:off x="1066800" y="2590800"/>
            <a:ext cx="6135687" cy="2049462"/>
            <a:chOff x="672" y="1632"/>
            <a:chExt cx="3865" cy="1291"/>
          </a:xfrm>
        </p:grpSpPr>
        <p:pic>
          <p:nvPicPr>
            <p:cNvPr id="209" name="Google Shape;20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" y="1632"/>
              <a:ext cx="3865" cy="12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7"/>
            <p:cNvSpPr/>
            <p:nvPr/>
          </p:nvSpPr>
          <p:spPr>
            <a:xfrm>
              <a:off x="3014" y="2256"/>
              <a:ext cx="605" cy="240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478" y="1773"/>
              <a:ext cx="392" cy="744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1143000" y="4486275"/>
            <a:ext cx="7086600" cy="1765300"/>
            <a:chOff x="720" y="2826"/>
            <a:chExt cx="4464" cy="1112"/>
          </a:xfrm>
        </p:grpSpPr>
        <p:pic>
          <p:nvPicPr>
            <p:cNvPr id="213" name="Google Shape;213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0" y="2826"/>
              <a:ext cx="4464" cy="1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7"/>
            <p:cNvSpPr/>
            <p:nvPr/>
          </p:nvSpPr>
          <p:spPr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SVD example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1127125" y="2322512"/>
            <a:ext cx="630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Let</a:t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76400"/>
            <a:ext cx="1946275" cy="1787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8"/>
          <p:cNvGrpSpPr/>
          <p:nvPr/>
        </p:nvGrpSpPr>
        <p:grpSpPr>
          <a:xfrm>
            <a:off x="685800" y="3429000"/>
            <a:ext cx="8108950" cy="2593975"/>
            <a:chOff x="432" y="2496"/>
            <a:chExt cx="5108" cy="1634"/>
          </a:xfrm>
        </p:grpSpPr>
        <p:sp>
          <p:nvSpPr>
            <p:cNvPr id="224" name="Google Shape;224;p18"/>
            <p:cNvSpPr txBox="1"/>
            <p:nvPr/>
          </p:nvSpPr>
          <p:spPr>
            <a:xfrm>
              <a:off x="758" y="2496"/>
              <a:ext cx="259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Thus </a:t>
              </a: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m=</a:t>
              </a: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3, </a:t>
              </a: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n=</a:t>
              </a: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2. Its SVD is</a:t>
              </a:r>
              <a:endParaRPr/>
            </a:p>
          </p:txBody>
        </p:sp>
        <p:pic>
          <p:nvPicPr>
            <p:cNvPr id="225" name="Google Shape;22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" y="2928"/>
              <a:ext cx="5108" cy="12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18"/>
          <p:cNvSpPr txBox="1"/>
          <p:nvPr/>
        </p:nvSpPr>
        <p:spPr>
          <a:xfrm>
            <a:off x="76200" y="6248400"/>
            <a:ext cx="8956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Typically, the singular values arranged in decreasing order.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685800" y="1738312"/>
            <a:ext cx="8229600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SVD can be used to compute optimal </a:t>
            </a:r>
            <a:r>
              <a:rPr b="1" i="0" lang="en-US" sz="26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low-rank approximations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Approximation problem: Find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rank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both 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m×n 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matrices.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Typically, want 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 &lt;&lt; r.</a:t>
            </a:r>
            <a:endParaRPr b="0" i="1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Low-rank Approximation</a:t>
            </a:r>
            <a:endParaRPr/>
          </a:p>
        </p:txBody>
      </p:sp>
      <p:grpSp>
        <p:nvGrpSpPr>
          <p:cNvPr id="233" name="Google Shape;233;p19"/>
          <p:cNvGrpSpPr/>
          <p:nvPr/>
        </p:nvGrpSpPr>
        <p:grpSpPr>
          <a:xfrm>
            <a:off x="1555750" y="3276600"/>
            <a:ext cx="6750050" cy="1447800"/>
            <a:chOff x="980" y="2064"/>
            <a:chExt cx="4252" cy="912"/>
          </a:xfrm>
        </p:grpSpPr>
        <p:grpSp>
          <p:nvGrpSpPr>
            <p:cNvPr id="234" name="Google Shape;234;p19"/>
            <p:cNvGrpSpPr/>
            <p:nvPr/>
          </p:nvGrpSpPr>
          <p:grpSpPr>
            <a:xfrm>
              <a:off x="3206" y="2256"/>
              <a:ext cx="2026" cy="720"/>
              <a:chOff x="3456" y="1824"/>
              <a:chExt cx="2026" cy="720"/>
            </a:xfrm>
          </p:grpSpPr>
          <p:sp>
            <p:nvSpPr>
              <p:cNvPr id="235" name="Google Shape;235;p19"/>
              <p:cNvSpPr txBox="1"/>
              <p:nvPr/>
            </p:nvSpPr>
            <p:spPr>
              <a:xfrm>
                <a:off x="3899" y="1824"/>
                <a:ext cx="112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rebuchet MS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Frobenius norm</a:t>
                </a:r>
                <a:endParaRPr/>
              </a:p>
            </p:txBody>
          </p:sp>
          <p:cxnSp>
            <p:nvCxnSpPr>
              <p:cNvPr id="236" name="Google Shape;236;p19"/>
              <p:cNvCxnSpPr/>
              <p:nvPr/>
            </p:nvCxnSpPr>
            <p:spPr>
              <a:xfrm rot="10800000">
                <a:off x="3456" y="1940"/>
                <a:ext cx="44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pic>
            <p:nvPicPr>
              <p:cNvPr id="237" name="Google Shape;237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272" y="2083"/>
                <a:ext cx="1210" cy="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8" name="Google Shape;23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0" y="2064"/>
              <a:ext cx="2274" cy="5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685800" y="1738312"/>
            <a:ext cx="8229600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via SVD</a:t>
            </a:r>
            <a:endParaRPr/>
          </a:p>
        </p:txBody>
      </p:sp>
      <p:sp>
        <p:nvSpPr>
          <p:cNvPr id="244" name="Google Shape;244;p20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Low-rank Approximation</a:t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 rot="5400000">
            <a:off x="5745956" y="2483643"/>
            <a:ext cx="90487" cy="91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4567237" y="2971800"/>
            <a:ext cx="25193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1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set smallest r-k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1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singular values to zero</a:t>
            </a:r>
            <a:endParaRPr/>
          </a:p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362200"/>
            <a:ext cx="4872037" cy="604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20"/>
          <p:cNvGrpSpPr/>
          <p:nvPr/>
        </p:nvGrpSpPr>
        <p:grpSpPr>
          <a:xfrm>
            <a:off x="1143000" y="3886200"/>
            <a:ext cx="7086600" cy="1765300"/>
            <a:chOff x="720" y="2826"/>
            <a:chExt cx="4464" cy="1112"/>
          </a:xfrm>
        </p:grpSpPr>
        <p:pic>
          <p:nvPicPr>
            <p:cNvPr id="249" name="Google Shape;24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0" y="2826"/>
              <a:ext cx="4464" cy="1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20"/>
            <p:cNvSpPr/>
            <p:nvPr/>
          </p:nvSpPr>
          <p:spPr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0"/>
          <p:cNvGrpSpPr/>
          <p:nvPr/>
        </p:nvGrpSpPr>
        <p:grpSpPr>
          <a:xfrm>
            <a:off x="2441575" y="5867400"/>
            <a:ext cx="6092825" cy="793750"/>
            <a:chOff x="1538" y="3696"/>
            <a:chExt cx="3838" cy="500"/>
          </a:xfrm>
        </p:grpSpPr>
        <p:sp>
          <p:nvSpPr>
            <p:cNvPr id="253" name="Google Shape;253;p20"/>
            <p:cNvSpPr txBox="1"/>
            <p:nvPr/>
          </p:nvSpPr>
          <p:spPr>
            <a:xfrm>
              <a:off x="3800" y="3792"/>
              <a:ext cx="157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column notation: </a:t>
              </a:r>
              <a:r>
                <a:rPr b="0" i="1" lang="en-US" sz="1800" u="none">
                  <a:solidFill>
                    <a:srgbClr val="FF33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sum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rebuchet MS"/>
                <a:buNone/>
              </a:pPr>
              <a:r>
                <a:rPr b="0" i="1" lang="en-US" sz="1800" u="none">
                  <a:solidFill>
                    <a:srgbClr val="FF33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of rank 1 matrices</a:t>
              </a:r>
              <a:endParaRPr/>
            </a:p>
          </p:txBody>
        </p:sp>
        <p:cxnSp>
          <p:nvCxnSpPr>
            <p:cNvPr id="254" name="Google Shape;254;p20"/>
            <p:cNvCxnSpPr/>
            <p:nvPr/>
          </p:nvCxnSpPr>
          <p:spPr>
            <a:xfrm rot="10800000">
              <a:off x="3143" y="3994"/>
              <a:ext cx="65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pic>
          <p:nvPicPr>
            <p:cNvPr id="255" name="Google Shape;25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8" y="3696"/>
              <a:ext cx="1630" cy="4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20"/>
          <p:cNvGrpSpPr/>
          <p:nvPr/>
        </p:nvGrpSpPr>
        <p:grpSpPr>
          <a:xfrm>
            <a:off x="2287587" y="4191000"/>
            <a:ext cx="5713412" cy="1295400"/>
            <a:chOff x="1441" y="2640"/>
            <a:chExt cx="3599" cy="816"/>
          </a:xfrm>
        </p:grpSpPr>
        <p:sp>
          <p:nvSpPr>
            <p:cNvPr id="257" name="Google Shape;257;p20"/>
            <p:cNvSpPr txBox="1"/>
            <p:nvPr/>
          </p:nvSpPr>
          <p:spPr>
            <a:xfrm>
              <a:off x="1441" y="3244"/>
              <a:ext cx="19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Lucida Sans"/>
                <a:buNone/>
              </a:pPr>
              <a:r>
                <a:rPr b="0" i="0" lang="en-US" sz="1600" u="none">
                  <a:solidFill>
                    <a:schemeClr val="hlink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k</a:t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456" y="2640"/>
              <a:ext cx="96" cy="480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032" y="2832"/>
              <a:ext cx="1008" cy="96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2736" y="2640"/>
              <a:ext cx="96" cy="480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Approximation error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good (bad) is this approximation?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the best possible, measured by the Frobenius norm of the error: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 σ</a:t>
            </a:r>
            <a:r>
              <a:rPr b="0" baseline="-2500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ordered such that σ</a:t>
            </a:r>
            <a:r>
              <a:rPr b="0" baseline="-2500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σ</a:t>
            </a:r>
            <a:r>
              <a:rPr b="0" baseline="-2500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Suggests why Frobenius error drops as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increased.</a:t>
            </a:r>
            <a:endParaRPr/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429000"/>
            <a:ext cx="5621337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random projection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different method for low-rank approximation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data-oblivious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SVD-based approximation is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data-dependent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for random projection depended only on start/finish dimensionality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distance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for SVD-based approximation is for the Frobenius norm, not for individual distances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SVD Low-rank approximation</a:t>
            </a:r>
            <a:endParaRPr/>
          </a:p>
        </p:txBody>
      </p:sp>
      <p:sp>
        <p:nvSpPr>
          <p:cNvPr id="279" name="Google Shape;279;p23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Whereas the term-doc matrix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have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50000,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million (and rank close to 50000)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construct an approximation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rank 100.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all rank 100 matrices, it would have the lowest Frobenius error.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… but why would we??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Latent Semantic Indexing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381000" y="6172200"/>
            <a:ext cx="8610600" cy="590550"/>
          </a:xfrm>
          <a:prstGeom prst="rect">
            <a:avLst/>
          </a:prstGeom>
          <a:solidFill>
            <a:srgbClr val="C0C0C0">
              <a:alpha val="69803"/>
            </a:srgbClr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C. Eckart, G. Young, </a:t>
            </a:r>
            <a:r>
              <a:rPr b="0" i="1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approximation of a matrix by another of lower rank. </a:t>
            </a:r>
            <a:r>
              <a:rPr b="0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Psychometrika, 1, 211-218, 1936.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Eigenvalues &amp; Eigenvectors</a:t>
            </a:r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Eigenvectors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a square </a:t>
            </a:r>
            <a:r>
              <a:rPr b="0" i="1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m×m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matrix </a:t>
            </a:r>
            <a:r>
              <a:rPr b="1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How many eigenvalues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there at most?</a:t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1066800" y="4541837"/>
            <a:ext cx="7239000" cy="2239962"/>
            <a:chOff x="768" y="2775"/>
            <a:chExt cx="4560" cy="1411"/>
          </a:xfrm>
        </p:grpSpPr>
        <p:pic>
          <p:nvPicPr>
            <p:cNvPr id="46" name="Google Shape;4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" y="2775"/>
              <a:ext cx="2637" cy="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6"/>
            <p:cNvSpPr txBox="1"/>
            <p:nvPr/>
          </p:nvSpPr>
          <p:spPr>
            <a:xfrm>
              <a:off x="768" y="3109"/>
              <a:ext cx="276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only has a non-zero solution if</a:t>
              </a:r>
              <a:r>
                <a:rPr b="0" i="0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/>
            </a:p>
          </p:txBody>
        </p:sp>
        <p:pic>
          <p:nvPicPr>
            <p:cNvPr id="48" name="Google Shape;4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3" y="3171"/>
              <a:ext cx="1047" cy="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6"/>
            <p:cNvSpPr txBox="1"/>
            <p:nvPr/>
          </p:nvSpPr>
          <p:spPr>
            <a:xfrm>
              <a:off x="768" y="3476"/>
              <a:ext cx="4560" cy="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this is a </a:t>
              </a:r>
              <a:r>
                <a:rPr b="0" i="1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b="0" i="0" lang="en-US" sz="24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-th order equation in </a:t>
              </a: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λ </a:t>
              </a:r>
              <a:r>
                <a:rPr b="0" i="0" lang="en-US" sz="24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which can have </a:t>
              </a:r>
              <a:r>
                <a:rPr b="1" i="0" lang="en-US" sz="2400" u="none">
                  <a:solidFill>
                    <a:srgbClr val="FF33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at most </a:t>
              </a:r>
              <a:r>
                <a:rPr b="1" i="1" lang="en-US" sz="2400" u="none">
                  <a:solidFill>
                    <a:srgbClr val="FF3300"/>
                  </a:solidFill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b="1" i="0" lang="en-US" sz="2400" u="none">
                  <a:solidFill>
                    <a:srgbClr val="FF33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distinct solutions</a:t>
              </a:r>
              <a:r>
                <a:rPr b="0" i="0" lang="en-US" sz="24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(roots of the characteristic polynomial) – </a:t>
              </a:r>
              <a:r>
                <a:rPr b="0" i="0" lang="en-US" sz="2000" u="sng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can be complex even though </a:t>
              </a:r>
              <a:r>
                <a:rPr b="1" i="0" lang="en-US" sz="2000" u="sng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</a:t>
              </a:r>
              <a:r>
                <a:rPr b="0" i="0" lang="en-US" sz="2000" u="sng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is real.</a:t>
              </a:r>
              <a:endParaRPr/>
            </a:p>
          </p:txBody>
        </p:sp>
      </p:grpSp>
      <p:sp>
        <p:nvSpPr>
          <p:cNvPr id="50" name="Google Shape;50;p6"/>
          <p:cNvSpPr/>
          <p:nvPr/>
        </p:nvSpPr>
        <p:spPr>
          <a:xfrm>
            <a:off x="3505200" y="2363787"/>
            <a:ext cx="1752600" cy="644525"/>
          </a:xfrm>
          <a:prstGeom prst="rect">
            <a:avLst/>
          </a:prstGeom>
          <a:solidFill>
            <a:srgbClr val="C0C0C0">
              <a:alpha val="49803"/>
            </a:srgbClr>
          </a:solidFill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3175" y="2524125"/>
            <a:ext cx="1214437" cy="255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6"/>
          <p:cNvCxnSpPr/>
          <p:nvPr/>
        </p:nvCxnSpPr>
        <p:spPr>
          <a:xfrm flipH="1" rot="10800000">
            <a:off x="3367087" y="2727325"/>
            <a:ext cx="747712" cy="549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" name="Google Shape;53;p6"/>
          <p:cNvCxnSpPr/>
          <p:nvPr/>
        </p:nvCxnSpPr>
        <p:spPr>
          <a:xfrm rot="10800000">
            <a:off x="4759325" y="2822575"/>
            <a:ext cx="349250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" name="Google Shape;54;p6"/>
          <p:cNvSpPr txBox="1"/>
          <p:nvPr/>
        </p:nvSpPr>
        <p:spPr>
          <a:xfrm>
            <a:off x="4405312" y="3201987"/>
            <a:ext cx="14065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eigenvalue</a:t>
            </a:r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3659187"/>
            <a:ext cx="830262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 txBox="1"/>
          <p:nvPr/>
        </p:nvSpPr>
        <p:spPr>
          <a:xfrm>
            <a:off x="1905000" y="3201987"/>
            <a:ext cx="2320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(right) eigenvector</a:t>
            </a:r>
            <a:endParaRPr/>
          </a:p>
        </p:txBody>
      </p:sp>
      <p:pic>
        <p:nvPicPr>
          <p:cNvPr id="57" name="Google Shape;5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9800" y="3643312"/>
            <a:ext cx="1692275" cy="319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6"/>
          <p:cNvGrpSpPr/>
          <p:nvPr/>
        </p:nvGrpSpPr>
        <p:grpSpPr>
          <a:xfrm>
            <a:off x="6172200" y="2595562"/>
            <a:ext cx="2589212" cy="985837"/>
            <a:chOff x="4080" y="1296"/>
            <a:chExt cx="1631" cy="621"/>
          </a:xfrm>
        </p:grpSpPr>
        <p:pic>
          <p:nvPicPr>
            <p:cNvPr id="59" name="Google Shape;59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28" y="1584"/>
              <a:ext cx="1536" cy="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6"/>
            <p:cNvSpPr txBox="1"/>
            <p:nvPr/>
          </p:nvSpPr>
          <p:spPr>
            <a:xfrm>
              <a:off x="4128" y="1296"/>
              <a:ext cx="6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Example</a:t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4080" y="1296"/>
              <a:ext cx="1631" cy="62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2514600" y="3276600"/>
            <a:ext cx="6553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Latent Semantic Analysis via SVD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it is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term-doc matrix A, we compute the approximation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row for each term and a column for each doc in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docs live in a space of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k&lt;&lt;r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dimensions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dimensions are not the original axes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why?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Space Model: Pros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Automatic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selection of index terms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Partial matching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queries and documents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(dealing with the case where no document contains all search terms)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Ranking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according to </a:t>
            </a: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similarity score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(dealing with large result sets)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Term weighting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schemes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(improves retrieval performance)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extensions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clustering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Relevance feedback (modifying query vector)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foundation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with Lexical Semantics</a:t>
            </a:r>
            <a:endParaRPr/>
          </a:p>
        </p:txBody>
      </p:sp>
      <p:sp>
        <p:nvSpPr>
          <p:cNvPr id="303" name="Google Shape;303;p27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Ambiguity and association in natural language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Polysemy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Words often have a </a:t>
            </a:r>
            <a:r>
              <a:rPr b="1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multitude of meanings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different types of usage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(more urgent for very heterogeneous collections).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vector space model is unable to discriminate between different meanings of the same word.</a:t>
            </a:r>
            <a:endParaRPr/>
          </a:p>
          <a:p>
            <a:pPr indent="-215900" lvl="1" marL="742950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742950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742950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742950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Synonymy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Different terms may have an </a:t>
            </a:r>
            <a:r>
              <a:rPr b="1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identical or a similar meaning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(weaker: words indicating the same topic).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associations between words are made in the vector space representation.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6181725"/>
            <a:ext cx="3484562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038600"/>
            <a:ext cx="3484562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Polysemy and Context</a:t>
            </a:r>
            <a:endParaRPr/>
          </a:p>
        </p:txBody>
      </p:sp>
      <p:sp>
        <p:nvSpPr>
          <p:cNvPr id="311" name="Google Shape;311;p28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similarity on single word level: polysemy and context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28"/>
          <p:cNvGrpSpPr/>
          <p:nvPr/>
        </p:nvGrpSpPr>
        <p:grpSpPr>
          <a:xfrm>
            <a:off x="4768850" y="2209006"/>
            <a:ext cx="4298950" cy="4018756"/>
            <a:chOff x="3004" y="1392"/>
            <a:chExt cx="2708" cy="2531"/>
          </a:xfrm>
        </p:grpSpPr>
        <p:grpSp>
          <p:nvGrpSpPr>
            <p:cNvPr id="313" name="Google Shape;313;p28"/>
            <p:cNvGrpSpPr/>
            <p:nvPr/>
          </p:nvGrpSpPr>
          <p:grpSpPr>
            <a:xfrm>
              <a:off x="4585" y="2796"/>
              <a:ext cx="1127" cy="1127"/>
              <a:chOff x="3408" y="2688"/>
              <a:chExt cx="1392" cy="1344"/>
            </a:xfrm>
          </p:grpSpPr>
          <p:sp>
            <p:nvSpPr>
              <p:cNvPr id="314" name="Google Shape;314;p28"/>
              <p:cNvSpPr/>
              <p:nvPr/>
            </p:nvSpPr>
            <p:spPr>
              <a:xfrm rot="-5400000">
                <a:off x="3432" y="2664"/>
                <a:ext cx="1344" cy="1392"/>
              </a:xfrm>
              <a:prstGeom prst="horizontalScroll">
                <a:avLst>
                  <a:gd fmla="val 12500" name="adj"/>
                </a:avLst>
              </a:prstGeom>
              <a:solidFill>
                <a:srgbClr val="FF99FF"/>
              </a:solidFill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8"/>
              <p:cNvSpPr txBox="1"/>
              <p:nvPr/>
            </p:nvSpPr>
            <p:spPr>
              <a:xfrm>
                <a:off x="3646" y="2831"/>
                <a:ext cx="930" cy="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rebuchet MS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car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rebuchet MS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company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rebuchet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•••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rebuchet MS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dodge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rebuchet MS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ford</a:t>
                </a:r>
                <a:endParaRPr/>
              </a:p>
            </p:txBody>
          </p:sp>
        </p:grpSp>
        <p:cxnSp>
          <p:nvCxnSpPr>
            <p:cNvPr id="316" name="Google Shape;316;p28"/>
            <p:cNvCxnSpPr/>
            <p:nvPr/>
          </p:nvCxnSpPr>
          <p:spPr>
            <a:xfrm>
              <a:off x="3004" y="2564"/>
              <a:ext cx="1704" cy="79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diamond"/>
              <a:tailEnd len="med" w="med" type="triangle"/>
            </a:ln>
          </p:spPr>
        </p:cxnSp>
        <p:sp>
          <p:nvSpPr>
            <p:cNvPr id="317" name="Google Shape;317;p28"/>
            <p:cNvSpPr txBox="1"/>
            <p:nvPr/>
          </p:nvSpPr>
          <p:spPr>
            <a:xfrm>
              <a:off x="3648" y="2934"/>
              <a:ext cx="81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meaning 2</a:t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 rot="-5400000">
              <a:off x="4587" y="1422"/>
              <a:ext cx="1107" cy="1046"/>
            </a:xfrm>
            <a:prstGeom prst="horizontalScroll">
              <a:avLst>
                <a:gd fmla="val 12500" name="adj"/>
              </a:avLst>
            </a:prstGeom>
            <a:solidFill>
              <a:srgbClr val="CCFFCC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 txBox="1"/>
            <p:nvPr/>
          </p:nvSpPr>
          <p:spPr>
            <a:xfrm>
              <a:off x="4785" y="1465"/>
              <a:ext cx="672" cy="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ring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jupiter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•••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space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voyager</a:t>
              </a:r>
              <a:endParaRPr/>
            </a:p>
          </p:txBody>
        </p:sp>
        <p:cxnSp>
          <p:nvCxnSpPr>
            <p:cNvPr id="320" name="Google Shape;320;p28"/>
            <p:cNvCxnSpPr/>
            <p:nvPr/>
          </p:nvCxnSpPr>
          <p:spPr>
            <a:xfrm flipH="1" rot="10800000">
              <a:off x="3004" y="1906"/>
              <a:ext cx="1718" cy="6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diamond"/>
              <a:tailEnd len="med" w="med" type="triangle"/>
            </a:ln>
          </p:spPr>
        </p:cxnSp>
        <p:sp>
          <p:nvSpPr>
            <p:cNvPr id="321" name="Google Shape;321;p28"/>
            <p:cNvSpPr txBox="1"/>
            <p:nvPr/>
          </p:nvSpPr>
          <p:spPr>
            <a:xfrm>
              <a:off x="3696" y="2080"/>
              <a:ext cx="81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meaning 1</a:t>
              </a:r>
              <a:endParaRPr/>
            </a:p>
          </p:txBody>
        </p:sp>
      </p:grpSp>
      <p:grpSp>
        <p:nvGrpSpPr>
          <p:cNvPr id="322" name="Google Shape;322;p28"/>
          <p:cNvGrpSpPr/>
          <p:nvPr/>
        </p:nvGrpSpPr>
        <p:grpSpPr>
          <a:xfrm>
            <a:off x="832643" y="3429000"/>
            <a:ext cx="4117181" cy="1540668"/>
            <a:chOff x="524" y="2154"/>
            <a:chExt cx="2593" cy="971"/>
          </a:xfrm>
        </p:grpSpPr>
        <p:grpSp>
          <p:nvGrpSpPr>
            <p:cNvPr id="323" name="Google Shape;323;p28"/>
            <p:cNvGrpSpPr/>
            <p:nvPr/>
          </p:nvGrpSpPr>
          <p:grpSpPr>
            <a:xfrm>
              <a:off x="2112" y="2154"/>
              <a:ext cx="1006" cy="966"/>
              <a:chOff x="1728" y="1968"/>
              <a:chExt cx="1200" cy="1152"/>
            </a:xfrm>
          </p:grpSpPr>
          <p:sp>
            <p:nvSpPr>
              <p:cNvPr id="324" name="Google Shape;324;p28"/>
              <p:cNvSpPr/>
              <p:nvPr/>
            </p:nvSpPr>
            <p:spPr>
              <a:xfrm rot="-5400000">
                <a:off x="1752" y="1944"/>
                <a:ext cx="1152" cy="1200"/>
              </a:xfrm>
              <a:prstGeom prst="horizontalScroll">
                <a:avLst>
                  <a:gd fmla="val 12500" name="adj"/>
                </a:avLst>
              </a:prstGeom>
              <a:solidFill>
                <a:srgbClr val="CCECFF"/>
              </a:solidFill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8"/>
              <p:cNvSpPr txBox="1"/>
              <p:nvPr/>
            </p:nvSpPr>
            <p:spPr>
              <a:xfrm>
                <a:off x="1959" y="2068"/>
                <a:ext cx="783" cy="729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rebuchet MS"/>
                  <a:buNone/>
                </a:pPr>
                <a:r>
                  <a:rPr b="0" i="0" lang="en-US" sz="28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…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rebuchet MS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saturn</a:t>
                </a:r>
                <a:endParaRPr b="0" i="0" sz="2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0" lvl="0" marL="0" marR="0" rtl="0" algn="ctr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rebuchet MS"/>
                  <a:buNone/>
                </a:pPr>
                <a:r>
                  <a:rPr b="0" i="0" lang="en-US" sz="28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...</a:t>
                </a:r>
                <a:endParaRPr/>
              </a:p>
            </p:txBody>
          </p:sp>
        </p:grpSp>
        <p:sp>
          <p:nvSpPr>
            <p:cNvPr id="326" name="Google Shape;326;p28"/>
            <p:cNvSpPr/>
            <p:nvPr/>
          </p:nvSpPr>
          <p:spPr>
            <a:xfrm rot="-5400000">
              <a:off x="565" y="2119"/>
              <a:ext cx="965" cy="1046"/>
            </a:xfrm>
            <a:prstGeom prst="horizontalScroll">
              <a:avLst>
                <a:gd fmla="val 12500" name="adj"/>
              </a:avLst>
            </a:prstGeom>
            <a:solidFill>
              <a:srgbClr val="FFFFCC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 txBox="1"/>
            <p:nvPr/>
          </p:nvSpPr>
          <p:spPr>
            <a:xfrm>
              <a:off x="740" y="2263"/>
              <a:ext cx="667" cy="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planet</a:t>
              </a:r>
              <a:endParaRPr/>
            </a:p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...</a:t>
              </a:r>
              <a:endParaRPr/>
            </a:p>
          </p:txBody>
        </p:sp>
        <p:cxnSp>
          <p:nvCxnSpPr>
            <p:cNvPr id="328" name="Google Shape;328;p28"/>
            <p:cNvCxnSpPr/>
            <p:nvPr/>
          </p:nvCxnSpPr>
          <p:spPr>
            <a:xfrm flipH="1" rot="10800000">
              <a:off x="1437" y="2564"/>
              <a:ext cx="827" cy="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grpSp>
        <p:nvGrpSpPr>
          <p:cNvPr id="329" name="Google Shape;329;p28"/>
          <p:cNvGrpSpPr/>
          <p:nvPr/>
        </p:nvGrpSpPr>
        <p:grpSpPr>
          <a:xfrm>
            <a:off x="1619250" y="4114800"/>
            <a:ext cx="3257550" cy="2128837"/>
            <a:chOff x="672" y="2442"/>
            <a:chExt cx="2842" cy="1600"/>
          </a:xfrm>
        </p:grpSpPr>
        <p:sp>
          <p:nvSpPr>
            <p:cNvPr id="330" name="Google Shape;330;p28"/>
            <p:cNvSpPr txBox="1"/>
            <p:nvPr/>
          </p:nvSpPr>
          <p:spPr>
            <a:xfrm>
              <a:off x="672" y="3353"/>
              <a:ext cx="2842" cy="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contribution to similarity, if used in 1</a:t>
              </a:r>
              <a:r>
                <a:rPr b="0" baseline="30000" i="1" lang="en-US" sz="1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</a:t>
              </a:r>
              <a:r>
                <a:rPr b="0" i="1" lang="en-US" sz="1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meaning, but not if in 2</a:t>
              </a:r>
              <a:r>
                <a:rPr b="0" baseline="30000" i="1" lang="en-US" sz="1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nd</a:t>
              </a:r>
              <a:r>
                <a:rPr b="0" i="1" lang="en-US" sz="18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/>
            </a:p>
          </p:txBody>
        </p:sp>
        <p:cxnSp>
          <p:nvCxnSpPr>
            <p:cNvPr id="331" name="Google Shape;331;p28"/>
            <p:cNvCxnSpPr/>
            <p:nvPr/>
          </p:nvCxnSpPr>
          <p:spPr>
            <a:xfrm rot="10800000">
              <a:off x="1800" y="2442"/>
              <a:ext cx="293" cy="9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oval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Latent Semantic Analysis</a:t>
            </a:r>
            <a:endParaRPr/>
          </a:p>
        </p:txBody>
      </p:sp>
      <p:sp>
        <p:nvSpPr>
          <p:cNvPr id="337" name="Google Shape;337;p29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 </a:t>
            </a:r>
            <a:r>
              <a:rPr b="1" i="0" lang="en-US" sz="22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low-rank approximation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i="0" lang="en-US" sz="22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document-term matrix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(typical rank </a:t>
            </a:r>
            <a:r>
              <a:rPr b="1" i="0" lang="en-US" sz="2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100-300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idea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documents (</a:t>
            </a:r>
            <a:r>
              <a:rPr b="0" i="1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terms) to a </a:t>
            </a:r>
            <a:r>
              <a:rPr b="1" i="0" lang="en-US" sz="2000" u="sng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low-dimensional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 mapping such that the low-dimensional space reflects </a:t>
            </a: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semantic associations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(latent semantic space).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document similarity based on the </a:t>
            </a: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inner product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this </a:t>
            </a:r>
            <a:r>
              <a:rPr b="1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latent semantic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terms map to similar location in low dimensional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reduction by dimension reduction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Latent Semantic Analysis</a:t>
            </a:r>
            <a:endParaRPr/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Latent semantic space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illustrating example</a:t>
            </a: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" y="2327275"/>
            <a:ext cx="7677150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0"/>
          <p:cNvSpPr txBox="1"/>
          <p:nvPr/>
        </p:nvSpPr>
        <p:spPr>
          <a:xfrm>
            <a:off x="5791200" y="5486400"/>
            <a:ext cx="30845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1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courtesy of Susan Dumais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Performing the maps</a:t>
            </a:r>
            <a:endParaRPr/>
          </a:p>
        </p:txBody>
      </p:sp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row and column of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gets mapped into the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-dimensional LSI space, by the SVD.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Claim – this is not only the mapping with the best (Frobenius error) approximation to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in fact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retrieval.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query q is also mapped into this space, by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NOT a sparse vector.</a:t>
            </a:r>
            <a:endParaRPr/>
          </a:p>
        </p:txBody>
      </p:sp>
      <p:pic>
        <p:nvPicPr>
          <p:cNvPr id="352" name="Google Shape;3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572000"/>
            <a:ext cx="2101850" cy="60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evidence</a:t>
            </a:r>
            <a:endParaRPr/>
          </a:p>
        </p:txBody>
      </p:sp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 on TREC 1/2/3 – Dumais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Lanczos SVD code (available on netlib) due to Berry used in these expts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times of ~ one day on tens of thousands of docs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 – various values 250-350 reported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(Under 200 reported unsatisfactory)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expect recall to improve – what about precision?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evidence</a:t>
            </a:r>
            <a:endParaRPr/>
          </a:p>
        </p:txBody>
      </p:sp>
      <p:sp>
        <p:nvSpPr>
          <p:cNvPr id="364" name="Google Shape;364;p33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at or above median TREC precision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scorer on almost 20% of TREC topics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Slightly better on average than straight vector spaces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dimensionality: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33"/>
          <p:cNvGraphicFramePr/>
          <p:nvPr/>
        </p:nvGraphicFramePr>
        <p:xfrm>
          <a:off x="28956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{2C4CB868-F2E1-4FDC-93AB-C36702678F58}</a:tableStyleId>
              </a:tblPr>
              <a:tblGrid>
                <a:gridCol w="1752600"/>
                <a:gridCol w="1447800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Dimensions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0.367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0.371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346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0.374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Matrix-vector multiplication</a:t>
            </a:r>
            <a:endParaRPr/>
          </a:p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1943100"/>
            <a:ext cx="1855787" cy="142398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/>
          <p:nvPr/>
        </p:nvSpPr>
        <p:spPr>
          <a:xfrm>
            <a:off x="3108325" y="2322512"/>
            <a:ext cx="43148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has eigenvalues 3, 2, 0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corresponding eigenvectors</a:t>
            </a:r>
            <a:endParaRPr/>
          </a:p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3200400"/>
            <a:ext cx="1047750" cy="143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3462" y="3206750"/>
            <a:ext cx="1100137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2550" y="3206750"/>
            <a:ext cx="10763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/>
        </p:nvSpPr>
        <p:spPr>
          <a:xfrm>
            <a:off x="304800" y="4953000"/>
            <a:ext cx="84296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0508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rgbClr val="A40508"/>
                </a:solidFill>
                <a:latin typeface="Lucida Sans"/>
                <a:ea typeface="Lucida Sans"/>
                <a:cs typeface="Lucida Sans"/>
                <a:sym typeface="Lucida Sans"/>
              </a:rPr>
              <a:t>On each eigenvector, S acts as a multiple of the identity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0508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rgbClr val="A40508"/>
                </a:solidFill>
                <a:latin typeface="Lucida Sans"/>
                <a:ea typeface="Lucida Sans"/>
                <a:cs typeface="Lucida Sans"/>
                <a:sym typeface="Lucida Sans"/>
              </a:rPr>
              <a:t>matrix: but as a different multiple on each.</a:t>
            </a: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288925" y="5791200"/>
            <a:ext cx="8640762" cy="935037"/>
            <a:chOff x="182" y="3648"/>
            <a:chExt cx="5443" cy="589"/>
          </a:xfrm>
        </p:grpSpPr>
        <p:sp>
          <p:nvSpPr>
            <p:cNvPr id="74" name="Google Shape;74;p7"/>
            <p:cNvSpPr txBox="1"/>
            <p:nvPr/>
          </p:nvSpPr>
          <p:spPr>
            <a:xfrm>
              <a:off x="182" y="3719"/>
              <a:ext cx="5443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Any vector (say </a:t>
              </a: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x</a:t>
              </a: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=    ) can be viewed as a combination of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the eigenvectors:               </a:t>
              </a: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x</a:t>
              </a: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= 2</a:t>
              </a: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v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 </a:t>
              </a: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+ 4</a:t>
              </a: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v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2 </a:t>
              </a:r>
              <a:r>
                <a:rPr b="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+ 6</a:t>
              </a:r>
              <a:r>
                <a:rPr b="0" i="1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v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</a:t>
              </a:r>
              <a:endParaRPr/>
            </a:p>
          </p:txBody>
        </p:sp>
        <p:pic>
          <p:nvPicPr>
            <p:cNvPr id="75" name="Google Shape;75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16" y="3648"/>
              <a:ext cx="168" cy="4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modes</a:t>
            </a:r>
            <a:endParaRPr/>
          </a:p>
        </p:txBody>
      </p: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Negated phrases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TREC topics sometimes negate certain query/terms phrases – automatic conversion of topics to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queries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usual, freetext/vector space syntax of LSI queries precludes (say) “Find any doc having to do with the following 5 companies”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Dumais for more.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why is this clustering?</a:t>
            </a:r>
            <a:endParaRPr/>
          </a:p>
        </p:txBody>
      </p:sp>
      <p:sp>
        <p:nvSpPr>
          <p:cNvPr id="377" name="Google Shape;377;p35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talked about docs, queries, retrieval and precision here.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have to do with clustering?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Intuition: Dimension reduction through LSI brings together “related” axes in the vector space.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 from block matrices</a:t>
            </a:r>
            <a:endParaRPr/>
          </a:p>
        </p:txBody>
      </p:sp>
      <p:sp>
        <p:nvSpPr>
          <p:cNvPr id="383" name="Google Shape;383;p36"/>
          <p:cNvSpPr/>
          <p:nvPr/>
        </p:nvSpPr>
        <p:spPr>
          <a:xfrm>
            <a:off x="1600200" y="2514600"/>
            <a:ext cx="6705600" cy="3352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1600200" y="2514600"/>
            <a:ext cx="1676400" cy="990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1</a:t>
            </a:r>
            <a:endParaRPr/>
          </a:p>
        </p:txBody>
      </p:sp>
      <p:sp>
        <p:nvSpPr>
          <p:cNvPr id="385" name="Google Shape;385;p36"/>
          <p:cNvSpPr txBox="1"/>
          <p:nvPr/>
        </p:nvSpPr>
        <p:spPr>
          <a:xfrm>
            <a:off x="3276600" y="3505200"/>
            <a:ext cx="1219200" cy="990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2</a:t>
            </a:r>
            <a:endParaRPr/>
          </a:p>
        </p:txBody>
      </p:sp>
      <p:sp>
        <p:nvSpPr>
          <p:cNvPr id="386" name="Google Shape;386;p36"/>
          <p:cNvSpPr txBox="1"/>
          <p:nvPr/>
        </p:nvSpPr>
        <p:spPr>
          <a:xfrm>
            <a:off x="4495800" y="4495800"/>
            <a:ext cx="1905000" cy="5334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</a:t>
            </a:r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6400800" y="5029200"/>
            <a:ext cx="2286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6629400" y="5486400"/>
            <a:ext cx="1676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</a:t>
            </a:r>
            <a:endParaRPr/>
          </a:p>
        </p:txBody>
      </p:sp>
      <p:sp>
        <p:nvSpPr>
          <p:cNvPr id="389" name="Google Shape;389;p36"/>
          <p:cNvSpPr txBox="1"/>
          <p:nvPr/>
        </p:nvSpPr>
        <p:spPr>
          <a:xfrm>
            <a:off x="2651125" y="5065712"/>
            <a:ext cx="600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0’s</a:t>
            </a:r>
            <a:endParaRPr/>
          </a:p>
        </p:txBody>
      </p:sp>
      <p:sp>
        <p:nvSpPr>
          <p:cNvPr id="390" name="Google Shape;390;p36"/>
          <p:cNvSpPr txBox="1"/>
          <p:nvPr/>
        </p:nvSpPr>
        <p:spPr>
          <a:xfrm>
            <a:off x="6334125" y="3581400"/>
            <a:ext cx="600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0’s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2890837" y="6248400"/>
            <a:ext cx="685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>
            <a:off x="3652837" y="6172200"/>
            <a:ext cx="3128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= non-zero entries.</a:t>
            </a:r>
            <a:endParaRPr/>
          </a:p>
        </p:txBody>
      </p:sp>
      <p:sp>
        <p:nvSpPr>
          <p:cNvPr id="393" name="Google Shape;393;p36"/>
          <p:cNvSpPr txBox="1"/>
          <p:nvPr/>
        </p:nvSpPr>
        <p:spPr>
          <a:xfrm>
            <a:off x="441325" y="3998912"/>
            <a:ext cx="10334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terms</a:t>
            </a:r>
            <a:endParaRPr/>
          </a:p>
        </p:txBody>
      </p:sp>
      <p:sp>
        <p:nvSpPr>
          <p:cNvPr id="394" name="Google Shape;394;p36"/>
          <p:cNvSpPr txBox="1"/>
          <p:nvPr/>
        </p:nvSpPr>
        <p:spPr>
          <a:xfrm>
            <a:off x="3810000" y="1905000"/>
            <a:ext cx="2106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documents</a:t>
            </a:r>
            <a:endParaRPr/>
          </a:p>
        </p:txBody>
      </p:sp>
      <p:sp>
        <p:nvSpPr>
          <p:cNvPr id="395" name="Google Shape;395;p36"/>
          <p:cNvSpPr txBox="1"/>
          <p:nvPr/>
        </p:nvSpPr>
        <p:spPr>
          <a:xfrm>
            <a:off x="4114800" y="2733675"/>
            <a:ext cx="4711700" cy="466725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What’s the rank of this matrix?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 from block matrices</a:t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600200" y="2514600"/>
            <a:ext cx="6705600" cy="3352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1600200" y="2514600"/>
            <a:ext cx="1676400" cy="990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1</a:t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276600" y="3505200"/>
            <a:ext cx="1219200" cy="990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2</a:t>
            </a:r>
            <a:endParaRPr/>
          </a:p>
        </p:txBody>
      </p:sp>
      <p:sp>
        <p:nvSpPr>
          <p:cNvPr id="404" name="Google Shape;404;p37"/>
          <p:cNvSpPr txBox="1"/>
          <p:nvPr/>
        </p:nvSpPr>
        <p:spPr>
          <a:xfrm>
            <a:off x="4495800" y="4495800"/>
            <a:ext cx="1905000" cy="5334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</a:t>
            </a: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6400800" y="5029200"/>
            <a:ext cx="2286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6629400" y="5486400"/>
            <a:ext cx="1676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</a:t>
            </a:r>
            <a:endParaRPr/>
          </a:p>
        </p:txBody>
      </p:sp>
      <p:sp>
        <p:nvSpPr>
          <p:cNvPr id="407" name="Google Shape;407;p37"/>
          <p:cNvSpPr txBox="1"/>
          <p:nvPr/>
        </p:nvSpPr>
        <p:spPr>
          <a:xfrm>
            <a:off x="2651125" y="5065712"/>
            <a:ext cx="600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0’s</a:t>
            </a:r>
            <a:endParaRPr/>
          </a:p>
        </p:txBody>
      </p:sp>
      <p:sp>
        <p:nvSpPr>
          <p:cNvPr id="408" name="Google Shape;408;p37"/>
          <p:cNvSpPr txBox="1"/>
          <p:nvPr/>
        </p:nvSpPr>
        <p:spPr>
          <a:xfrm>
            <a:off x="6334125" y="3581400"/>
            <a:ext cx="600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0’s</a:t>
            </a: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441325" y="3998912"/>
            <a:ext cx="10334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terms</a:t>
            </a:r>
            <a:endParaRPr/>
          </a:p>
        </p:txBody>
      </p:sp>
      <p:sp>
        <p:nvSpPr>
          <p:cNvPr id="410" name="Google Shape;410;p37"/>
          <p:cNvSpPr txBox="1"/>
          <p:nvPr/>
        </p:nvSpPr>
        <p:spPr>
          <a:xfrm>
            <a:off x="3810000" y="1905000"/>
            <a:ext cx="2106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documents</a:t>
            </a:r>
            <a:endParaRPr/>
          </a:p>
        </p:txBody>
      </p:sp>
      <p:sp>
        <p:nvSpPr>
          <p:cNvPr id="411" name="Google Shape;411;p37"/>
          <p:cNvSpPr txBox="1"/>
          <p:nvPr/>
        </p:nvSpPr>
        <p:spPr>
          <a:xfrm>
            <a:off x="1295400" y="5959475"/>
            <a:ext cx="71469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Vocabulary partitioned into 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topics (clusters); each doc discusses only one topic.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 from block matrices</a:t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1600200" y="2514600"/>
            <a:ext cx="6705600" cy="3352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1600200" y="2514600"/>
            <a:ext cx="1676400" cy="990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1</a:t>
            </a:r>
            <a:endParaRPr/>
          </a:p>
        </p:txBody>
      </p:sp>
      <p:sp>
        <p:nvSpPr>
          <p:cNvPr id="419" name="Google Shape;419;p38"/>
          <p:cNvSpPr txBox="1"/>
          <p:nvPr/>
        </p:nvSpPr>
        <p:spPr>
          <a:xfrm>
            <a:off x="3276600" y="3505200"/>
            <a:ext cx="1219200" cy="990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2</a:t>
            </a:r>
            <a:endParaRPr/>
          </a:p>
        </p:txBody>
      </p:sp>
      <p:sp>
        <p:nvSpPr>
          <p:cNvPr id="420" name="Google Shape;420;p38"/>
          <p:cNvSpPr txBox="1"/>
          <p:nvPr/>
        </p:nvSpPr>
        <p:spPr>
          <a:xfrm>
            <a:off x="4495800" y="4495800"/>
            <a:ext cx="1905000" cy="5334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</a:t>
            </a: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6400800" y="5029200"/>
            <a:ext cx="2286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6629400" y="5486400"/>
            <a:ext cx="1676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</a:t>
            </a:r>
            <a:endParaRPr/>
          </a:p>
        </p:txBody>
      </p:sp>
      <p:sp>
        <p:nvSpPr>
          <p:cNvPr id="423" name="Google Shape;423;p38"/>
          <p:cNvSpPr txBox="1"/>
          <p:nvPr/>
        </p:nvSpPr>
        <p:spPr>
          <a:xfrm>
            <a:off x="2651125" y="5065712"/>
            <a:ext cx="600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0’s</a:t>
            </a:r>
            <a:endParaRPr/>
          </a:p>
        </p:txBody>
      </p:sp>
      <p:sp>
        <p:nvSpPr>
          <p:cNvPr id="424" name="Google Shape;424;p38"/>
          <p:cNvSpPr txBox="1"/>
          <p:nvPr/>
        </p:nvSpPr>
        <p:spPr>
          <a:xfrm>
            <a:off x="6334125" y="3581400"/>
            <a:ext cx="600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0’s</a:t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2890837" y="6248400"/>
            <a:ext cx="685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3652837" y="6172200"/>
            <a:ext cx="3128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= non-zero entries.</a:t>
            </a: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41325" y="3998912"/>
            <a:ext cx="10334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terms</a:t>
            </a:r>
            <a:endParaRPr/>
          </a:p>
        </p:txBody>
      </p:sp>
      <p:sp>
        <p:nvSpPr>
          <p:cNvPr id="428" name="Google Shape;428;p38"/>
          <p:cNvSpPr txBox="1"/>
          <p:nvPr/>
        </p:nvSpPr>
        <p:spPr>
          <a:xfrm>
            <a:off x="3810000" y="1905000"/>
            <a:ext cx="2106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documents</a:t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4114800" y="2551112"/>
            <a:ext cx="4603750" cy="831850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What’s the best rank-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approximation to this matrix?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 from block matrices</a:t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1600200" y="2514600"/>
            <a:ext cx="6705600" cy="4114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1600200" y="2514600"/>
            <a:ext cx="1676400" cy="990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1</a:t>
            </a:r>
            <a:endParaRPr/>
          </a:p>
        </p:txBody>
      </p:sp>
      <p:sp>
        <p:nvSpPr>
          <p:cNvPr id="437" name="Google Shape;437;p39"/>
          <p:cNvSpPr txBox="1"/>
          <p:nvPr/>
        </p:nvSpPr>
        <p:spPr>
          <a:xfrm>
            <a:off x="3276600" y="3505200"/>
            <a:ext cx="1219200" cy="990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2</a:t>
            </a:r>
            <a:endParaRPr/>
          </a:p>
        </p:txBody>
      </p:sp>
      <p:sp>
        <p:nvSpPr>
          <p:cNvPr id="438" name="Google Shape;438;p39"/>
          <p:cNvSpPr txBox="1"/>
          <p:nvPr/>
        </p:nvSpPr>
        <p:spPr>
          <a:xfrm>
            <a:off x="4495800" y="4495800"/>
            <a:ext cx="1905000" cy="5334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</a:t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6400800" y="5029200"/>
            <a:ext cx="2286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629400" y="5486400"/>
            <a:ext cx="1676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Block 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</a:t>
            </a:r>
            <a:endParaRPr/>
          </a:p>
        </p:txBody>
      </p:sp>
      <p:sp>
        <p:nvSpPr>
          <p:cNvPr id="441" name="Google Shape;441;p39"/>
          <p:cNvSpPr txBox="1"/>
          <p:nvPr/>
        </p:nvSpPr>
        <p:spPr>
          <a:xfrm>
            <a:off x="2228850" y="5105400"/>
            <a:ext cx="3181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Few nonzero entries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4876800" y="3581400"/>
            <a:ext cx="3181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Few nonzero entries</a:t>
            </a:r>
            <a:endParaRPr/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152400" y="25146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4" name="Google Shape;444;p39"/>
          <p:cNvCxnSpPr/>
          <p:nvPr/>
        </p:nvCxnSpPr>
        <p:spPr>
          <a:xfrm rot="10800000">
            <a:off x="152400" y="28194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39"/>
          <p:cNvCxnSpPr/>
          <p:nvPr/>
        </p:nvCxnSpPr>
        <p:spPr>
          <a:xfrm rot="10800000">
            <a:off x="152400" y="3124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6" name="Google Shape;446;p39"/>
          <p:cNvCxnSpPr/>
          <p:nvPr/>
        </p:nvCxnSpPr>
        <p:spPr>
          <a:xfrm rot="10800000">
            <a:off x="152400" y="34290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39"/>
          <p:cNvCxnSpPr/>
          <p:nvPr/>
        </p:nvCxnSpPr>
        <p:spPr>
          <a:xfrm rot="10800000">
            <a:off x="152400" y="5730875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39"/>
          <p:cNvCxnSpPr/>
          <p:nvPr/>
        </p:nvCxnSpPr>
        <p:spPr>
          <a:xfrm rot="10800000">
            <a:off x="152400" y="6035675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39"/>
          <p:cNvCxnSpPr/>
          <p:nvPr/>
        </p:nvCxnSpPr>
        <p:spPr>
          <a:xfrm rot="10800000">
            <a:off x="152400" y="6340475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0" name="Google Shape;450;p39"/>
          <p:cNvSpPr txBox="1"/>
          <p:nvPr/>
        </p:nvSpPr>
        <p:spPr>
          <a:xfrm>
            <a:off x="212725" y="2447925"/>
            <a:ext cx="857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wiper</a:t>
            </a:r>
            <a:endParaRPr/>
          </a:p>
        </p:txBody>
      </p:sp>
      <p:sp>
        <p:nvSpPr>
          <p:cNvPr id="451" name="Google Shape;451;p39"/>
          <p:cNvSpPr txBox="1"/>
          <p:nvPr/>
        </p:nvSpPr>
        <p:spPr>
          <a:xfrm>
            <a:off x="228600" y="2803525"/>
            <a:ext cx="596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tire</a:t>
            </a:r>
            <a:endParaRPr/>
          </a:p>
        </p:txBody>
      </p:sp>
      <p:sp>
        <p:nvSpPr>
          <p:cNvPr id="452" name="Google Shape;452;p39"/>
          <p:cNvSpPr txBox="1"/>
          <p:nvPr/>
        </p:nvSpPr>
        <p:spPr>
          <a:xfrm>
            <a:off x="228600" y="3108325"/>
            <a:ext cx="511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V6</a:t>
            </a:r>
            <a:endParaRPr/>
          </a:p>
        </p:txBody>
      </p:sp>
      <p:sp>
        <p:nvSpPr>
          <p:cNvPr id="453" name="Google Shape;453;p39"/>
          <p:cNvSpPr txBox="1"/>
          <p:nvPr/>
        </p:nvSpPr>
        <p:spPr>
          <a:xfrm>
            <a:off x="76200" y="5715000"/>
            <a:ext cx="5572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car</a:t>
            </a:r>
            <a:endParaRPr/>
          </a:p>
        </p:txBody>
      </p:sp>
      <p:sp>
        <p:nvSpPr>
          <p:cNvPr id="454" name="Google Shape;454;p39"/>
          <p:cNvSpPr txBox="1"/>
          <p:nvPr/>
        </p:nvSpPr>
        <p:spPr>
          <a:xfrm>
            <a:off x="76200" y="6019800"/>
            <a:ext cx="1571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automobile</a:t>
            </a:r>
            <a:endParaRPr/>
          </a:p>
        </p:txBody>
      </p:sp>
      <p:cxnSp>
        <p:nvCxnSpPr>
          <p:cNvPr id="455" name="Google Shape;455;p39"/>
          <p:cNvCxnSpPr/>
          <p:nvPr/>
        </p:nvCxnSpPr>
        <p:spPr>
          <a:xfrm>
            <a:off x="1828800" y="2514600"/>
            <a:ext cx="0" cy="411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39"/>
          <p:cNvCxnSpPr/>
          <p:nvPr/>
        </p:nvCxnSpPr>
        <p:spPr>
          <a:xfrm>
            <a:off x="2057400" y="2514600"/>
            <a:ext cx="0" cy="411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7" name="Google Shape;457;p39"/>
          <p:cNvSpPr txBox="1"/>
          <p:nvPr/>
        </p:nvSpPr>
        <p:spPr>
          <a:xfrm>
            <a:off x="1584325" y="5745162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458" name="Google Shape;458;p39"/>
          <p:cNvSpPr txBox="1"/>
          <p:nvPr/>
        </p:nvSpPr>
        <p:spPr>
          <a:xfrm>
            <a:off x="1804987" y="6035675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459" name="Google Shape;459;p39"/>
          <p:cNvSpPr txBox="1"/>
          <p:nvPr/>
        </p:nvSpPr>
        <p:spPr>
          <a:xfrm>
            <a:off x="1804987" y="5730875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</p:txBody>
      </p:sp>
      <p:sp>
        <p:nvSpPr>
          <p:cNvPr id="460" name="Google Shape;460;p39"/>
          <p:cNvSpPr txBox="1"/>
          <p:nvPr/>
        </p:nvSpPr>
        <p:spPr>
          <a:xfrm>
            <a:off x="1600200" y="6049962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</p:txBody>
      </p:sp>
      <p:sp>
        <p:nvSpPr>
          <p:cNvPr id="461" name="Google Shape;461;p39"/>
          <p:cNvSpPr txBox="1"/>
          <p:nvPr/>
        </p:nvSpPr>
        <p:spPr>
          <a:xfrm>
            <a:off x="2667000" y="1600200"/>
            <a:ext cx="4572000" cy="831850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Likely there’s a good rank-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approximation to this matrix.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Simplistic picture</a:t>
            </a:r>
            <a:endParaRPr/>
          </a:p>
        </p:txBody>
      </p:sp>
      <p:cxnSp>
        <p:nvCxnSpPr>
          <p:cNvPr id="467" name="Google Shape;467;p40"/>
          <p:cNvCxnSpPr/>
          <p:nvPr/>
        </p:nvCxnSpPr>
        <p:spPr>
          <a:xfrm rot="10800000">
            <a:off x="990600" y="2057400"/>
            <a:ext cx="106680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8" name="Google Shape;468;p40"/>
          <p:cNvCxnSpPr/>
          <p:nvPr/>
        </p:nvCxnSpPr>
        <p:spPr>
          <a:xfrm rot="10800000">
            <a:off x="1295400" y="1905000"/>
            <a:ext cx="7620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9" name="Google Shape;469;p40"/>
          <p:cNvCxnSpPr/>
          <p:nvPr/>
        </p:nvCxnSpPr>
        <p:spPr>
          <a:xfrm rot="10800000">
            <a:off x="1752600" y="1828800"/>
            <a:ext cx="304800" cy="3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0" name="Google Shape;470;p40"/>
          <p:cNvCxnSpPr/>
          <p:nvPr/>
        </p:nvCxnSpPr>
        <p:spPr>
          <a:xfrm flipH="1" rot="10800000">
            <a:off x="2057400" y="2743200"/>
            <a:ext cx="289560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1" name="Google Shape;471;p40"/>
          <p:cNvCxnSpPr/>
          <p:nvPr/>
        </p:nvCxnSpPr>
        <p:spPr>
          <a:xfrm flipH="1" rot="10800000">
            <a:off x="2057400" y="2971800"/>
            <a:ext cx="3124200" cy="205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2" name="Google Shape;472;p40"/>
          <p:cNvCxnSpPr/>
          <p:nvPr/>
        </p:nvCxnSpPr>
        <p:spPr>
          <a:xfrm flipH="1" rot="10800000">
            <a:off x="2057400" y="3276600"/>
            <a:ext cx="3429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3" name="Google Shape;473;p40"/>
          <p:cNvCxnSpPr/>
          <p:nvPr/>
        </p:nvCxnSpPr>
        <p:spPr>
          <a:xfrm>
            <a:off x="2057400" y="5029200"/>
            <a:ext cx="2438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4" name="Google Shape;474;p40"/>
          <p:cNvCxnSpPr/>
          <p:nvPr/>
        </p:nvCxnSpPr>
        <p:spPr>
          <a:xfrm>
            <a:off x="2057400" y="5029200"/>
            <a:ext cx="16002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5" name="Google Shape;475;p40"/>
          <p:cNvCxnSpPr/>
          <p:nvPr/>
        </p:nvCxnSpPr>
        <p:spPr>
          <a:xfrm>
            <a:off x="2057400" y="5029200"/>
            <a:ext cx="34290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6" name="Google Shape;476;p40"/>
          <p:cNvSpPr txBox="1"/>
          <p:nvPr/>
        </p:nvSpPr>
        <p:spPr>
          <a:xfrm>
            <a:off x="1812925" y="1484312"/>
            <a:ext cx="1289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Topic 1</a:t>
            </a:r>
            <a:endParaRPr/>
          </a:p>
        </p:txBody>
      </p:sp>
      <p:sp>
        <p:nvSpPr>
          <p:cNvPr id="477" name="Google Shape;477;p40"/>
          <p:cNvSpPr txBox="1"/>
          <p:nvPr/>
        </p:nvSpPr>
        <p:spPr>
          <a:xfrm>
            <a:off x="5165725" y="2551112"/>
            <a:ext cx="1289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Topic 2</a:t>
            </a:r>
            <a:endParaRPr/>
          </a:p>
        </p:txBody>
      </p:sp>
      <p:sp>
        <p:nvSpPr>
          <p:cNvPr id="478" name="Google Shape;478;p40"/>
          <p:cNvSpPr txBox="1"/>
          <p:nvPr/>
        </p:nvSpPr>
        <p:spPr>
          <a:xfrm>
            <a:off x="4495800" y="6248400"/>
            <a:ext cx="1289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Topic 3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wild extrapolation</a:t>
            </a:r>
            <a:endParaRPr/>
          </a:p>
        </p:txBody>
      </p:sp>
      <p:sp>
        <p:nvSpPr>
          <p:cNvPr id="484" name="Google Shape;484;p41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“dimensionality” of a corpus is the number of distinct topics represented in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mathematical wild extrapolation: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a rank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approximation of low Frobenius error, then there are no more than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distinct topics in the corpus.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LSI has many other applications</a:t>
            </a:r>
            <a:endParaRPr/>
          </a:p>
        </p:txBody>
      </p:sp>
      <p:sp>
        <p:nvSpPr>
          <p:cNvPr id="490" name="Google Shape;490;p42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settings in pattern recognition and retrieval, we have a feature-object matrix.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text, the terms are features and the docs are objects.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be opinions and users … more in 276B.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matrix may be redundant in dimensionality.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work with low-rank approximation.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entries are missing (e.g., users’ opinions), can recover if dimensionality is low.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Powerful general analytical technique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Close, principled analog to clustering methods.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vector multiplication</a:t>
            </a:r>
            <a:endParaRPr/>
          </a:p>
        </p:txBody>
      </p:sp>
      <p:sp>
        <p:nvSpPr>
          <p:cNvPr id="81" name="Google Shape;81;p8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a matrix-vector multiplication such as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Sx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in the previous slide) can be rewritten in terms of the eigenvalues/vectors:</a:t>
            </a:r>
            <a:endParaRPr/>
          </a:p>
          <a:p>
            <a:pPr indent="-24384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rgbClr val="A40508"/>
                </a:solidFill>
                <a:latin typeface="Arial"/>
                <a:ea typeface="Arial"/>
                <a:cs typeface="Arial"/>
                <a:sym typeface="Arial"/>
              </a:rPr>
              <a:t>Even though </a:t>
            </a:r>
            <a:r>
              <a:rPr b="0" i="1" lang="en-US" sz="2600" u="none">
                <a:solidFill>
                  <a:srgbClr val="A40508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600" u="none">
                <a:solidFill>
                  <a:srgbClr val="A40508"/>
                </a:solidFill>
                <a:latin typeface="Arial"/>
                <a:ea typeface="Arial"/>
                <a:cs typeface="Arial"/>
                <a:sym typeface="Arial"/>
              </a:rPr>
              <a:t> is an arbitrary vector, the action of </a:t>
            </a:r>
            <a:r>
              <a:rPr b="0" i="1" lang="en-US" sz="2600" u="none">
                <a:solidFill>
                  <a:srgbClr val="A4050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>
                <a:solidFill>
                  <a:srgbClr val="A40508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0" i="1" lang="en-US" sz="2600" u="none">
                <a:solidFill>
                  <a:srgbClr val="A40508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600" u="none">
                <a:solidFill>
                  <a:srgbClr val="A40508"/>
                </a:solidFill>
                <a:latin typeface="Arial"/>
                <a:ea typeface="Arial"/>
                <a:cs typeface="Arial"/>
                <a:sym typeface="Arial"/>
              </a:rPr>
              <a:t> is determined by the eigenvalues/vectors.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Suggestion: the effect of “small” eigenvalues is small. </a:t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154362"/>
            <a:ext cx="7175500" cy="172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533400" y="6096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Eigenvalues &amp; Eigenvectors</a:t>
            </a: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762000" y="1552575"/>
            <a:ext cx="7280275" cy="1490662"/>
            <a:chOff x="480" y="978"/>
            <a:chExt cx="4586" cy="939"/>
          </a:xfrm>
        </p:grpSpPr>
        <p:pic>
          <p:nvPicPr>
            <p:cNvPr id="89" name="Google Shape;8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" y="1536"/>
              <a:ext cx="4106" cy="3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9"/>
            <p:cNvSpPr txBox="1"/>
            <p:nvPr/>
          </p:nvSpPr>
          <p:spPr>
            <a:xfrm>
              <a:off x="480" y="978"/>
              <a:ext cx="4581" cy="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symmetric matrices, eigenvectors for distinct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eigenvalues are </a:t>
              </a:r>
              <a:r>
                <a:rPr b="1" i="0" lang="en-US" sz="26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orthogonal</a:t>
              </a: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365125" y="3136900"/>
            <a:ext cx="8081962" cy="1230312"/>
            <a:chOff x="230" y="1976"/>
            <a:chExt cx="5091" cy="775"/>
          </a:xfrm>
        </p:grpSpPr>
        <p:pic>
          <p:nvPicPr>
            <p:cNvPr id="92" name="Google Shape;9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7" y="2352"/>
              <a:ext cx="4693" cy="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9"/>
            <p:cNvSpPr txBox="1"/>
            <p:nvPr/>
          </p:nvSpPr>
          <p:spPr>
            <a:xfrm>
              <a:off x="230" y="1976"/>
              <a:ext cx="5091" cy="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 eigenvalues of a real symmetric matrix are </a:t>
              </a:r>
              <a:r>
                <a:rPr b="1" i="0" lang="en-US" sz="2600" u="none" cap="none" strike="noStrik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real</a:t>
              </a: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>
            <a:off x="766762" y="4800600"/>
            <a:ext cx="7691437" cy="1652587"/>
            <a:chOff x="230" y="3024"/>
            <a:chExt cx="4845" cy="1041"/>
          </a:xfrm>
        </p:grpSpPr>
        <p:grpSp>
          <p:nvGrpSpPr>
            <p:cNvPr id="95" name="Google Shape;95;p9"/>
            <p:cNvGrpSpPr/>
            <p:nvPr/>
          </p:nvGrpSpPr>
          <p:grpSpPr>
            <a:xfrm>
              <a:off x="823" y="3024"/>
              <a:ext cx="3216" cy="720"/>
              <a:chOff x="1104" y="2832"/>
              <a:chExt cx="3216" cy="720"/>
            </a:xfrm>
          </p:grpSpPr>
          <p:sp>
            <p:nvSpPr>
              <p:cNvPr id="96" name="Google Shape;96;p9"/>
              <p:cNvSpPr/>
              <p:nvPr/>
            </p:nvSpPr>
            <p:spPr>
              <a:xfrm>
                <a:off x="2352" y="2832"/>
                <a:ext cx="1968" cy="432"/>
              </a:xfrm>
              <a:prstGeom prst="ellipse">
                <a:avLst/>
              </a:prstGeom>
              <a:noFill/>
              <a:ln cap="flat" cmpd="sng" w="38100">
                <a:solidFill>
                  <a:srgbClr val="FF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 rot="5400000">
                <a:off x="1992" y="2520"/>
                <a:ext cx="144" cy="192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8" name="Google Shape;98;p9"/>
              <p:cNvCxnSpPr/>
              <p:nvPr/>
            </p:nvCxnSpPr>
            <p:spPr>
              <a:xfrm flipH="1">
                <a:off x="2064" y="3213"/>
                <a:ext cx="576" cy="19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pic>
          <p:nvPicPr>
            <p:cNvPr id="99" name="Google Shape;9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8" y="3703"/>
              <a:ext cx="4307" cy="3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9"/>
            <p:cNvSpPr txBox="1"/>
            <p:nvPr/>
          </p:nvSpPr>
          <p:spPr>
            <a:xfrm>
              <a:off x="230" y="3040"/>
              <a:ext cx="4480" cy="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 eigenvalues of a positive semidefinite matrix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are </a:t>
              </a:r>
              <a:r>
                <a:rPr b="1" i="0" lang="en-US" sz="26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non-negative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eigenvalues are 1 and 3 (nonnegative, real).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eigenvectors are orthogonal (and real):</a:t>
            </a:r>
            <a:endParaRPr/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600200"/>
            <a:ext cx="18097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200400"/>
            <a:ext cx="6453187" cy="114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637" y="5638800"/>
            <a:ext cx="868362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0" y="5638800"/>
            <a:ext cx="611187" cy="1157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/>
          <p:nvPr/>
        </p:nvSpPr>
        <p:spPr>
          <a:xfrm>
            <a:off x="4784725" y="1789112"/>
            <a:ext cx="2640012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0508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rgbClr val="A40508"/>
                </a:solidFill>
                <a:latin typeface="Lucida Sans"/>
                <a:ea typeface="Lucida Sans"/>
                <a:cs typeface="Lucida Sans"/>
                <a:sym typeface="Lucida Sans"/>
              </a:rPr>
              <a:t>Real, symmetric.</a:t>
            </a:r>
            <a:endParaRPr/>
          </a:p>
        </p:txBody>
      </p:sp>
      <p:cxnSp>
        <p:nvCxnSpPr>
          <p:cNvPr id="112" name="Google Shape;112;p10"/>
          <p:cNvCxnSpPr/>
          <p:nvPr/>
        </p:nvCxnSpPr>
        <p:spPr>
          <a:xfrm rot="10800000">
            <a:off x="3962400" y="1981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" name="Google Shape;113;p10"/>
          <p:cNvSpPr/>
          <p:nvPr/>
        </p:nvSpPr>
        <p:spPr>
          <a:xfrm>
            <a:off x="5334000" y="5765800"/>
            <a:ext cx="2895600" cy="10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9237" y="-910"/>
                </a:moveTo>
                <a:lnTo>
                  <a:pt x="2916" y="-796"/>
                </a:lnTo>
                <a:lnTo>
                  <a:pt x="2916" y="-682"/>
                </a:lnTo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Plug in these values and solve for eigenvectors.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3505200" y="3462337"/>
            <a:ext cx="1981200" cy="728662"/>
          </a:xfrm>
          <a:prstGeom prst="rect">
            <a:avLst/>
          </a:prstGeom>
          <a:solidFill>
            <a:srgbClr val="C0C0C0">
              <a:alpha val="49803"/>
            </a:srgbClr>
          </a:solidFill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630612"/>
            <a:ext cx="1758950" cy="31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                 be a </a:t>
            </a:r>
            <a:r>
              <a:rPr b="1" i="0" lang="en-US" sz="26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square</a:t>
            </a: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with </a:t>
            </a:r>
            <a:r>
              <a:rPr b="1" i="1" lang="en-US" sz="2600" u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b="0" i="1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6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linearly independent eigenvectors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“non-defective” matrix)</a:t>
            </a:r>
            <a:endParaRPr b="1" i="0" sz="2600" u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1" i="0" lang="en-US" sz="26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Theorem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Exists an </a:t>
            </a: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eigen decomposition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  <a:p>
            <a:pPr indent="-208915" lvl="1" marL="74295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21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(cf. matrix diagonalization theorem)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of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eigenvectors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Diagonal elements of     are </a:t>
            </a:r>
            <a:r>
              <a:rPr b="1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eigenvalues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Eigen/diagonal Decomposition</a:t>
            </a:r>
            <a:endParaRPr/>
          </a:p>
        </p:txBody>
      </p:sp>
      <p:pic>
        <p:nvPicPr>
          <p:cNvPr id="122" name="Google Shape;1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828800"/>
            <a:ext cx="1504950" cy="32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1"/>
          <p:cNvGrpSpPr/>
          <p:nvPr/>
        </p:nvGrpSpPr>
        <p:grpSpPr>
          <a:xfrm>
            <a:off x="4724400" y="3436937"/>
            <a:ext cx="2143125" cy="396875"/>
            <a:chOff x="2976" y="2150"/>
            <a:chExt cx="1350" cy="250"/>
          </a:xfrm>
        </p:grpSpPr>
        <p:sp>
          <p:nvSpPr>
            <p:cNvPr id="124" name="Google Shape;124;p11"/>
            <p:cNvSpPr txBox="1"/>
            <p:nvPr/>
          </p:nvSpPr>
          <p:spPr>
            <a:xfrm>
              <a:off x="3600" y="2150"/>
              <a:ext cx="72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diagonal</a:t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976" y="2256"/>
              <a:ext cx="576" cy="144"/>
            </a:xfrm>
            <a:custGeom>
              <a:rect b="b" l="l" r="r" t="t"/>
              <a:pathLst>
                <a:path extrusionOk="0" h="144" w="576">
                  <a:moveTo>
                    <a:pt x="576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24288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1"/>
          <p:cNvGrpSpPr/>
          <p:nvPr/>
        </p:nvGrpSpPr>
        <p:grpSpPr>
          <a:xfrm>
            <a:off x="1524000" y="5283200"/>
            <a:ext cx="6324600" cy="889000"/>
            <a:chOff x="960" y="3264"/>
            <a:chExt cx="3656" cy="560"/>
          </a:xfrm>
        </p:grpSpPr>
        <p:pic>
          <p:nvPicPr>
            <p:cNvPr id="127" name="Google Shape;127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60" y="3603"/>
              <a:ext cx="2899" cy="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78" y="3264"/>
              <a:ext cx="181" cy="1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95" y="3271"/>
              <a:ext cx="121" cy="1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1"/>
          <p:cNvSpPr/>
          <p:nvPr/>
        </p:nvSpPr>
        <p:spPr>
          <a:xfrm>
            <a:off x="7467600" y="2514600"/>
            <a:ext cx="1600200" cy="17526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Unique for distinct eigen-values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Diagonal decomposition: why/how</a:t>
            </a:r>
            <a:endParaRPr/>
          </a:p>
        </p:txBody>
      </p:sp>
      <p:grpSp>
        <p:nvGrpSpPr>
          <p:cNvPr id="136" name="Google Shape;136;p12"/>
          <p:cNvGrpSpPr/>
          <p:nvPr/>
        </p:nvGrpSpPr>
        <p:grpSpPr>
          <a:xfrm>
            <a:off x="533400" y="1676400"/>
            <a:ext cx="8382000" cy="1425575"/>
            <a:chOff x="336" y="1104"/>
            <a:chExt cx="5280" cy="898"/>
          </a:xfrm>
        </p:grpSpPr>
        <p:pic>
          <p:nvPicPr>
            <p:cNvPr id="137" name="Google Shape;13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69" y="1104"/>
              <a:ext cx="1347" cy="8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2"/>
            <p:cNvSpPr txBox="1"/>
            <p:nvPr/>
          </p:nvSpPr>
          <p:spPr>
            <a:xfrm>
              <a:off x="336" y="1372"/>
              <a:ext cx="3880" cy="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Let </a:t>
              </a:r>
              <a:r>
                <a:rPr b="1" i="1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have the eigenvectors as columns:</a:t>
              </a:r>
              <a:endParaRPr/>
            </a:p>
          </p:txBody>
        </p:sp>
      </p:grpSp>
      <p:grpSp>
        <p:nvGrpSpPr>
          <p:cNvPr id="139" name="Google Shape;139;p12"/>
          <p:cNvGrpSpPr/>
          <p:nvPr/>
        </p:nvGrpSpPr>
        <p:grpSpPr>
          <a:xfrm>
            <a:off x="692150" y="3060700"/>
            <a:ext cx="8248650" cy="1968500"/>
            <a:chOff x="436" y="1928"/>
            <a:chExt cx="5196" cy="1240"/>
          </a:xfrm>
        </p:grpSpPr>
        <p:pic>
          <p:nvPicPr>
            <p:cNvPr id="140" name="Google Shape;14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6" y="2270"/>
              <a:ext cx="5196" cy="8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2"/>
            <p:cNvSpPr txBox="1"/>
            <p:nvPr/>
          </p:nvSpPr>
          <p:spPr>
            <a:xfrm>
              <a:off x="480" y="1928"/>
              <a:ext cx="2351" cy="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Then, </a:t>
              </a:r>
              <a:r>
                <a:rPr b="1" i="1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</a:t>
              </a:r>
              <a:r>
                <a:rPr b="0" i="0" lang="en-US" sz="2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can be written</a:t>
              </a:r>
              <a:endParaRPr/>
            </a:p>
          </p:txBody>
        </p:sp>
      </p:grpSp>
      <p:sp>
        <p:nvSpPr>
          <p:cNvPr id="142" name="Google Shape;142;p12"/>
          <p:cNvSpPr txBox="1"/>
          <p:nvPr/>
        </p:nvSpPr>
        <p:spPr>
          <a:xfrm>
            <a:off x="3324225" y="6029325"/>
            <a:ext cx="23145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S=UΛU</a:t>
            </a:r>
            <a:r>
              <a:rPr b="1" baseline="30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3" name="Google Shape;143;p12"/>
          <p:cNvSpPr txBox="1"/>
          <p:nvPr/>
        </p:nvSpPr>
        <p:spPr>
          <a:xfrm>
            <a:off x="2362200" y="5302250"/>
            <a:ext cx="40544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SU=UΛ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30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SU=Λ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3E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Diagonal decomposition - example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974725" y="2017712"/>
            <a:ext cx="1144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Recall </a:t>
            </a:r>
            <a:endParaRPr/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262" y="1676400"/>
            <a:ext cx="3894137" cy="11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/>
          <p:nvPr/>
        </p:nvSpPr>
        <p:spPr>
          <a:xfrm>
            <a:off x="974725" y="3236912"/>
            <a:ext cx="580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eigenvectors         and         form </a:t>
            </a:r>
            <a:endParaRPr/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3035300"/>
            <a:ext cx="8509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9062" y="3048000"/>
            <a:ext cx="5937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5600" y="2895600"/>
            <a:ext cx="2011362" cy="11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3"/>
          <p:cNvSpPr txBox="1"/>
          <p:nvPr/>
        </p:nvSpPr>
        <p:spPr>
          <a:xfrm>
            <a:off x="96837" y="4572000"/>
            <a:ext cx="2874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Inverting, we have</a:t>
            </a:r>
            <a:endParaRPr/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1800" y="4260850"/>
            <a:ext cx="3095625" cy="11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/>
        </p:nvSpPr>
        <p:spPr>
          <a:xfrm>
            <a:off x="822325" y="5876925"/>
            <a:ext cx="27273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Then,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S=UΛU</a:t>
            </a:r>
            <a:r>
              <a:rPr b="1" baseline="30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 </a:t>
            </a:r>
            <a:r>
              <a:rPr b="1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1725" y="5556250"/>
            <a:ext cx="4435475" cy="11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6324600" y="4419600"/>
            <a:ext cx="2132012" cy="83185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Recall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UU</a:t>
            </a:r>
            <a:r>
              <a:rPr b="0" baseline="3000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–1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=1.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