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4">
          <p15:clr>
            <a:srgbClr val="000000"/>
          </p15:clr>
        </p15:guide>
        <p15:guide id="2" pos="33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4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3AE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842" r="946" t="-10527"/>
          <a:stretch/>
        </p:blipFill>
        <p:spPr>
          <a:xfrm>
            <a:off x="301625" y="427037"/>
            <a:ext cx="8613775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7391400" y="6019800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3AE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3AE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73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/>
        </p:nvSpPr>
        <p:spPr>
          <a:xfrm>
            <a:off x="8496300" y="6388100"/>
            <a:ext cx="647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" y="228600"/>
            <a:ext cx="12700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/>
        </p:nvSpPr>
        <p:spPr>
          <a:xfrm>
            <a:off x="8496300" y="6388100"/>
            <a:ext cx="6477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2790825"/>
            <a:ext cx="83058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2362200" y="3032125"/>
            <a:ext cx="5410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vector equation and parametric equations of a line are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unique. If we change the point or the parameter 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a different parallel vector, then the equations change.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if, instead of (5, 1, 3), we choose the point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(6, 5, 1) in Example 1, then the parametric equations of the line become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     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 + 4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Or, if we stay with the point (5, 1, 3) but choose the parallel vector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+ 8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arrive at the equations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 + 2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   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+ 8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 –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if a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 describe the direction of a line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the numbers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called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numbers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any vector parallel to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also be used, we see that any three numbers proportional to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also be used as a set of direction numbers for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way of describing a line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 eliminate the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Equations 2.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none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0, we can solve each of these equations for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equate the results, and obtain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equations are called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equations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687887"/>
            <a:ext cx="511175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4267200"/>
            <a:ext cx="567690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the numbers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appear in the denominators of Equations 3 are direction numbers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that is, components of a vector parallel to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one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0, we can still eliminate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For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instance, 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we could write the equations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lies in the vertical plane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4610100"/>
            <a:ext cx="4168775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we know from Equation 1 that the vector equation of a line through the (tip of the)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direction of a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line also passes through (the tip of)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we can take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so its vector equation is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	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(1 –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baseline="-2500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line segment from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given by the parameter interval 0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5459412"/>
            <a:ext cx="8318500" cy="94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520700" y="3146425"/>
            <a:ext cx="82264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1"/>
              </a:buClr>
              <a:buSzPts val="4000"/>
              <a:buFont typeface="Open Sans"/>
              <a:buNone/>
            </a:pPr>
            <a:r>
              <a:rPr b="0" i="0" lang="en-US" sz="4000" u="none">
                <a:solidFill>
                  <a:srgbClr val="00B9F1"/>
                </a:solidFill>
                <a:latin typeface="Open Sans"/>
                <a:ea typeface="Open Sans"/>
                <a:cs typeface="Open Sans"/>
                <a:sym typeface="Open Sans"/>
              </a:rPr>
              <a:t>Planes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a line in space is determined by a point and a direction, a plane in space is more difficult to describe.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vector parallel to a plane is not enough to convey the “direction” of the plane, but a vector perpendicular to the plane does completely specify its direction.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a plane in space is determined by a point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 plane and a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orthogonal to the plane.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orthogonal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vector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382962"/>
            <a:ext cx="4405312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 an arbitrary point in the plane, and let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position vectors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represented by       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(See Figure 6.)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0262" y="2690812"/>
            <a:ext cx="6762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038600" y="6354762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normal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orthogonal to every vector in the given plane. In particular,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orthogonal to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so we have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can be rewritten 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Equation 5 or Equation 6 is called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equation of the plane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746375"/>
            <a:ext cx="5111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543175"/>
            <a:ext cx="46704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733925"/>
            <a:ext cx="530225" cy="43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5700" y="4429125"/>
            <a:ext cx="46704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obtain a scalar equation for the plane, we write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vector equation (5) becomes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7 is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scalar equation of the plane through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normal vector 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48187"/>
            <a:ext cx="5111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395787"/>
            <a:ext cx="6499225" cy="78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 in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-plane is determined when a point on the line and the direction of the line (its slope or angle of inclination) are given.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equation of the line can then be written using the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point-slope form.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Likewise, a line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three-dimensional space is determined when we know a point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direction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three dimensions the direction of a line is conveniently described by a vector, so we let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 vector parallel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an equation of the plane through the point (2, 4, –1) with normal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2, 3, 4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Find the intercepts and sketch the plane.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ADE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–1 in Equation 7, we see that an equation of the plane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2(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2) + 3(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4) + 4(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1)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                                          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-intercept we set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in this equation and obtain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4 – </a:t>
            </a:r>
            <a:r>
              <a:rPr b="0" i="1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-intercept is 4 and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-intercept is 3. This enables us to sketch the portion of the plane that lies in the first octant (see Figure 7).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8226425" y="862012"/>
            <a:ext cx="841375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cont’d</a:t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895600"/>
            <a:ext cx="4835525" cy="27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4343400" y="5592762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collecting terms in Equation 7 as we did in Example 4, we can rewrite the equation of a plane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8 is called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equation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Conversely, it can be shown that 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not all 0, then the linear equation (8) represents a plane with normal vector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7000"/>
            <a:ext cx="511175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438400"/>
            <a:ext cx="5640387" cy="84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planes 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their normal vectors are parallel.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instance, the planes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 and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6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 are parallel because their normal vectors are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2, –3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4, –6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two planes are not parallel,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they intersect in a straight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and the angle between the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planes is defined as the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acute angle between their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vectors (see angle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Figure 9).</a:t>
            </a:r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100" y="4208462"/>
            <a:ext cx="4003675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6400800" y="5821362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 an arbitrary point 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let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the position vectors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(that is, they have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        and        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vector with representation         as in Figure 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Triangle Law for vector addition gives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12" y="2228850"/>
            <a:ext cx="6223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800" y="2232025"/>
            <a:ext cx="557212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3135312"/>
            <a:ext cx="66675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4068762"/>
            <a:ext cx="4259262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/>
        </p:nvSpPr>
        <p:spPr>
          <a:xfrm>
            <a:off x="4038600" y="6430962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But, since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parallel vectors, there is a scalar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Thus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equation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value of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the position vector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point 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 other words, as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varies, the line is traced out by the tip of the vector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981325"/>
            <a:ext cx="511175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412" y="2779712"/>
            <a:ext cx="4040187" cy="87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Figure 2 indicates, positive values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 to points on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lie on one side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whereas negative values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 to points that lie on the other side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048000"/>
            <a:ext cx="475297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/>
        </p:nvSpPr>
        <p:spPr>
          <a:xfrm>
            <a:off x="3733800" y="5897562"/>
            <a:ext cx="7778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gives the direction of the line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written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component form as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we have    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write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the vector equation (1) becomes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vectors are equal if and only if corresponding components are equal.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Equations of Lines and Planes</a:t>
            </a:r>
            <a:endParaRPr/>
          </a:p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we have the three scalar equations: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equations are called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parametric equations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the point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parallel to the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value of the parameter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gives a point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335212"/>
            <a:ext cx="511175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2" y="2182812"/>
            <a:ext cx="6965950" cy="71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7850" y="3306762"/>
            <a:ext cx="347662" cy="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/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Find a vector equation and parametric equations for the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line that passes through the point (5, 1, 3) and is   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parallel to the vector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two other points on the line.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ADE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b="0" i="0" lang="en-US" sz="2400" u="none">
                <a:solidFill>
                  <a:srgbClr val="00ADE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5, 1, 3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the vector equation (1) becomes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(5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or 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(5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(1 + 4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(3 –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 – </a:t>
            </a:r>
            <a:r>
              <a:rPr b="0" i="1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57200" y="1462087"/>
            <a:ext cx="82296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Parametric equations are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    y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+ 4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 –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Choosing the parameter value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gives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5,     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so (6, 5, 1) is a point on the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Similarly,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–1 gives the point (4, –3, 5).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8226425" y="862012"/>
            <a:ext cx="841375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cont’d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cKBAlgP8">
  <a:themeElements>
    <a:clrScheme name="McKBAlgP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