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9144000" cy="6858000"/>
  <p:embeddedFontLst>
    <p:embeddedFont>
      <p:font typeface="Arial Black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989198" y="1004061"/>
            <a:ext cx="3165602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9740" y="1935302"/>
            <a:ext cx="8224519" cy="2075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989198" y="1004061"/>
            <a:ext cx="3165602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989198" y="1004061"/>
            <a:ext cx="3165602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89198" y="1004061"/>
            <a:ext cx="3165602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9740" y="1935302"/>
            <a:ext cx="8224519" cy="2075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jp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jp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Relationship Id="rId6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jpg"/><Relationship Id="rId4" Type="http://schemas.openxmlformats.org/officeDocument/2006/relationships/image" Target="../media/image37.png"/><Relationship Id="rId5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3593591" y="2553874"/>
            <a:ext cx="1731264" cy="388968"/>
            <a:chOff x="3593591" y="2553874"/>
            <a:chExt cx="1731264" cy="388968"/>
          </a:xfrm>
        </p:grpSpPr>
        <p:sp>
          <p:nvSpPr>
            <p:cNvPr id="44" name="Google Shape;44;p7"/>
            <p:cNvSpPr/>
            <p:nvPr/>
          </p:nvSpPr>
          <p:spPr>
            <a:xfrm>
              <a:off x="3623313" y="2553874"/>
              <a:ext cx="1650485" cy="3626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3593591" y="2837687"/>
              <a:ext cx="1731264" cy="1051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6" name="Google Shape;46;p7"/>
          <p:cNvGrpSpPr/>
          <p:nvPr/>
        </p:nvGrpSpPr>
        <p:grpSpPr>
          <a:xfrm>
            <a:off x="3599688" y="3163474"/>
            <a:ext cx="3653027" cy="388968"/>
            <a:chOff x="3599688" y="3163474"/>
            <a:chExt cx="3653027" cy="388968"/>
          </a:xfrm>
        </p:grpSpPr>
        <p:sp>
          <p:nvSpPr>
            <p:cNvPr id="47" name="Google Shape;47;p7"/>
            <p:cNvSpPr/>
            <p:nvPr/>
          </p:nvSpPr>
          <p:spPr>
            <a:xfrm>
              <a:off x="3648147" y="3163474"/>
              <a:ext cx="3544300" cy="2958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599688" y="3447287"/>
              <a:ext cx="3653027" cy="1051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9" name="Google Shape;49;p7"/>
          <p:cNvGrpSpPr/>
          <p:nvPr/>
        </p:nvGrpSpPr>
        <p:grpSpPr>
          <a:xfrm>
            <a:off x="3599688" y="3773074"/>
            <a:ext cx="2211324" cy="388970"/>
            <a:chOff x="3599688" y="3773074"/>
            <a:chExt cx="2211324" cy="388970"/>
          </a:xfrm>
        </p:grpSpPr>
        <p:sp>
          <p:nvSpPr>
            <p:cNvPr id="50" name="Google Shape;50;p7"/>
            <p:cNvSpPr/>
            <p:nvPr/>
          </p:nvSpPr>
          <p:spPr>
            <a:xfrm>
              <a:off x="3647849" y="3773074"/>
              <a:ext cx="2122214" cy="36266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599688" y="4056888"/>
              <a:ext cx="2211324" cy="10515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" name="Google Shape;52;p7"/>
          <p:cNvSpPr txBox="1"/>
          <p:nvPr/>
        </p:nvSpPr>
        <p:spPr>
          <a:xfrm>
            <a:off x="307340" y="1669440"/>
            <a:ext cx="7166609" cy="244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Matrix Inverses and Solving Systems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3298825" marR="0" rtl="0" algn="l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383540" y="1007109"/>
            <a:ext cx="8326755" cy="3131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953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2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Find the inverse of	, if it is defined.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1444625" rtl="0" algn="l">
              <a:lnSpc>
                <a:spcPct val="1250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First, check that the determinant is nonzero.  3(–2) – 3(2) = –6 – 6 = –12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determinant is –12, so the matrix has an inverse.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810000" y="1504950"/>
            <a:ext cx="1114500" cy="96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6"/>
          <p:cNvSpPr/>
          <p:nvPr/>
        </p:nvSpPr>
        <p:spPr>
          <a:xfrm>
            <a:off x="1933575" y="4533900"/>
            <a:ext cx="4362450" cy="15716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383540" y="1250950"/>
            <a:ext cx="8267065" cy="392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You can use the inverse of a matrix to solve a system  of equations. This process is similar to solving an  equation such as 5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20 by multiplying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each side by	, the multiplicative inverse of 5.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22860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To solve systems of equations with the inverse, you  first write the </a:t>
            </a:r>
            <a:r>
              <a:rPr b="1" lang="en-US" sz="2400" u="sng">
                <a:latin typeface="Verdana"/>
                <a:ea typeface="Verdana"/>
                <a:cs typeface="Verdana"/>
                <a:sym typeface="Verdana"/>
              </a:rPr>
              <a:t>matrix equation</a:t>
            </a: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AX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is  the coefficient matrix,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is the </a:t>
            </a:r>
            <a:r>
              <a:rPr b="1" lang="en-US" sz="2400" u="sng">
                <a:latin typeface="Verdana"/>
                <a:ea typeface="Verdana"/>
                <a:cs typeface="Verdana"/>
                <a:sym typeface="Verdana"/>
              </a:rPr>
              <a:t>variable matrix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,  and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is the </a:t>
            </a:r>
            <a:r>
              <a:rPr b="1" lang="en-US" sz="2400" u="sng">
                <a:latin typeface="Verdana"/>
                <a:ea typeface="Verdana"/>
                <a:cs typeface="Verdana"/>
                <a:sym typeface="Verdana"/>
              </a:rPr>
              <a:t>constant matrix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390775" y="2486025"/>
            <a:ext cx="190500" cy="657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504240" y="1784350"/>
            <a:ext cx="51689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matrix equation representing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7589637" y="1784350"/>
            <a:ext cx="14655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 shown.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788025" y="1657350"/>
            <a:ext cx="1571625" cy="80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8"/>
          <p:cNvSpPr/>
          <p:nvPr/>
        </p:nvSpPr>
        <p:spPr>
          <a:xfrm>
            <a:off x="89194" y="3181695"/>
            <a:ext cx="8651891" cy="17307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231038" y="2318130"/>
            <a:ext cx="85890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To solve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AX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, multiply both sides by the inverse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034794" y="2912709"/>
            <a:ext cx="2037080" cy="162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08634" lvl="0" marL="546100" marR="30480" rtl="0" algn="just">
              <a:lnSpc>
                <a:spcPct val="14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1" baseline="30000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aseline="30000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AX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1" baseline="30000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aseline="30000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  </a:t>
            </a:r>
            <a:r>
              <a:rPr i="1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  X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397375" y="3613480"/>
            <a:ext cx="454279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product of A</a:t>
            </a:r>
            <a:r>
              <a:rPr baseline="30000"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aseline="30000" i="1"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and A is I.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685800" y="2438400"/>
            <a:ext cx="7848600" cy="15716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4450">
            <a:noAutofit/>
          </a:bodyPr>
          <a:lstStyle/>
          <a:p>
            <a:pPr indent="0" lvl="0" marL="91440" marR="2774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Matrix multiplication is not commutative, so it is  important to multiply by the inverse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in the same  order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on both sides of the equation.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–1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comes 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on each side.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74687" y="1981200"/>
            <a:ext cx="161798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44450">
            <a:noAutofit/>
          </a:bodyPr>
          <a:lstStyle/>
          <a:p>
            <a:pPr indent="0" lvl="0" marL="93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Caution!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250037" y="1004061"/>
            <a:ext cx="86417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3: Solving Systems Using Inverse Matrices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120192" y="1708150"/>
            <a:ext cx="89001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Write the matrix equation for the system and solve.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2771775" y="2343150"/>
            <a:ext cx="1933575" cy="80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21"/>
          <p:cNvSpPr/>
          <p:nvPr/>
        </p:nvSpPr>
        <p:spPr>
          <a:xfrm>
            <a:off x="838200" y="4324350"/>
            <a:ext cx="2543175" cy="83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21"/>
          <p:cNvSpPr txBox="1"/>
          <p:nvPr/>
        </p:nvSpPr>
        <p:spPr>
          <a:xfrm>
            <a:off x="226568" y="3308730"/>
            <a:ext cx="8833485" cy="305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Step 1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Set up the matrix equation.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931544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	X	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	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3522979" marR="5080" rtl="0" algn="l">
              <a:lnSpc>
                <a:spcPct val="100899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Write: coefficient matrix </a:t>
            </a:r>
            <a:r>
              <a:rPr i="1" lang="en-US" sz="2500">
                <a:solidFill>
                  <a:srgbClr val="33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r>
              <a:rPr i="1" lang="en-US" sz="25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variable  matrix = constant matrix.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Verdana"/>
              <a:ea typeface="Verdana"/>
              <a:cs typeface="Verdana"/>
              <a:sym typeface="Verdana"/>
            </a:endParaRPr>
          </a:p>
          <a:p>
            <a:pPr indent="0" lvl="0" marL="184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Step 2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Find the determinant.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8415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determinant of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is –6 – 25 =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–31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3492372" y="4330596"/>
            <a:ext cx="56515" cy="2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57175" y="1676400"/>
            <a:ext cx="6848475" cy="1581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22"/>
          <p:cNvSpPr/>
          <p:nvPr/>
        </p:nvSpPr>
        <p:spPr>
          <a:xfrm>
            <a:off x="1504950" y="3581400"/>
            <a:ext cx="2828925" cy="15811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22"/>
          <p:cNvSpPr txBox="1"/>
          <p:nvPr/>
        </p:nvSpPr>
        <p:spPr>
          <a:xfrm>
            <a:off x="1526794" y="3184905"/>
            <a:ext cx="6991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X	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714498" y="3093465"/>
            <a:ext cx="50545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6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-1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924427" y="3184905"/>
            <a:ext cx="2349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34340" y="865631"/>
            <a:ext cx="5944235" cy="103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125">
            <a:noAutofit/>
          </a:bodyPr>
          <a:lstStyle/>
          <a:p>
            <a:pPr indent="0" lvl="0" marL="23691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3 Continued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Step 3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Find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–1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4879975" y="4023182"/>
            <a:ext cx="132969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Multiply.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575175" y="5547461"/>
            <a:ext cx="3548379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solution is (5, –2).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085975" y="5343525"/>
            <a:ext cx="857250" cy="838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2539364" y="1007109"/>
            <a:ext cx="40652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3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307340" y="2622930"/>
            <a:ext cx="548195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Step 1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Set up the matrix equation.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09575" marR="0" rtl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	X	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	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07340" y="5137861"/>
            <a:ext cx="5313045" cy="100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Step 2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Find the determinant.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determinant of A is 3 – 2 = 1.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54939" y="1784350"/>
            <a:ext cx="50584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Write the matrix equation for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281796" y="1784350"/>
            <a:ext cx="17691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and solve.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5376926" y="1581150"/>
            <a:ext cx="1771650" cy="80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23"/>
          <p:cNvSpPr/>
          <p:nvPr/>
        </p:nvSpPr>
        <p:spPr>
          <a:xfrm>
            <a:off x="2038350" y="3714750"/>
            <a:ext cx="2190750" cy="83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434340" y="1007109"/>
            <a:ext cx="7093584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211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3 Continued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Step 3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Find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261228" y="4451984"/>
            <a:ext cx="3352165" cy="1610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Multiply.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solution is (3, 1).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1323975" y="2571750"/>
            <a:ext cx="6153150" cy="83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24"/>
          <p:cNvSpPr txBox="1"/>
          <p:nvPr/>
        </p:nvSpPr>
        <p:spPr>
          <a:xfrm>
            <a:off x="2288794" y="3765880"/>
            <a:ext cx="69913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X	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368675" y="3674440"/>
            <a:ext cx="50609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6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-1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4361815" y="3765880"/>
            <a:ext cx="23495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2190750" y="4324350"/>
            <a:ext cx="2562225" cy="83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24"/>
          <p:cNvSpPr/>
          <p:nvPr/>
        </p:nvSpPr>
        <p:spPr>
          <a:xfrm>
            <a:off x="2847975" y="5314950"/>
            <a:ext cx="666750" cy="838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37894" y="1004061"/>
            <a:ext cx="66675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4: Problem-Solving Application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381000" y="1143000"/>
            <a:ext cx="609600" cy="60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5"/>
          <p:cNvSpPr/>
          <p:nvPr/>
        </p:nvSpPr>
        <p:spPr>
          <a:xfrm>
            <a:off x="4953000" y="1814448"/>
            <a:ext cx="1533525" cy="12811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5"/>
          <p:cNvSpPr txBox="1"/>
          <p:nvPr/>
        </p:nvSpPr>
        <p:spPr>
          <a:xfrm>
            <a:off x="231140" y="2013026"/>
            <a:ext cx="454088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Using the encoding matrix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524077" y="2013026"/>
            <a:ext cx="13589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,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231140" y="3156330"/>
            <a:ext cx="35204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decode the message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3886200" y="2895600"/>
            <a:ext cx="4591050" cy="12668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457200" y="1219200"/>
            <a:ext cx="8153400" cy="4876800"/>
          </a:xfrm>
          <a:custGeom>
            <a:rect b="b" l="l" r="r" t="t"/>
            <a:pathLst>
              <a:path extrusionOk="0" h="4876800" w="8153400">
                <a:moveTo>
                  <a:pt x="0" y="4876800"/>
                </a:moveTo>
                <a:lnTo>
                  <a:pt x="8153400" y="4876800"/>
                </a:lnTo>
                <a:lnTo>
                  <a:pt x="81534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noFill/>
          <a:ln cap="flat" cmpd="sng" w="28575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8"/>
          <p:cNvSpPr txBox="1"/>
          <p:nvPr/>
        </p:nvSpPr>
        <p:spPr>
          <a:xfrm>
            <a:off x="535940" y="1250949"/>
            <a:ext cx="438531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33CC"/>
                </a:solidFill>
                <a:latin typeface="Verdana"/>
                <a:ea typeface="Verdana"/>
                <a:cs typeface="Verdana"/>
                <a:sym typeface="Verdana"/>
              </a:rPr>
              <a:t>Warm Up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Multiple the matrices.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65"/>
              </a:spcBef>
              <a:spcAft>
                <a:spcPts val="0"/>
              </a:spcAft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1.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Find the determinant.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535940" y="4653153"/>
            <a:ext cx="4076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2.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5108575" y="4653153"/>
            <a:ext cx="4076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3.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136394" y="4757420"/>
            <a:ext cx="47688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–1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7242809" y="4681220"/>
            <a:ext cx="2514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" name="Google Shape;63;p8"/>
          <p:cNvGrpSpPr/>
          <p:nvPr/>
        </p:nvGrpSpPr>
        <p:grpSpPr>
          <a:xfrm>
            <a:off x="1123950" y="2343150"/>
            <a:ext cx="5886450" cy="3305175"/>
            <a:chOff x="1123950" y="2343150"/>
            <a:chExt cx="5886450" cy="3305175"/>
          </a:xfrm>
        </p:grpSpPr>
        <p:sp>
          <p:nvSpPr>
            <p:cNvPr id="64" name="Google Shape;64;p8"/>
            <p:cNvSpPr/>
            <p:nvPr/>
          </p:nvSpPr>
          <p:spPr>
            <a:xfrm>
              <a:off x="1123950" y="2343150"/>
              <a:ext cx="1809750" cy="838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123950" y="4552950"/>
              <a:ext cx="828675" cy="838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5695950" y="4324350"/>
              <a:ext cx="1314450" cy="13239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612140" y="1707896"/>
            <a:ext cx="7867015" cy="3044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2206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answer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will be the words of the  message, uncoded.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List the important information: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73685" lvl="0" marL="2857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Verdana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encoding matrix is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86385" lvl="0" marL="286385" marR="508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Verdana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encoder used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M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as the message matrix, with  letters written as the integers 0 to 26, and then  used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EM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to create the two-row code matrix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1" name="Google Shape;221;p26"/>
          <p:cNvGrpSpPr/>
          <p:nvPr/>
        </p:nvGrpSpPr>
        <p:grpSpPr>
          <a:xfrm>
            <a:off x="484187" y="880872"/>
            <a:ext cx="762000" cy="660490"/>
            <a:chOff x="484187" y="880872"/>
            <a:chExt cx="762000" cy="660490"/>
          </a:xfrm>
        </p:grpSpPr>
        <p:sp>
          <p:nvSpPr>
            <p:cNvPr id="222" name="Google Shape;222;p26"/>
            <p:cNvSpPr/>
            <p:nvPr/>
          </p:nvSpPr>
          <p:spPr>
            <a:xfrm>
              <a:off x="484187" y="914400"/>
              <a:ext cx="762000" cy="626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84632" y="880872"/>
              <a:ext cx="624840" cy="4998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4" name="Google Shape;224;p26"/>
          <p:cNvSpPr txBox="1"/>
          <p:nvPr/>
        </p:nvSpPr>
        <p:spPr>
          <a:xfrm>
            <a:off x="661822" y="965072"/>
            <a:ext cx="2425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268349" y="1022350"/>
            <a:ext cx="42030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Understand the Problem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1628775" y="5010150"/>
            <a:ext cx="5133975" cy="838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7"/>
          <p:cNvGrpSpPr/>
          <p:nvPr/>
        </p:nvGrpSpPr>
        <p:grpSpPr>
          <a:xfrm>
            <a:off x="762000" y="1351788"/>
            <a:ext cx="626363" cy="657987"/>
            <a:chOff x="762000" y="1351788"/>
            <a:chExt cx="626363" cy="657987"/>
          </a:xfrm>
        </p:grpSpPr>
        <p:sp>
          <p:nvSpPr>
            <p:cNvPr id="232" name="Google Shape;232;p27"/>
            <p:cNvSpPr/>
            <p:nvPr/>
          </p:nvSpPr>
          <p:spPr>
            <a:xfrm>
              <a:off x="762000" y="1381125"/>
              <a:ext cx="523875" cy="6286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763523" y="1351788"/>
              <a:ext cx="624840" cy="4998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4" name="Google Shape;234;p27"/>
          <p:cNvSpPr txBox="1"/>
          <p:nvPr/>
        </p:nvSpPr>
        <p:spPr>
          <a:xfrm>
            <a:off x="941324" y="1436573"/>
            <a:ext cx="24257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1492377" y="1450975"/>
            <a:ext cx="20847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Make a Plan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044244" y="2165426"/>
            <a:ext cx="695833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153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Because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EM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, you can use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M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C	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to  decode the message into numbers and then  convert the numbers to letters.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87019" lvl="0" marL="400685" marR="49403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2400"/>
              <a:buFont typeface="Verdana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Multiply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by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to get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, the message  written as numbers.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87019" lvl="0" marL="400685" marR="30480" rtl="0" algn="just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SzPts val="2400"/>
              <a:buFont typeface="Verdana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Use the letter equivalents for the numbers  in order to write the message as words so  that you can read it.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8"/>
          <p:cNvGrpSpPr/>
          <p:nvPr/>
        </p:nvGrpSpPr>
        <p:grpSpPr>
          <a:xfrm>
            <a:off x="933450" y="1047750"/>
            <a:ext cx="688086" cy="523875"/>
            <a:chOff x="933450" y="1047750"/>
            <a:chExt cx="688086" cy="523875"/>
          </a:xfrm>
        </p:grpSpPr>
        <p:sp>
          <p:nvSpPr>
            <p:cNvPr id="242" name="Google Shape;242;p28"/>
            <p:cNvSpPr/>
            <p:nvPr/>
          </p:nvSpPr>
          <p:spPr>
            <a:xfrm>
              <a:off x="933450" y="1047750"/>
              <a:ext cx="638175" cy="5238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996696" y="1056132"/>
              <a:ext cx="624840" cy="4998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4" name="Google Shape;244;p28"/>
          <p:cNvSpPr txBox="1"/>
          <p:nvPr>
            <p:ph type="title"/>
          </p:nvPr>
        </p:nvSpPr>
        <p:spPr>
          <a:xfrm>
            <a:off x="1174800" y="1146175"/>
            <a:ext cx="2597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	</a:t>
            </a:r>
            <a:r>
              <a:rPr b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Solve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133144" y="1860550"/>
            <a:ext cx="42240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Use a calculator to find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5638800" y="1371600"/>
            <a:ext cx="1895475" cy="12858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28"/>
          <p:cNvSpPr txBox="1"/>
          <p:nvPr/>
        </p:nvSpPr>
        <p:spPr>
          <a:xfrm>
            <a:off x="1196644" y="2531491"/>
            <a:ext cx="2931795" cy="1702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4129" lvl="0" marL="61594" marR="30480" rtl="0" algn="l">
              <a:lnSpc>
                <a:spcPct val="145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Multiply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by C.  </a:t>
            </a: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13 = </a:t>
            </a:r>
            <a:r>
              <a:rPr i="1"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, and so on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6215" rtl="0" algn="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1881251" y="4400550"/>
            <a:ext cx="5124450" cy="838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p28"/>
          <p:cNvSpPr txBox="1"/>
          <p:nvPr/>
        </p:nvSpPr>
        <p:spPr>
          <a:xfrm>
            <a:off x="1222044" y="5214061"/>
            <a:ext cx="6090285" cy="1147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52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	_	B	E	S	T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message in words is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Math is best.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4233182" y="3842384"/>
            <a:ext cx="24809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	T	H	_	I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2229611" y="3569334"/>
            <a:ext cx="1376045" cy="489584"/>
          </a:xfrm>
          <a:custGeom>
            <a:rect b="b" l="l" r="r" t="t"/>
            <a:pathLst>
              <a:path extrusionOk="0" h="489585" w="1376045">
                <a:moveTo>
                  <a:pt x="1251125" y="441129"/>
                </a:moveTo>
                <a:lnTo>
                  <a:pt x="1235075" y="489331"/>
                </a:lnTo>
                <a:lnTo>
                  <a:pt x="1375537" y="469264"/>
                </a:lnTo>
                <a:lnTo>
                  <a:pt x="1351437" y="445134"/>
                </a:lnTo>
                <a:lnTo>
                  <a:pt x="1263141" y="445134"/>
                </a:lnTo>
                <a:lnTo>
                  <a:pt x="1251125" y="441129"/>
                </a:lnTo>
                <a:close/>
              </a:path>
              <a:path extrusionOk="0" h="489585" w="1376045">
                <a:moveTo>
                  <a:pt x="1259118" y="417123"/>
                </a:moveTo>
                <a:lnTo>
                  <a:pt x="1251125" y="441129"/>
                </a:lnTo>
                <a:lnTo>
                  <a:pt x="1263141" y="445134"/>
                </a:lnTo>
                <a:lnTo>
                  <a:pt x="1271142" y="421131"/>
                </a:lnTo>
                <a:lnTo>
                  <a:pt x="1259118" y="417123"/>
                </a:lnTo>
                <a:close/>
              </a:path>
              <a:path extrusionOk="0" h="489585" w="1376045">
                <a:moveTo>
                  <a:pt x="1275207" y="368807"/>
                </a:moveTo>
                <a:lnTo>
                  <a:pt x="1259118" y="417123"/>
                </a:lnTo>
                <a:lnTo>
                  <a:pt x="1271142" y="421131"/>
                </a:lnTo>
                <a:lnTo>
                  <a:pt x="1263141" y="445134"/>
                </a:lnTo>
                <a:lnTo>
                  <a:pt x="1351437" y="445134"/>
                </a:lnTo>
                <a:lnTo>
                  <a:pt x="1275207" y="368807"/>
                </a:lnTo>
                <a:close/>
              </a:path>
              <a:path extrusionOk="0" h="489585" w="1376045">
                <a:moveTo>
                  <a:pt x="8000" y="0"/>
                </a:moveTo>
                <a:lnTo>
                  <a:pt x="0" y="24129"/>
                </a:lnTo>
                <a:lnTo>
                  <a:pt x="1251125" y="441129"/>
                </a:lnTo>
                <a:lnTo>
                  <a:pt x="1259118" y="417123"/>
                </a:lnTo>
                <a:lnTo>
                  <a:pt x="80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9"/>
          <p:cNvGrpSpPr/>
          <p:nvPr/>
        </p:nvGrpSpPr>
        <p:grpSpPr>
          <a:xfrm>
            <a:off x="806195" y="1476375"/>
            <a:ext cx="624840" cy="638175"/>
            <a:chOff x="806195" y="1476375"/>
            <a:chExt cx="624840" cy="638175"/>
          </a:xfrm>
        </p:grpSpPr>
        <p:sp>
          <p:nvSpPr>
            <p:cNvPr id="257" name="Google Shape;257;p29"/>
            <p:cNvSpPr/>
            <p:nvPr/>
          </p:nvSpPr>
          <p:spPr>
            <a:xfrm>
              <a:off x="895349" y="1476375"/>
              <a:ext cx="523875" cy="6381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806195" y="1546860"/>
              <a:ext cx="624840" cy="4998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9" name="Google Shape;259;p29"/>
          <p:cNvSpPr txBox="1"/>
          <p:nvPr/>
        </p:nvSpPr>
        <p:spPr>
          <a:xfrm>
            <a:off x="983386" y="1631950"/>
            <a:ext cx="6824345" cy="2539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	</a:t>
            </a: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Look Back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74625" marR="5080" rtl="0" algn="l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You can verify by multiplying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by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M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to see  that the decoding was correct. If the math  had been done incorrectly, getting a  different message that made sense would  have been very unlikely.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/>
        </p:nvSpPr>
        <p:spPr>
          <a:xfrm>
            <a:off x="231140" y="1007109"/>
            <a:ext cx="7658734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320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4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Use the encoding matrix	to decode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231140" y="2897885"/>
            <a:ext cx="22783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this message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6981225" y="2897885"/>
            <a:ext cx="1358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4600575" y="1668398"/>
            <a:ext cx="1447800" cy="83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30"/>
          <p:cNvSpPr/>
          <p:nvPr/>
        </p:nvSpPr>
        <p:spPr>
          <a:xfrm>
            <a:off x="2701925" y="2703448"/>
            <a:ext cx="4200525" cy="83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1"/>
          <p:cNvGrpSpPr/>
          <p:nvPr/>
        </p:nvGrpSpPr>
        <p:grpSpPr>
          <a:xfrm>
            <a:off x="788987" y="1033272"/>
            <a:ext cx="762000" cy="660490"/>
            <a:chOff x="788987" y="1033272"/>
            <a:chExt cx="762000" cy="660490"/>
          </a:xfrm>
        </p:grpSpPr>
        <p:sp>
          <p:nvSpPr>
            <p:cNvPr id="274" name="Google Shape;274;p31"/>
            <p:cNvSpPr/>
            <p:nvPr/>
          </p:nvSpPr>
          <p:spPr>
            <a:xfrm>
              <a:off x="788987" y="1066800"/>
              <a:ext cx="762000" cy="6269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789432" y="1033272"/>
              <a:ext cx="624840" cy="4998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6" name="Google Shape;276;p31"/>
          <p:cNvSpPr txBox="1"/>
          <p:nvPr/>
        </p:nvSpPr>
        <p:spPr>
          <a:xfrm>
            <a:off x="966927" y="1117472"/>
            <a:ext cx="2425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1573149" y="1174750"/>
            <a:ext cx="42030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Understand the Problem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764540" y="1936496"/>
            <a:ext cx="7430134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769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answer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will be the words of the  message, uncoded.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List the important information: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73685" lvl="0" marL="43815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2400"/>
              <a:buFont typeface="Verdana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encoding matrix is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73685" lvl="0" marL="43815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Font typeface="Verdana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encoder used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M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as the message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651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matrix, with letters written as the integers 0 to  26, and then used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EM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to create the two-row  code matrix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2438400" y="5257800"/>
            <a:ext cx="4895850" cy="12668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/>
          <p:cNvGrpSpPr/>
          <p:nvPr/>
        </p:nvGrpSpPr>
        <p:grpSpPr>
          <a:xfrm>
            <a:off x="762000" y="1275588"/>
            <a:ext cx="626363" cy="657987"/>
            <a:chOff x="762000" y="1275588"/>
            <a:chExt cx="626363" cy="657987"/>
          </a:xfrm>
        </p:grpSpPr>
        <p:sp>
          <p:nvSpPr>
            <p:cNvPr id="285" name="Google Shape;285;p32"/>
            <p:cNvSpPr/>
            <p:nvPr/>
          </p:nvSpPr>
          <p:spPr>
            <a:xfrm>
              <a:off x="762000" y="1304925"/>
              <a:ext cx="523875" cy="6286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763523" y="1275588"/>
              <a:ext cx="624840" cy="4998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7" name="Google Shape;287;p32"/>
          <p:cNvSpPr txBox="1"/>
          <p:nvPr/>
        </p:nvSpPr>
        <p:spPr>
          <a:xfrm>
            <a:off x="941324" y="1360423"/>
            <a:ext cx="2425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1492377" y="1374775"/>
            <a:ext cx="20847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Make a Plan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891539" y="2089226"/>
            <a:ext cx="7271384" cy="3333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4591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Because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EM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, you can use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M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C	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to  decode the message into numbers and then  convert the numbers to letters.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152400" lvl="0" marL="38100" marR="882014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2400"/>
              <a:buFont typeface="Verdana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Multiply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by C to get M, the message  written as numbers.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152400" lvl="0" marL="38100" marR="3048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SzPts val="2400"/>
              <a:buFont typeface="Verdana"/>
              <a:buChar char="•"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Use the letter equivalents for the numbers in  order to write the message as words so that  you can read it.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3"/>
          <p:cNvGrpSpPr/>
          <p:nvPr/>
        </p:nvGrpSpPr>
        <p:grpSpPr>
          <a:xfrm>
            <a:off x="933450" y="1047750"/>
            <a:ext cx="688086" cy="523875"/>
            <a:chOff x="933450" y="1047750"/>
            <a:chExt cx="688086" cy="523875"/>
          </a:xfrm>
        </p:grpSpPr>
        <p:sp>
          <p:nvSpPr>
            <p:cNvPr id="295" name="Google Shape;295;p33"/>
            <p:cNvSpPr/>
            <p:nvPr/>
          </p:nvSpPr>
          <p:spPr>
            <a:xfrm>
              <a:off x="933450" y="1047750"/>
              <a:ext cx="638175" cy="5238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996696" y="1056132"/>
              <a:ext cx="624840" cy="4998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7" name="Google Shape;297;p33"/>
          <p:cNvSpPr txBox="1"/>
          <p:nvPr>
            <p:ph type="title"/>
          </p:nvPr>
        </p:nvSpPr>
        <p:spPr>
          <a:xfrm>
            <a:off x="1174800" y="1146175"/>
            <a:ext cx="2091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	</a:t>
            </a:r>
            <a:r>
              <a:rPr b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Solve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980744" y="1860550"/>
            <a:ext cx="42240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Use a calculator to find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5257800" y="1447800"/>
            <a:ext cx="1895475" cy="12858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33"/>
          <p:cNvSpPr txBox="1"/>
          <p:nvPr/>
        </p:nvSpPr>
        <p:spPr>
          <a:xfrm>
            <a:off x="434340" y="2607691"/>
            <a:ext cx="3234690" cy="147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325">
            <a:noAutofit/>
          </a:bodyPr>
          <a:lstStyle/>
          <a:p>
            <a:pPr indent="0" lvl="0" marL="533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Multiply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aseline="30000" lang="en-US" sz="2400">
                <a:latin typeface="Verdana"/>
                <a:ea typeface="Verdana"/>
                <a:cs typeface="Verdana"/>
                <a:sym typeface="Verdana"/>
              </a:rPr>
              <a:t>-1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by C.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367030" rtl="0" algn="ctr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18 = </a:t>
            </a:r>
            <a:r>
              <a:rPr i="1"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, and so on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33045" rtl="0" algn="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1400175" y="4095750"/>
            <a:ext cx="5267325" cy="838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33"/>
          <p:cNvSpPr txBox="1"/>
          <p:nvPr/>
        </p:nvSpPr>
        <p:spPr>
          <a:xfrm>
            <a:off x="3844101" y="3689675"/>
            <a:ext cx="4224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	A	R	T	Y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993450" y="4832975"/>
            <a:ext cx="6684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320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_	P	A	N	T	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message in words is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smarty pants.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1141425" y="3645027"/>
            <a:ext cx="1830705" cy="288925"/>
          </a:xfrm>
          <a:custGeom>
            <a:rect b="b" l="l" r="r" t="t"/>
            <a:pathLst>
              <a:path extrusionOk="0" h="288925" w="1830705">
                <a:moveTo>
                  <a:pt x="1702810" y="238069"/>
                </a:moveTo>
                <a:lnTo>
                  <a:pt x="1696516" y="288417"/>
                </a:lnTo>
                <a:lnTo>
                  <a:pt x="1830374" y="241173"/>
                </a:lnTo>
                <a:lnTo>
                  <a:pt x="1828088" y="239649"/>
                </a:lnTo>
                <a:lnTo>
                  <a:pt x="1715439" y="239649"/>
                </a:lnTo>
                <a:lnTo>
                  <a:pt x="1702810" y="238069"/>
                </a:lnTo>
                <a:close/>
              </a:path>
              <a:path extrusionOk="0" h="288925" w="1830705">
                <a:moveTo>
                  <a:pt x="1705967" y="212811"/>
                </a:moveTo>
                <a:lnTo>
                  <a:pt x="1702810" y="238069"/>
                </a:lnTo>
                <a:lnTo>
                  <a:pt x="1715439" y="239649"/>
                </a:lnTo>
                <a:lnTo>
                  <a:pt x="1718487" y="214375"/>
                </a:lnTo>
                <a:lnTo>
                  <a:pt x="1705967" y="212811"/>
                </a:lnTo>
                <a:close/>
              </a:path>
              <a:path extrusionOk="0" h="288925" w="1830705">
                <a:moveTo>
                  <a:pt x="1712264" y="162433"/>
                </a:moveTo>
                <a:lnTo>
                  <a:pt x="1705967" y="212811"/>
                </a:lnTo>
                <a:lnTo>
                  <a:pt x="1718487" y="214375"/>
                </a:lnTo>
                <a:lnTo>
                  <a:pt x="1715439" y="239649"/>
                </a:lnTo>
                <a:lnTo>
                  <a:pt x="1828088" y="239649"/>
                </a:lnTo>
                <a:lnTo>
                  <a:pt x="1712264" y="162433"/>
                </a:lnTo>
                <a:close/>
              </a:path>
              <a:path extrusionOk="0" h="288925" w="1830705">
                <a:moveTo>
                  <a:pt x="3149" y="0"/>
                </a:moveTo>
                <a:lnTo>
                  <a:pt x="0" y="25146"/>
                </a:lnTo>
                <a:lnTo>
                  <a:pt x="1702810" y="238069"/>
                </a:lnTo>
                <a:lnTo>
                  <a:pt x="1705967" y="212811"/>
                </a:lnTo>
                <a:lnTo>
                  <a:pt x="31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2989198" y="1004061"/>
            <a:ext cx="3165602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Quiz: Part I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383540" y="2094992"/>
            <a:ext cx="3420110" cy="150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63550" lvl="0" marL="475615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1.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Determine whether  inverses.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5461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5286748" y="2186432"/>
            <a:ext cx="5924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and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7577908" y="2186432"/>
            <a:ext cx="5200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are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3943350" y="2095500"/>
            <a:ext cx="1190625" cy="83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34"/>
          <p:cNvSpPr/>
          <p:nvPr/>
        </p:nvSpPr>
        <p:spPr>
          <a:xfrm>
            <a:off x="6000750" y="1704975"/>
            <a:ext cx="1362075" cy="15811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34"/>
          <p:cNvSpPr txBox="1"/>
          <p:nvPr/>
        </p:nvSpPr>
        <p:spPr>
          <a:xfrm>
            <a:off x="383540" y="4339208"/>
            <a:ext cx="33159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Find the inverse of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4752426" y="4339208"/>
            <a:ext cx="18491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, if it exists.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3867150" y="4171950"/>
            <a:ext cx="847725" cy="838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1171575" y="2371725"/>
            <a:ext cx="1971675" cy="80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35"/>
          <p:cNvSpPr txBox="1"/>
          <p:nvPr/>
        </p:nvSpPr>
        <p:spPr>
          <a:xfrm>
            <a:off x="612140" y="1004061"/>
            <a:ext cx="6315710" cy="309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330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Lesson Quiz: Part II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Write the matrix equation and solve.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3.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Decode using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4735302" y="3722712"/>
            <a:ext cx="111125" cy="37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3228975" y="3638550"/>
            <a:ext cx="1752600" cy="83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" name="Google Shape;326;p35"/>
          <p:cNvSpPr/>
          <p:nvPr/>
        </p:nvSpPr>
        <p:spPr>
          <a:xfrm>
            <a:off x="1143000" y="4572000"/>
            <a:ext cx="6143625" cy="12668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81000" y="1905000"/>
            <a:ext cx="8382000" cy="2362200"/>
          </a:xfrm>
          <a:custGeom>
            <a:rect b="b" l="l" r="r" t="t"/>
            <a:pathLst>
              <a:path extrusionOk="0" h="2362200" w="8382000">
                <a:moveTo>
                  <a:pt x="0" y="2362200"/>
                </a:moveTo>
                <a:lnTo>
                  <a:pt x="8382000" y="2362200"/>
                </a:lnTo>
                <a:lnTo>
                  <a:pt x="83820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noFill/>
          <a:ln cap="flat" cmpd="sng" w="28575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59740" y="1935302"/>
            <a:ext cx="8224519" cy="2075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Determine whether a matrix has an  inverse.</a:t>
            </a:r>
            <a:endParaRPr/>
          </a:p>
          <a:p>
            <a:pPr indent="0" lvl="0" marL="12700" marR="48450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/>
              <a:t>Solve systems of equations using  inverse matrices.</a:t>
            </a:r>
            <a:endParaRPr/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2372753" y="1224700"/>
            <a:ext cx="35400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800">
                <a:solidFill>
                  <a:srgbClr val="FF6600"/>
                </a:solidFill>
                <a:latin typeface="Arial Black"/>
                <a:ea typeface="Arial Black"/>
                <a:cs typeface="Arial Black"/>
                <a:sym typeface="Arial Black"/>
              </a:rPr>
              <a:t>Objectives</a:t>
            </a:r>
            <a:endParaRPr sz="38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281940" y="2013026"/>
            <a:ext cx="8457565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81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matrix can have an inverse only if it is a square  matrix. But not all square matrices have inverses. If  the product of the square matrix </a:t>
            </a:r>
            <a:r>
              <a:rPr i="1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 the square  matrix </a:t>
            </a:r>
            <a:r>
              <a:rPr i="1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–1 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 the identity matrix 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then 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AA</a:t>
            </a:r>
            <a:r>
              <a:rPr baseline="3000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–1 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–1 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 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i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aseline="3000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–1 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 the </a:t>
            </a:r>
            <a:r>
              <a:rPr b="1" lang="en-US" sz="24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multiplicative inverse matrix</a:t>
            </a:r>
            <a:r>
              <a:rPr b="1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of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or just the </a:t>
            </a:r>
            <a:r>
              <a:rPr i="1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inverse </a:t>
            </a: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of </a:t>
            </a:r>
            <a:r>
              <a:rPr i="1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570412" y="1097642"/>
            <a:ext cx="2103517" cy="10239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1"/>
          <p:cNvSpPr txBox="1"/>
          <p:nvPr/>
        </p:nvSpPr>
        <p:spPr>
          <a:xfrm>
            <a:off x="612140" y="175005"/>
            <a:ext cx="7395209" cy="166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532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1A: Determining Whether Two Matrices Are Inverses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Determine whether the two given matrices are inverses.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2451735" marR="9740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The product is the identity matrix </a:t>
            </a:r>
            <a:r>
              <a:rPr i="1" lang="en-US" sz="16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, so  the matrices are inverses.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696722" y="4191000"/>
            <a:ext cx="2294690" cy="13802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1"/>
          <p:cNvSpPr txBox="1"/>
          <p:nvPr/>
        </p:nvSpPr>
        <p:spPr>
          <a:xfrm>
            <a:off x="623112" y="3223336"/>
            <a:ext cx="7397115" cy="181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532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1B: Determining Whether Two Matrices Are Inverses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64"/>
              </a:spcBef>
              <a:spcAft>
                <a:spcPts val="0"/>
              </a:spcAft>
              <a:buNone/>
            </a:pP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Determine whether the two given matrices are inverses.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2832100" marR="447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Neither product is </a:t>
            </a:r>
            <a:r>
              <a:rPr i="1" lang="en-US" sz="16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, so the matrices are  not inverses.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/>
        </p:nvSpPr>
        <p:spPr>
          <a:xfrm>
            <a:off x="634390" y="1007109"/>
            <a:ext cx="7305040" cy="145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56959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1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Determine whether the given matrices are  inverses.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2038350" y="2647950"/>
            <a:ext cx="4752975" cy="1323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84383" y="122879"/>
            <a:ext cx="7180299" cy="1950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3"/>
          <p:cNvSpPr txBox="1"/>
          <p:nvPr/>
        </p:nvSpPr>
        <p:spPr>
          <a:xfrm>
            <a:off x="231140" y="2382138"/>
            <a:ext cx="24079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If the determinant is 0,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615054" y="2382138"/>
            <a:ext cx="508571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is undefined. So a matrix with a determinant of 0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695575" y="2181225"/>
            <a:ext cx="800100" cy="6572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13"/>
          <p:cNvSpPr/>
          <p:nvPr/>
        </p:nvSpPr>
        <p:spPr>
          <a:xfrm>
            <a:off x="333375" y="4019550"/>
            <a:ext cx="1457325" cy="838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3"/>
          <p:cNvSpPr txBox="1"/>
          <p:nvPr/>
        </p:nvSpPr>
        <p:spPr>
          <a:xfrm>
            <a:off x="231140" y="3089274"/>
            <a:ext cx="7395209" cy="315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has no inverse. It is called a </a:t>
            </a:r>
            <a:r>
              <a:rPr i="1" lang="en-US" sz="1600">
                <a:latin typeface="Verdana"/>
                <a:ea typeface="Verdana"/>
                <a:cs typeface="Verdana"/>
                <a:sym typeface="Verdana"/>
              </a:rPr>
              <a:t>singular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matrix.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913889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2A: Finding the Inverse of a Matrix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91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Find the inverse of the matrix if it is defined.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First, check that the determinant is nonzero.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4(1) – 2(3) = 4 – 6 = –2.	The determinant is –2, so the matrix has an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inverse.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The inverse of	is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846850" y="5833667"/>
            <a:ext cx="1082498" cy="62287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3"/>
          <p:cNvSpPr/>
          <p:nvPr/>
        </p:nvSpPr>
        <p:spPr>
          <a:xfrm>
            <a:off x="3525374" y="5748617"/>
            <a:ext cx="3120300" cy="8538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459740" y="1072642"/>
            <a:ext cx="6548755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6852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2A: Finding the Inverse of a Matrix</a:t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600">
                <a:latin typeface="Verdana"/>
                <a:ea typeface="Verdana"/>
                <a:cs typeface="Verdana"/>
                <a:sym typeface="Verdana"/>
              </a:rPr>
              <a:t>Find the inverse of the matrix if it is defined.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42975" y="2266950"/>
            <a:ext cx="1457325" cy="83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4"/>
          <p:cNvSpPr txBox="1"/>
          <p:nvPr/>
        </p:nvSpPr>
        <p:spPr>
          <a:xfrm>
            <a:off x="459740" y="3308730"/>
            <a:ext cx="7319009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First, check that the determinant is nonzero.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4(1) – 2(3) = 4 – 6 = –2.	The determinant is –2, so the matrix has an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inverse.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26542" y="5215890"/>
            <a:ext cx="14719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The inverse of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274314" y="5215890"/>
            <a:ext cx="1854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is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004160" y="5048118"/>
            <a:ext cx="1170957" cy="6732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4"/>
          <p:cNvSpPr/>
          <p:nvPr/>
        </p:nvSpPr>
        <p:spPr>
          <a:xfrm>
            <a:off x="3680459" y="4914900"/>
            <a:ext cx="3535680" cy="96774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/>
        </p:nvSpPr>
        <p:spPr>
          <a:xfrm>
            <a:off x="459740" y="1004061"/>
            <a:ext cx="7765415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705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99"/>
                </a:solidFill>
                <a:latin typeface="Arial Black"/>
                <a:ea typeface="Arial Black"/>
                <a:cs typeface="Arial Black"/>
                <a:sym typeface="Arial Black"/>
              </a:rPr>
              <a:t>Example 2B: Finding the Inverse of a Matrix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65"/>
              </a:spcBef>
              <a:spcAft>
                <a:spcPts val="0"/>
              </a:spcAft>
              <a:buNone/>
            </a:pPr>
            <a:r>
              <a:rPr b="1" lang="en-US" sz="2400">
                <a:latin typeface="Verdana"/>
                <a:ea typeface="Verdana"/>
                <a:cs typeface="Verdana"/>
                <a:sym typeface="Verdana"/>
              </a:rPr>
              <a:t>Find the inverse of the matrix if it is defined.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3181350" y="2419350"/>
            <a:ext cx="1276350" cy="1209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15"/>
          <p:cNvSpPr txBox="1"/>
          <p:nvPr/>
        </p:nvSpPr>
        <p:spPr>
          <a:xfrm>
            <a:off x="383540" y="4124705"/>
            <a:ext cx="302831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The determinant is,  no inverse.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511136" y="4124705"/>
            <a:ext cx="15589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, so </a:t>
            </a:r>
            <a:r>
              <a:rPr i="1" lang="en-US" sz="2400">
                <a:latin typeface="Verdana"/>
                <a:ea typeface="Verdana"/>
                <a:cs typeface="Verdana"/>
                <a:sym typeface="Verdana"/>
              </a:rPr>
              <a:t>B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has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484626" y="3962400"/>
            <a:ext cx="3057525" cy="83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