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45.png"/><Relationship Id="rId5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4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47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34.png"/><Relationship Id="rId5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Relationship Id="rId4" Type="http://schemas.openxmlformats.org/officeDocument/2006/relationships/image" Target="../media/image4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6.png"/><Relationship Id="rId4" Type="http://schemas.openxmlformats.org/officeDocument/2006/relationships/image" Target="../media/image44.png"/><Relationship Id="rId5" Type="http://schemas.openxmlformats.org/officeDocument/2006/relationships/image" Target="../media/image42.png"/><Relationship Id="rId6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9.png"/><Relationship Id="rId4" Type="http://schemas.openxmlformats.org/officeDocument/2006/relationships/image" Target="../media/image59.png"/><Relationship Id="rId5" Type="http://schemas.openxmlformats.org/officeDocument/2006/relationships/image" Target="../media/image5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9.png"/><Relationship Id="rId4" Type="http://schemas.openxmlformats.org/officeDocument/2006/relationships/image" Target="../media/image5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3.png"/><Relationship Id="rId4" Type="http://schemas.openxmlformats.org/officeDocument/2006/relationships/image" Target="../media/image60.png"/><Relationship Id="rId5" Type="http://schemas.openxmlformats.org/officeDocument/2006/relationships/image" Target="../media/image5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</a:t>
            </a:r>
            <a:endParaRPr/>
          </a:p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Introduction</a:t>
            </a:r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457200" y="1066800"/>
            <a:ext cx="8686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MATRICES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457200" y="1905000"/>
            <a:ext cx="7772400" cy="100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Unit or Identity matrix - 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diagonal matrix with ones on the main diagonal</a:t>
            </a:r>
            <a:endParaRPr/>
          </a:p>
        </p:txBody>
      </p: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048000"/>
            <a:ext cx="2779712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3733800"/>
            <a:ext cx="1524000" cy="148113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4"/>
          <p:cNvSpPr txBox="1"/>
          <p:nvPr/>
        </p:nvSpPr>
        <p:spPr>
          <a:xfrm>
            <a:off x="304800" y="5853112"/>
            <a:ext cx="8610600" cy="100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 a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=0 for all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 for some or all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/>
          </a:p>
        </p:txBody>
      </p:sp>
      <p:cxnSp>
        <p:nvCxnSpPr>
          <p:cNvPr id="129" name="Google Shape;129;p14"/>
          <p:cNvCxnSpPr/>
          <p:nvPr/>
        </p:nvCxnSpPr>
        <p:spPr>
          <a:xfrm flipH="1">
            <a:off x="2514600" y="59436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30" name="Google Shape;13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6187" y="3768725"/>
            <a:ext cx="1978025" cy="1563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>
            <p:ph type="title"/>
          </p:nvPr>
        </p:nvSpPr>
        <p:spPr>
          <a:xfrm>
            <a:off x="609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Introduction</a:t>
            </a: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685800" y="1143000"/>
            <a:ext cx="8458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MATRICES</a:t>
            </a:r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152400" y="1981200"/>
            <a:ext cx="8458200" cy="100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Null (zero) matrix - 0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elements in the matrix are zero</a:t>
            </a:r>
            <a:endParaRPr/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352800"/>
            <a:ext cx="644525" cy="18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600" y="3429000"/>
            <a:ext cx="1909762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9200" y="5791200"/>
            <a:ext cx="1295400" cy="7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/>
        </p:nvSpPr>
        <p:spPr>
          <a:xfrm>
            <a:off x="2971800" y="5867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all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Introduction</a:t>
            </a:r>
            <a:endParaRPr/>
          </a:p>
        </p:txBody>
      </p:sp>
      <p:sp>
        <p:nvSpPr>
          <p:cNvPr id="147" name="Google Shape;147;p16"/>
          <p:cNvSpPr txBox="1"/>
          <p:nvPr/>
        </p:nvSpPr>
        <p:spPr>
          <a:xfrm>
            <a:off x="533400" y="1066800"/>
            <a:ext cx="8610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MATRICES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228600" y="1905000"/>
            <a:ext cx="7924800" cy="137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Triangular matrix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square matrix whose elements above or below the main diagonal are all zero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581400"/>
            <a:ext cx="1812925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3657600"/>
            <a:ext cx="1812925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2600" y="3657600"/>
            <a:ext cx="1812925" cy="18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Introduction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381000" y="1219200"/>
            <a:ext cx="5715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MATRICES</a:t>
            </a:r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304800" y="2133600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304800" y="2057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8a. Upper triangular matrix</a:t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457200" y="2743200"/>
            <a:ext cx="617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533400" y="2590800"/>
            <a:ext cx="682466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square matrix whose elements below the main diagonal are all zero</a:t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304800" y="5638800"/>
            <a:ext cx="8610600" cy="100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 a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 for all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3657600"/>
            <a:ext cx="1812925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200" y="33528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4850" y="3548062"/>
            <a:ext cx="2384425" cy="19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609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Introduction</a:t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381000" y="1143000"/>
            <a:ext cx="6858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MATRICES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304800" y="2590800"/>
            <a:ext cx="80772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square matrix whose elements above the main diagonal are all zero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0" y="40227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152400" y="1981200"/>
            <a:ext cx="79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8b. Lower triangular matrix</a:t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304800" y="5715000"/>
            <a:ext cx="8610600" cy="100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 a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 for all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800" y="3581400"/>
            <a:ext cx="1812925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3505200"/>
            <a:ext cx="2384425" cy="19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– Introduction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0" y="914400"/>
            <a:ext cx="9144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MATRICES</a:t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228600" y="1447800"/>
            <a:ext cx="70866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Scalar matrix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diagonal matrix whose main diagonal elements are equal to the same scalar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scalar is defined as a single number or constant</a:t>
            </a:r>
            <a:endParaRPr/>
          </a:p>
        </p:txBody>
      </p:sp>
      <p:pic>
        <p:nvPicPr>
          <p:cNvPr id="185" name="Google Shape;18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3505200"/>
            <a:ext cx="1812925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3505200"/>
            <a:ext cx="27051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/>
        </p:nvSpPr>
        <p:spPr>
          <a:xfrm>
            <a:off x="304800" y="5715000"/>
            <a:ext cx="44958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 a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 for all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a for all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8" name="Google Shape;188;p19"/>
          <p:cNvCxnSpPr/>
          <p:nvPr/>
        </p:nvCxnSpPr>
        <p:spPr>
          <a:xfrm flipH="1" rot="10800000">
            <a:off x="2590800" y="58674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89" name="Google Shape;18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237" y="3471862"/>
            <a:ext cx="2384425" cy="19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</a:t>
            </a:r>
            <a:endParaRPr/>
          </a:p>
        </p:txBody>
      </p:sp>
      <p:sp>
        <p:nvSpPr>
          <p:cNvPr id="195" name="Google Shape;195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Operations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304800" y="2057400"/>
            <a:ext cx="69342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EQUALITY OF MATRICES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matrices are said to be equal only when all corresponding elements are equal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 their size or dimensions are equal as well</a:t>
            </a:r>
            <a:endParaRPr/>
          </a:p>
        </p:txBody>
      </p:sp>
      <p:pic>
        <p:nvPicPr>
          <p:cNvPr id="202" name="Google Shape;20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4343400"/>
            <a:ext cx="1812925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4343400"/>
            <a:ext cx="1812925" cy="18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 txBox="1"/>
          <p:nvPr/>
        </p:nvSpPr>
        <p:spPr>
          <a:xfrm>
            <a:off x="304800" y="47244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</a:t>
            </a:r>
            <a:endParaRPr/>
          </a:p>
        </p:txBody>
      </p:sp>
      <p:sp>
        <p:nvSpPr>
          <p:cNvPr id="205" name="Google Shape;205;p21"/>
          <p:cNvSpPr txBox="1"/>
          <p:nvPr/>
        </p:nvSpPr>
        <p:spPr>
          <a:xfrm>
            <a:off x="3581400" y="48006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</a:t>
            </a:r>
            <a:endParaRPr/>
          </a:p>
        </p:txBody>
      </p:sp>
      <p:sp>
        <p:nvSpPr>
          <p:cNvPr id="206" name="Google Shape;206;p21"/>
          <p:cNvSpPr txBox="1"/>
          <p:nvPr/>
        </p:nvSpPr>
        <p:spPr>
          <a:xfrm>
            <a:off x="6934200" y="47244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212" name="Google Shape;212;p22"/>
          <p:cNvSpPr txBox="1"/>
          <p:nvPr/>
        </p:nvSpPr>
        <p:spPr>
          <a:xfrm>
            <a:off x="304800" y="1066800"/>
            <a:ext cx="78486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properties of equality:</a:t>
            </a:r>
            <a:endParaRPr/>
          </a:p>
          <a:p>
            <a:pPr indent="-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IIf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then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all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indent="-190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IIf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then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all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pic>
        <p:nvPicPr>
          <p:cNvPr id="213" name="Google Shape;2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3581400"/>
            <a:ext cx="1812925" cy="18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2"/>
          <p:cNvSpPr txBox="1"/>
          <p:nvPr/>
        </p:nvSpPr>
        <p:spPr>
          <a:xfrm>
            <a:off x="533400" y="40386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</a:t>
            </a:r>
            <a:endParaRPr/>
          </a:p>
        </p:txBody>
      </p:sp>
      <p:sp>
        <p:nvSpPr>
          <p:cNvPr id="215" name="Google Shape;215;p22"/>
          <p:cNvSpPr txBox="1"/>
          <p:nvPr/>
        </p:nvSpPr>
        <p:spPr>
          <a:xfrm>
            <a:off x="3886200" y="41148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</a:t>
            </a:r>
            <a:endParaRPr/>
          </a:p>
        </p:txBody>
      </p:sp>
      <p:pic>
        <p:nvPicPr>
          <p:cNvPr id="216" name="Google Shape;21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2300" y="3581400"/>
            <a:ext cx="2551112" cy="18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2"/>
          <p:cNvSpPr txBox="1"/>
          <p:nvPr/>
        </p:nvSpPr>
        <p:spPr>
          <a:xfrm>
            <a:off x="457200" y="57912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then </a:t>
            </a:r>
            <a:endParaRPr/>
          </a:p>
        </p:txBody>
      </p:sp>
      <p:pic>
        <p:nvPicPr>
          <p:cNvPr id="218" name="Google Shape;21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8400" y="5715000"/>
            <a:ext cx="137160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224" name="Google Shape;224;p23"/>
          <p:cNvSpPr txBox="1"/>
          <p:nvPr/>
        </p:nvSpPr>
        <p:spPr>
          <a:xfrm>
            <a:off x="457200" y="1219200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 AND SUBTRACTION OF MATRICES</a:t>
            </a:r>
            <a:endParaRPr/>
          </a:p>
        </p:txBody>
      </p:sp>
      <p:sp>
        <p:nvSpPr>
          <p:cNvPr id="225" name="Google Shape;225;p23"/>
          <p:cNvSpPr txBox="1"/>
          <p:nvPr/>
        </p:nvSpPr>
        <p:spPr>
          <a:xfrm>
            <a:off x="381000" y="2057400"/>
            <a:ext cx="7772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sum or difference of two matrices,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same size yields a matrix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same size</a:t>
            </a:r>
            <a:endParaRPr/>
          </a:p>
        </p:txBody>
      </p:sp>
      <p:pic>
        <p:nvPicPr>
          <p:cNvPr id="226" name="Google Shape;22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3048000"/>
            <a:ext cx="250190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3"/>
          <p:cNvSpPr txBox="1"/>
          <p:nvPr/>
        </p:nvSpPr>
        <p:spPr>
          <a:xfrm>
            <a:off x="609600" y="41148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of different sizes cannot be added or subtracted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09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Introduction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381000" y="1143000"/>
            <a:ext cx="7696200" cy="22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algebra has at least two advantages: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complicated systems of equations to simple expressions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Adaptable to systematic method of mathematical treatment and well suited to computers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304800" y="3581400"/>
            <a:ext cx="8229600" cy="137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matrix is a set or group of numbers arranged in a square or rectangular array enclosed by two brackets</a:t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2743200" y="3048000"/>
            <a:ext cx="3581400" cy="2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5562600"/>
            <a:ext cx="1524000" cy="700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600" y="5257800"/>
            <a:ext cx="1676400" cy="134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26125" y="5257800"/>
            <a:ext cx="1452562" cy="134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381000" y="1143000"/>
            <a:ext cx="79248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Commutative Law: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Associative Law: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(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(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pic>
        <p:nvPicPr>
          <p:cNvPr id="234" name="Google Shape;23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191000"/>
            <a:ext cx="7629525" cy="120808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4"/>
          <p:cNvSpPr txBox="1"/>
          <p:nvPr/>
        </p:nvSpPr>
        <p:spPr>
          <a:xfrm>
            <a:off x="762000" y="5715000"/>
            <a:ext cx="6858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2x3</a:t>
            </a:r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3733800" y="5638800"/>
            <a:ext cx="6858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2x3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6629400" y="5638800"/>
            <a:ext cx="6858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2x3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243" name="Google Shape;243;p25"/>
          <p:cNvSpPr txBox="1"/>
          <p:nvPr/>
        </p:nvSpPr>
        <p:spPr>
          <a:xfrm>
            <a:off x="381000" y="1295400"/>
            <a:ext cx="8610600" cy="100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(-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(where –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matrix composed of –a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elements)</a:t>
            </a:r>
            <a:endParaRPr/>
          </a:p>
        </p:txBody>
      </p:sp>
      <p:pic>
        <p:nvPicPr>
          <p:cNvPr id="244" name="Google Shape;2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276600"/>
            <a:ext cx="6116637" cy="1208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250" name="Google Shape;250;p26"/>
          <p:cNvSpPr txBox="1"/>
          <p:nvPr/>
        </p:nvSpPr>
        <p:spPr>
          <a:xfrm>
            <a:off x="533400" y="12192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SCALAR MULTIPLICATION OF MATRICES</a:t>
            </a:r>
            <a:endParaRPr/>
          </a:p>
        </p:txBody>
      </p:sp>
      <p:sp>
        <p:nvSpPr>
          <p:cNvPr id="251" name="Google Shape;251;p26"/>
          <p:cNvSpPr txBox="1"/>
          <p:nvPr/>
        </p:nvSpPr>
        <p:spPr>
          <a:xfrm>
            <a:off x="304800" y="1905000"/>
            <a:ext cx="76962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can be multiplied by a scalar (constant or single element)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k be a scalar quantity; then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 = Ak</a:t>
            </a:r>
            <a:endParaRPr/>
          </a:p>
        </p:txBody>
      </p:sp>
      <p:sp>
        <p:nvSpPr>
          <p:cNvPr id="252" name="Google Shape;252;p26"/>
          <p:cNvSpPr txBox="1"/>
          <p:nvPr/>
        </p:nvSpPr>
        <p:spPr>
          <a:xfrm>
            <a:off x="533400" y="4191000"/>
            <a:ext cx="2209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Ex.  If k=4 and </a:t>
            </a:r>
            <a:endParaRPr/>
          </a:p>
        </p:txBody>
      </p:sp>
      <p:pic>
        <p:nvPicPr>
          <p:cNvPr id="253" name="Google Shape;2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650" y="3962400"/>
            <a:ext cx="1612900" cy="2163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pic>
        <p:nvPicPr>
          <p:cNvPr id="259" name="Google Shape;25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295400"/>
            <a:ext cx="4789487" cy="216376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7"/>
          <p:cNvSpPr txBox="1"/>
          <p:nvPr/>
        </p:nvSpPr>
        <p:spPr>
          <a:xfrm>
            <a:off x="1219200" y="3886200"/>
            <a:ext cx="6858000" cy="319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Properties: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 (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k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k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(k + g)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k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g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k(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(k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(k)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k(g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(kg)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266" name="Google Shape;266;p28"/>
          <p:cNvSpPr txBox="1"/>
          <p:nvPr/>
        </p:nvSpPr>
        <p:spPr>
          <a:xfrm>
            <a:off x="533400" y="1295400"/>
            <a:ext cx="655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MULTIPLICATION OF MATRICES</a:t>
            </a:r>
            <a:endParaRPr/>
          </a:p>
        </p:txBody>
      </p:sp>
      <p:sp>
        <p:nvSpPr>
          <p:cNvPr id="267" name="Google Shape;267;p28"/>
          <p:cNvSpPr txBox="1"/>
          <p:nvPr/>
        </p:nvSpPr>
        <p:spPr>
          <a:xfrm>
            <a:off x="381000" y="1981200"/>
            <a:ext cx="8229600" cy="3925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product of two matrices is another matrix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matrices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must be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conformable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multiplication to be possible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 the number of columns of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must equal the number of rows of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x   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=    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(1x3)     (3x1)      (1x1)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273" name="Google Shape;273;p29"/>
          <p:cNvSpPr txBox="1"/>
          <p:nvPr/>
        </p:nvSpPr>
        <p:spPr>
          <a:xfrm>
            <a:off x="838200" y="990600"/>
            <a:ext cx="61722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x  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=     Not possible!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(2x1)   (4x2)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x  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=    Not possible!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(6x2)    (6x3)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x     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=  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(2x3)        (3x2)         (2x2)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pic>
        <p:nvPicPr>
          <p:cNvPr id="279" name="Google Shape;27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143000"/>
            <a:ext cx="6858000" cy="204311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0"/>
          <p:cNvSpPr txBox="1"/>
          <p:nvPr/>
        </p:nvSpPr>
        <p:spPr>
          <a:xfrm>
            <a:off x="609600" y="5334000"/>
            <a:ext cx="754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1" name="Google Shape;28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00" y="3505200"/>
            <a:ext cx="5481637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0"/>
          <p:cNvSpPr txBox="1"/>
          <p:nvPr/>
        </p:nvSpPr>
        <p:spPr>
          <a:xfrm>
            <a:off x="685800" y="5867400"/>
            <a:ext cx="73152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Successive multiplication of row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column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row by column multiplication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pic>
        <p:nvPicPr>
          <p:cNvPr id="288" name="Google Shape;28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43000"/>
            <a:ext cx="8534400" cy="14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0800" y="2667000"/>
            <a:ext cx="1816100" cy="112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1"/>
          <p:cNvSpPr txBox="1"/>
          <p:nvPr/>
        </p:nvSpPr>
        <p:spPr>
          <a:xfrm>
            <a:off x="457200" y="4191000"/>
            <a:ext cx="2971800" cy="100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Remember also: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pic>
        <p:nvPicPr>
          <p:cNvPr id="291" name="Google Shape;29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28812" y="5410200"/>
            <a:ext cx="1158875" cy="112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00400" y="5410200"/>
            <a:ext cx="1535112" cy="112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5410200"/>
            <a:ext cx="1816100" cy="11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/>
          <p:nvPr>
            <p:ph type="title"/>
          </p:nvPr>
        </p:nvSpPr>
        <p:spPr>
          <a:xfrm>
            <a:off x="609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299" name="Google Shape;299;p32"/>
          <p:cNvSpPr txBox="1"/>
          <p:nvPr/>
        </p:nvSpPr>
        <p:spPr>
          <a:xfrm>
            <a:off x="457200" y="990600"/>
            <a:ext cx="7086600" cy="301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Assuming that matrices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conformable for the operations indicated, the following are true: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(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-    (associative law)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-   (first distributive law)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+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  (second distributive law)</a:t>
            </a:r>
            <a:endParaRPr/>
          </a:p>
        </p:txBody>
      </p:sp>
      <p:sp>
        <p:nvSpPr>
          <p:cNvPr id="300" name="Google Shape;300;p32"/>
          <p:cNvSpPr txBox="1"/>
          <p:nvPr/>
        </p:nvSpPr>
        <p:spPr>
          <a:xfrm>
            <a:off x="381000" y="4114800"/>
            <a:ext cx="8305800" cy="210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Caution!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 generally equal to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may not be conformable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neither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nor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necessarily =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 necessarily =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/>
          <p:nvPr>
            <p:ph type="title"/>
          </p:nvPr>
        </p:nvSpPr>
        <p:spPr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306" name="Google Shape;306;p33"/>
          <p:cNvSpPr txBox="1"/>
          <p:nvPr/>
        </p:nvSpPr>
        <p:spPr>
          <a:xfrm>
            <a:off x="457200" y="1066800"/>
            <a:ext cx="7448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 generally equal to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may not be conformable</a:t>
            </a:r>
            <a:endParaRPr/>
          </a:p>
        </p:txBody>
      </p:sp>
      <p:pic>
        <p:nvPicPr>
          <p:cNvPr id="307" name="Google Shape;30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754187"/>
            <a:ext cx="4876800" cy="4843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609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Introduction</a:t>
            </a:r>
            <a:endParaRPr/>
          </a:p>
        </p:txBody>
      </p:sp>
      <p:sp>
        <p:nvSpPr>
          <p:cNvPr id="50" name="Google Shape;50;p7"/>
          <p:cNvSpPr txBox="1"/>
          <p:nvPr/>
        </p:nvSpPr>
        <p:spPr>
          <a:xfrm>
            <a:off x="609600" y="1143000"/>
            <a:ext cx="7772400" cy="22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Properties: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specified number of rows and a specified number of columns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numbers (rows x columns) describe the dimensions or size of the matrix.</a:t>
            </a:r>
            <a:endParaRPr/>
          </a:p>
        </p:txBody>
      </p:sp>
      <p:sp>
        <p:nvSpPr>
          <p:cNvPr id="51" name="Google Shape;51;p7"/>
          <p:cNvSpPr txBox="1"/>
          <p:nvPr/>
        </p:nvSpPr>
        <p:spPr>
          <a:xfrm>
            <a:off x="381000" y="3733800"/>
            <a:ext cx="8001000" cy="210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3x3 matrix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2x4 matrix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1x2 matrix</a:t>
            </a:r>
            <a:endParaRPr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4191000"/>
            <a:ext cx="1752600" cy="160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4572000"/>
            <a:ext cx="25908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62800" y="4724400"/>
            <a:ext cx="1524000" cy="7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 txBox="1"/>
          <p:nvPr>
            <p:ph type="title"/>
          </p:nvPr>
        </p:nvSpPr>
        <p:spPr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313" name="Google Shape;313;p34"/>
          <p:cNvSpPr txBox="1"/>
          <p:nvPr/>
        </p:nvSpPr>
        <p:spPr>
          <a:xfrm>
            <a:off x="762000" y="1219200"/>
            <a:ext cx="5324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neither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nor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necessarily =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pic>
        <p:nvPicPr>
          <p:cNvPr id="314" name="Google Shape;31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133600"/>
            <a:ext cx="426402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>
            <p:ph type="title"/>
          </p:nvPr>
        </p:nvSpPr>
        <p:spPr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320" name="Google Shape;320;p35"/>
          <p:cNvSpPr txBox="1"/>
          <p:nvPr/>
        </p:nvSpPr>
        <p:spPr>
          <a:xfrm>
            <a:off x="533400" y="1066800"/>
            <a:ext cx="502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TRANSPOSE OF A MATRIX</a:t>
            </a:r>
            <a:endParaRPr/>
          </a:p>
        </p:txBody>
      </p:sp>
      <p:sp>
        <p:nvSpPr>
          <p:cNvPr id="321" name="Google Shape;321;p35"/>
          <p:cNvSpPr txBox="1"/>
          <p:nvPr/>
        </p:nvSpPr>
        <p:spPr>
          <a:xfrm>
            <a:off x="762000" y="1752600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:</a:t>
            </a:r>
            <a:endParaRPr/>
          </a:p>
        </p:txBody>
      </p:sp>
      <p:pic>
        <p:nvPicPr>
          <p:cNvPr id="322" name="Google Shape;32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9962" y="2057400"/>
            <a:ext cx="3319462" cy="1208087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5"/>
          <p:cNvSpPr txBox="1"/>
          <p:nvPr/>
        </p:nvSpPr>
        <p:spPr>
          <a:xfrm>
            <a:off x="762000" y="27432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2x3</a:t>
            </a:r>
            <a:endParaRPr/>
          </a:p>
        </p:txBody>
      </p:sp>
      <p:pic>
        <p:nvPicPr>
          <p:cNvPr id="324" name="Google Shape;32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8075" y="4084637"/>
            <a:ext cx="3084512" cy="187801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5"/>
          <p:cNvSpPr txBox="1"/>
          <p:nvPr/>
        </p:nvSpPr>
        <p:spPr>
          <a:xfrm>
            <a:off x="762000" y="3505200"/>
            <a:ext cx="647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transpose of A, denoted A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is:</a:t>
            </a:r>
            <a:endParaRPr/>
          </a:p>
        </p:txBody>
      </p:sp>
      <p:pic>
        <p:nvPicPr>
          <p:cNvPr id="326" name="Google Shape;326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5997575"/>
            <a:ext cx="1676400" cy="860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5"/>
          <p:cNvSpPr txBox="1"/>
          <p:nvPr/>
        </p:nvSpPr>
        <p:spPr>
          <a:xfrm>
            <a:off x="3276600" y="6248400"/>
            <a:ext cx="358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all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333" name="Google Shape;333;p36"/>
          <p:cNvSpPr txBox="1"/>
          <p:nvPr/>
        </p:nvSpPr>
        <p:spPr>
          <a:xfrm>
            <a:off x="457200" y="990600"/>
            <a:ext cx="80010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transpose: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Interchange rows and columns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dimensions of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the reverse of the dimensions of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pic>
        <p:nvPicPr>
          <p:cNvPr id="334" name="Google Shape;33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895600"/>
            <a:ext cx="3319462" cy="1208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4343400"/>
            <a:ext cx="3084512" cy="187801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6"/>
          <p:cNvSpPr txBox="1"/>
          <p:nvPr/>
        </p:nvSpPr>
        <p:spPr>
          <a:xfrm>
            <a:off x="5638800" y="3352800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x 3</a:t>
            </a:r>
            <a:endParaRPr/>
          </a:p>
        </p:txBody>
      </p:sp>
      <p:sp>
        <p:nvSpPr>
          <p:cNvPr id="337" name="Google Shape;337;p36"/>
          <p:cNvSpPr txBox="1"/>
          <p:nvPr/>
        </p:nvSpPr>
        <p:spPr>
          <a:xfrm>
            <a:off x="5715000" y="51054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x 2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343" name="Google Shape;343;p37"/>
          <p:cNvSpPr txBox="1"/>
          <p:nvPr/>
        </p:nvSpPr>
        <p:spPr>
          <a:xfrm>
            <a:off x="685800" y="1143000"/>
            <a:ext cx="6400800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 of transposed matrices: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(k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k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/>
          <p:nvPr>
            <p:ph type="title"/>
          </p:nvPr>
        </p:nvSpPr>
        <p:spPr>
          <a:xfrm>
            <a:off x="8382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349" name="Google Shape;349;p38"/>
          <p:cNvSpPr txBox="1"/>
          <p:nvPr/>
        </p:nvSpPr>
        <p:spPr>
          <a:xfrm>
            <a:off x="762000" y="1295400"/>
            <a:ext cx="288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pic>
        <p:nvPicPr>
          <p:cNvPr id="350" name="Google Shape;35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286000"/>
            <a:ext cx="5715000" cy="90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1" name="Google Shape;351;p38"/>
          <p:cNvCxnSpPr/>
          <p:nvPr/>
        </p:nvCxnSpPr>
        <p:spPr>
          <a:xfrm>
            <a:off x="6400800" y="2667000"/>
            <a:ext cx="457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352" name="Google Shape;35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5200" y="2057400"/>
            <a:ext cx="12858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3810000"/>
            <a:ext cx="51054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359" name="Google Shape;359;p39"/>
          <p:cNvSpPr txBox="1"/>
          <p:nvPr/>
        </p:nvSpPr>
        <p:spPr>
          <a:xfrm>
            <a:off x="762000" y="1219200"/>
            <a:ext cx="457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pic>
        <p:nvPicPr>
          <p:cNvPr id="360" name="Google Shape;36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133600"/>
            <a:ext cx="4419600" cy="3436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0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366" name="Google Shape;366;p40"/>
          <p:cNvSpPr txBox="1"/>
          <p:nvPr/>
        </p:nvSpPr>
        <p:spPr>
          <a:xfrm>
            <a:off x="381000" y="990600"/>
            <a:ext cx="586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SYMMETRIC MATRICES</a:t>
            </a:r>
            <a:endParaRPr/>
          </a:p>
        </p:txBody>
      </p:sp>
      <p:sp>
        <p:nvSpPr>
          <p:cNvPr id="367" name="Google Shape;367;p40"/>
          <p:cNvSpPr txBox="1"/>
          <p:nvPr/>
        </p:nvSpPr>
        <p:spPr>
          <a:xfrm>
            <a:off x="457200" y="1447800"/>
            <a:ext cx="63246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Square matrix is symmetric if it is equal to its transpose: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8" name="Google Shape;36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3429000"/>
            <a:ext cx="1941512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374" name="Google Shape;374;p41"/>
          <p:cNvSpPr txBox="1"/>
          <p:nvPr/>
        </p:nvSpPr>
        <p:spPr>
          <a:xfrm>
            <a:off x="381000" y="1600200"/>
            <a:ext cx="7620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original matrix is square, transposition does not affect the elements of the main diagonal</a:t>
            </a:r>
            <a:endParaRPr/>
          </a:p>
        </p:txBody>
      </p:sp>
      <p:pic>
        <p:nvPicPr>
          <p:cNvPr id="375" name="Google Shape;37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590800"/>
            <a:ext cx="1941512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1"/>
          <p:cNvSpPr txBox="1"/>
          <p:nvPr/>
        </p:nvSpPr>
        <p:spPr>
          <a:xfrm>
            <a:off x="381000" y="4953000"/>
            <a:ext cx="86106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identity matrix,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 diagonal matrix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a scalar matrix,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are equal to their transpose since the diagonal is unaffected.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4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Introduction</a:t>
            </a:r>
            <a:endParaRPr/>
          </a:p>
        </p:txBody>
      </p:sp>
      <p:sp>
        <p:nvSpPr>
          <p:cNvPr id="60" name="Google Shape;60;p8"/>
          <p:cNvSpPr txBox="1"/>
          <p:nvPr/>
        </p:nvSpPr>
        <p:spPr>
          <a:xfrm>
            <a:off x="457200" y="1143000"/>
            <a:ext cx="8153400" cy="137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matrix is denoted by a bold capital letter and the elements within the matrix are denoted by lower case letters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matrix [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with elements a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endParaRPr/>
          </a:p>
        </p:txBody>
      </p:sp>
      <p:pic>
        <p:nvPicPr>
          <p:cNvPr id="61" name="Google Shape;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667000"/>
            <a:ext cx="4572000" cy="29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609600" y="5853112"/>
            <a:ext cx="4724400" cy="100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goes from 1 to 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goes from 1 to n</a:t>
            </a:r>
            <a:endParaRPr/>
          </a:p>
        </p:txBody>
      </p:sp>
      <p:sp>
        <p:nvSpPr>
          <p:cNvPr id="63" name="Google Shape;63;p8"/>
          <p:cNvSpPr txBox="1"/>
          <p:nvPr/>
        </p:nvSpPr>
        <p:spPr>
          <a:xfrm>
            <a:off x="533400" y="3048000"/>
            <a:ext cx="1219200" cy="191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mxn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baseline="-2500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Introduction</a:t>
            </a:r>
            <a:endParaRPr/>
          </a:p>
        </p:txBody>
      </p:sp>
      <p:sp>
        <p:nvSpPr>
          <p:cNvPr id="69" name="Google Shape;69;p9"/>
          <p:cNvSpPr txBox="1"/>
          <p:nvPr/>
        </p:nvSpPr>
        <p:spPr>
          <a:xfrm>
            <a:off x="609600" y="1066800"/>
            <a:ext cx="4724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MATRICES</a:t>
            </a:r>
            <a:endParaRPr/>
          </a:p>
        </p:txBody>
      </p:sp>
      <p:sp>
        <p:nvSpPr>
          <p:cNvPr id="70" name="Google Shape;70;p9"/>
          <p:cNvSpPr txBox="1"/>
          <p:nvPr/>
        </p:nvSpPr>
        <p:spPr>
          <a:xfrm>
            <a:off x="609600" y="1828800"/>
            <a:ext cx="7696200" cy="137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AutoNum type="arabicPeriod"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matrix or vector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rows may be any integer but the number of columns is always 1</a:t>
            </a:r>
            <a:endParaRPr/>
          </a:p>
        </p:txBody>
      </p:sp>
      <p:pic>
        <p:nvPicPr>
          <p:cNvPr id="71" name="Google Shape;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657600"/>
            <a:ext cx="588962" cy="16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/>
          <p:nvPr/>
        </p:nvSpPr>
        <p:spPr>
          <a:xfrm>
            <a:off x="1524000" y="1397000"/>
            <a:ext cx="3505200" cy="4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0" y="3810000"/>
            <a:ext cx="1008062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21237" y="3586162"/>
            <a:ext cx="854075" cy="19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609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Introduction</a:t>
            </a:r>
            <a:endParaRPr/>
          </a:p>
        </p:txBody>
      </p:sp>
      <p:sp>
        <p:nvSpPr>
          <p:cNvPr id="80" name="Google Shape;80;p10"/>
          <p:cNvSpPr txBox="1"/>
          <p:nvPr/>
        </p:nvSpPr>
        <p:spPr>
          <a:xfrm>
            <a:off x="762000" y="1092200"/>
            <a:ext cx="39179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MATRICES</a:t>
            </a:r>
            <a:endParaRPr/>
          </a:p>
        </p:txBody>
      </p:sp>
      <p:sp>
        <p:nvSpPr>
          <p:cNvPr id="81" name="Google Shape;81;p10"/>
          <p:cNvSpPr txBox="1"/>
          <p:nvPr/>
        </p:nvSpPr>
        <p:spPr>
          <a:xfrm>
            <a:off x="762000" y="1981200"/>
            <a:ext cx="6858000" cy="100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 matrix or vector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number of columns but only one row</a:t>
            </a:r>
            <a:endParaRPr/>
          </a:p>
        </p:txBody>
      </p:sp>
      <p:pic>
        <p:nvPicPr>
          <p:cNvPr id="82" name="Google Shape;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429000"/>
            <a:ext cx="1733550" cy="655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0" y="3429000"/>
            <a:ext cx="2324100" cy="59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4572000"/>
            <a:ext cx="3838575" cy="633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609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Introduction</a:t>
            </a:r>
            <a:endParaRPr/>
          </a:p>
        </p:txBody>
      </p:sp>
      <p:sp>
        <p:nvSpPr>
          <p:cNvPr id="90" name="Google Shape;90;p11"/>
          <p:cNvSpPr txBox="1"/>
          <p:nvPr/>
        </p:nvSpPr>
        <p:spPr>
          <a:xfrm>
            <a:off x="609600" y="1295400"/>
            <a:ext cx="7467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MATRICES</a:t>
            </a:r>
            <a:endParaRPr/>
          </a:p>
        </p:txBody>
      </p:sp>
      <p:sp>
        <p:nvSpPr>
          <p:cNvPr id="91" name="Google Shape;91;p11"/>
          <p:cNvSpPr txBox="1"/>
          <p:nvPr/>
        </p:nvSpPr>
        <p:spPr>
          <a:xfrm>
            <a:off x="228600" y="2133600"/>
            <a:ext cx="7620000" cy="137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Rectangular matrix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 more than one element and number of rows is not equal to the number of columns</a:t>
            </a:r>
            <a:endParaRPr/>
          </a:p>
        </p:txBody>
      </p:sp>
      <p:pic>
        <p:nvPicPr>
          <p:cNvPr id="92" name="Google Shape;9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1937" y="3646487"/>
            <a:ext cx="1141412" cy="216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7350" y="3321050"/>
            <a:ext cx="7493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81400" y="3886200"/>
            <a:ext cx="304800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1400" y="5791200"/>
            <a:ext cx="1143000" cy="442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title"/>
          </p:nvPr>
        </p:nvSpPr>
        <p:spPr>
          <a:xfrm>
            <a:off x="609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Introduction</a:t>
            </a:r>
            <a:endParaRPr/>
          </a:p>
        </p:txBody>
      </p:sp>
      <p:sp>
        <p:nvSpPr>
          <p:cNvPr id="101" name="Google Shape;101;p12"/>
          <p:cNvSpPr txBox="1"/>
          <p:nvPr/>
        </p:nvSpPr>
        <p:spPr>
          <a:xfrm>
            <a:off x="838200" y="1143000"/>
            <a:ext cx="8305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MATRICES</a:t>
            </a:r>
            <a:endParaRPr/>
          </a:p>
        </p:txBody>
      </p:sp>
      <p:sp>
        <p:nvSpPr>
          <p:cNvPr id="102" name="Google Shape;102;p12"/>
          <p:cNvSpPr txBox="1"/>
          <p:nvPr/>
        </p:nvSpPr>
        <p:spPr>
          <a:xfrm>
            <a:off x="304800" y="1600200"/>
            <a:ext cx="74676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Square matrix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rows is equal to the number of columns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 square matrix 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has an order of m)</a:t>
            </a:r>
            <a:endParaRPr/>
          </a:p>
        </p:txBody>
      </p:sp>
      <p:pic>
        <p:nvPicPr>
          <p:cNvPr id="103" name="Google Shape;1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3352800"/>
            <a:ext cx="16002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600" y="3276600"/>
            <a:ext cx="191135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2"/>
          <p:cNvSpPr txBox="1"/>
          <p:nvPr/>
        </p:nvSpPr>
        <p:spPr>
          <a:xfrm>
            <a:off x="2286000" y="2971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x m</a:t>
            </a:r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304800" y="5334000"/>
            <a:ext cx="8610600" cy="137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principal or main diagonal of a square matrix is composed of all elements a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which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type="title"/>
          </p:nvPr>
        </p:nvSpPr>
        <p:spPr>
          <a:xfrm>
            <a:off x="609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Introduction</a:t>
            </a:r>
            <a:endParaRPr/>
          </a:p>
        </p:txBody>
      </p:sp>
      <p:sp>
        <p:nvSpPr>
          <p:cNvPr id="112" name="Google Shape;112;p13"/>
          <p:cNvSpPr txBox="1"/>
          <p:nvPr/>
        </p:nvSpPr>
        <p:spPr>
          <a:xfrm>
            <a:off x="533400" y="1143000"/>
            <a:ext cx="8610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MATRICES</a:t>
            </a:r>
            <a:endParaRPr/>
          </a:p>
        </p:txBody>
      </p:sp>
      <p:sp>
        <p:nvSpPr>
          <p:cNvPr id="113" name="Google Shape;113;p13"/>
          <p:cNvSpPr txBox="1"/>
          <p:nvPr/>
        </p:nvSpPr>
        <p:spPr>
          <a:xfrm>
            <a:off x="228600" y="1981200"/>
            <a:ext cx="8077200" cy="137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Diagonal matrix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square matrix where all the elements are zero except those on the main diagonal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581400"/>
            <a:ext cx="1982787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3200400"/>
            <a:ext cx="2405062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3"/>
          <p:cNvSpPr txBox="1"/>
          <p:nvPr/>
        </p:nvSpPr>
        <p:spPr>
          <a:xfrm>
            <a:off x="304800" y="5638800"/>
            <a:ext cx="8610600" cy="100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 a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=0 for all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 for some or all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/>
          </a:p>
        </p:txBody>
      </p:sp>
      <p:cxnSp>
        <p:nvCxnSpPr>
          <p:cNvPr id="117" name="Google Shape;117;p13"/>
          <p:cNvCxnSpPr/>
          <p:nvPr/>
        </p:nvCxnSpPr>
        <p:spPr>
          <a:xfrm flipH="1" rot="10800000">
            <a:off x="762000" y="62484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8" name="Google Shape;118;p13"/>
          <p:cNvCxnSpPr/>
          <p:nvPr/>
        </p:nvCxnSpPr>
        <p:spPr>
          <a:xfrm flipH="1" rot="10800000">
            <a:off x="2590800" y="57150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