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3460750" cx="4610100"/>
  <p:notesSz cx="4610100" cy="346075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610100" cy="3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18568" y="801631"/>
            <a:ext cx="375969" cy="30835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367764" y="889797"/>
            <a:ext cx="3876000" cy="11202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67854" y="2134852"/>
            <a:ext cx="3876000" cy="3642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418568" y="2805262"/>
            <a:ext cx="375969" cy="30835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67764" y="493831"/>
            <a:ext cx="3876300" cy="8376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67764" y="1529289"/>
            <a:ext cx="3876300" cy="10635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  <a:defRPr>
                <a:solidFill>
                  <a:schemeClr val="lt1"/>
                </a:solidFill>
              </a:defRPr>
            </a:lvl1pPr>
            <a:lvl2pPr indent="-266700" lvl="1" marL="914400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2pPr>
            <a:lvl3pPr indent="-266700" lvl="2" marL="1371600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66700" lvl="3" marL="1828800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4pPr>
            <a:lvl5pPr indent="-266700" lvl="4" marL="2286000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5pPr>
            <a:lvl6pPr indent="-266700" lvl="5" marL="2743200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6pPr>
            <a:lvl7pPr indent="-266700" lvl="6" marL="3200400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7pPr>
            <a:lvl8pPr indent="-266700" lvl="7" marL="3657600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0" y="94422"/>
            <a:ext cx="460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i="0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47294" y="552028"/>
            <a:ext cx="37815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90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rtl="0" algn="l">
              <a:spcBef>
                <a:spcPts val="90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rtl="0" algn="l">
              <a:spcBef>
                <a:spcPts val="90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rtl="0" algn="l">
              <a:spcBef>
                <a:spcPts val="90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rtl="0" algn="l">
              <a:spcBef>
                <a:spcPts val="90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rtl="0" algn="l">
              <a:spcBef>
                <a:spcPts val="90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rtl="0" algn="l">
              <a:spcBef>
                <a:spcPts val="90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rtl="0" algn="l">
              <a:spcBef>
                <a:spcPts val="900"/>
              </a:spcBef>
              <a:spcAft>
                <a:spcPts val="900"/>
              </a:spcAft>
              <a:buSzPts val="6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250024" y="3351784"/>
            <a:ext cx="11124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2069769" y="3351784"/>
            <a:ext cx="929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4259694" y="3351784"/>
            <a:ext cx="2940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250024" y="3351784"/>
            <a:ext cx="11124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2069769" y="3351784"/>
            <a:ext cx="929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4259694" y="3351784"/>
            <a:ext cx="2940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418568" y="801631"/>
            <a:ext cx="375969" cy="30835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367764" y="889797"/>
            <a:ext cx="3876300" cy="10218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4610100" cy="32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418568" y="801631"/>
            <a:ext cx="375969" cy="30835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367764" y="887240"/>
            <a:ext cx="3876300" cy="3600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67764" y="1398749"/>
            <a:ext cx="3876300" cy="15213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266700" lvl="1" marL="9144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9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9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9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9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900"/>
              </a:spcBef>
              <a:spcAft>
                <a:spcPts val="9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4610100" cy="32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418568" y="801631"/>
            <a:ext cx="375969" cy="30835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367764" y="887240"/>
            <a:ext cx="3876300" cy="3600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67701" y="1398749"/>
            <a:ext cx="1902900" cy="15213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266700" lvl="1" marL="9144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9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9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9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9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900"/>
              </a:spcBef>
              <a:spcAft>
                <a:spcPts val="9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2341150" y="1398749"/>
            <a:ext cx="1902900" cy="15213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266700" lvl="1" marL="9144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9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9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9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9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900"/>
              </a:spcBef>
              <a:spcAft>
                <a:spcPts val="9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4610100" cy="32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418568" y="801631"/>
            <a:ext cx="375969" cy="30835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367764" y="887240"/>
            <a:ext cx="3876300" cy="3600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4610100" cy="32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418568" y="801631"/>
            <a:ext cx="375969" cy="30835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368042" y="887240"/>
            <a:ext cx="1664100" cy="9294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63618" y="1871654"/>
            <a:ext cx="1664100" cy="10749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266700" lvl="1" marL="9144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9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9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9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9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900"/>
              </a:spcBef>
              <a:spcAft>
                <a:spcPts val="9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418568" y="2805262"/>
            <a:ext cx="375969" cy="30835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367764" y="581535"/>
            <a:ext cx="3540000" cy="20085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2305200" cy="346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418568" y="801631"/>
            <a:ext cx="375969" cy="30835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1225" lIns="51225" spcFirstLastPara="1" rIns="51225" wrap="square" tIns="51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368042" y="887240"/>
            <a:ext cx="1664100" cy="11352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365496" y="2127199"/>
            <a:ext cx="1664100" cy="5106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2608672" y="910100"/>
            <a:ext cx="1701300" cy="2035800"/>
          </a:xfrm>
          <a:prstGeom prst="rect">
            <a:avLst/>
          </a:prstGeom>
        </p:spPr>
        <p:txBody>
          <a:bodyPr anchorCtr="0" anchor="t" bIns="51225" lIns="51225" spcFirstLastPara="1" rIns="51225" wrap="square" tIns="512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indent="-266700" lvl="1" marL="9144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90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90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90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90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90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900"/>
              </a:spcBef>
              <a:spcAft>
                <a:spcPts val="9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65496" y="2942025"/>
            <a:ext cx="3880800" cy="309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</p:spPr>
        <p:txBody>
          <a:bodyPr anchorCtr="0" anchor="ctr" bIns="51225" lIns="51225" spcFirstLastPara="1" rIns="51225" wrap="square" tIns="51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b="1" sz="16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b="1" sz="16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b="1" sz="16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b="1" sz="16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b="1" sz="16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b="1" sz="16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b="1" sz="16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b="1" sz="16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b="1" sz="1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225" lIns="51225" spcFirstLastPara="1" rIns="51225" wrap="square" tIns="51225">
            <a:noAutofit/>
          </a:bodyPr>
          <a:lstStyle>
            <a:lvl1pPr indent="-273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Lato"/>
              <a:buChar char="●"/>
              <a:def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66700" lvl="1" marL="91440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Lato"/>
              <a:buChar char="○"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66700" lvl="2" marL="137160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Lato"/>
              <a:buChar char="■"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66700" lvl="3" marL="182880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Lato"/>
              <a:buChar char="●"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66700" lvl="4" marL="228600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Lato"/>
              <a:buChar char="○"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66700" lvl="5" marL="274320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Lato"/>
              <a:buChar char="■"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66700" lvl="6" marL="320040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Lato"/>
              <a:buChar char="●"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66700" lvl="7" marL="365760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Lato"/>
              <a:buChar char="○"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66700" lvl="8" marL="411480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accent1"/>
              </a:buClr>
              <a:buSzPts val="600"/>
              <a:buFont typeface="Lato"/>
              <a:buChar char="■"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303719" y="3195887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225" lIns="51225" spcFirstLastPara="1" rIns="51225" wrap="square" tIns="51225">
            <a:noAutofit/>
          </a:bodyPr>
          <a:lstStyle>
            <a:lvl1pPr lvl="0" algn="r">
              <a:buNone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Relationship Id="rId5" Type="http://schemas.openxmlformats.org/officeDocument/2006/relationships/image" Target="../media/image3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Relationship Id="rId6" Type="http://schemas.openxmlformats.org/officeDocument/2006/relationships/image" Target="../media/image41.png"/><Relationship Id="rId7" Type="http://schemas.openxmlformats.org/officeDocument/2006/relationships/image" Target="../media/image30.png"/><Relationship Id="rId8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42.png"/><Relationship Id="rId5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44.png"/><Relationship Id="rId5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Relationship Id="rId5" Type="http://schemas.openxmlformats.org/officeDocument/2006/relationships/image" Target="../media/image47.png"/><Relationship Id="rId6" Type="http://schemas.openxmlformats.org/officeDocument/2006/relationships/image" Target="../media/image3.png"/><Relationship Id="rId7" Type="http://schemas.openxmlformats.org/officeDocument/2006/relationships/image" Target="../media/image5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5" Type="http://schemas.openxmlformats.org/officeDocument/2006/relationships/image" Target="../media/image49.png"/><Relationship Id="rId6" Type="http://schemas.openxmlformats.org/officeDocument/2006/relationships/image" Target="../media/image52.png"/><Relationship Id="rId7" Type="http://schemas.openxmlformats.org/officeDocument/2006/relationships/image" Target="../media/image45.png"/><Relationship Id="rId8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48.png"/><Relationship Id="rId5" Type="http://schemas.openxmlformats.org/officeDocument/2006/relationships/image" Target="../media/image56.png"/><Relationship Id="rId6" Type="http://schemas.openxmlformats.org/officeDocument/2006/relationships/image" Target="../media/image3.png"/><Relationship Id="rId7" Type="http://schemas.openxmlformats.org/officeDocument/2006/relationships/image" Target="../media/image54.png"/><Relationship Id="rId8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6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5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5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53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359994" y="1299349"/>
            <a:ext cx="101600" cy="1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5"/>
          <p:cNvSpPr/>
          <p:nvPr/>
        </p:nvSpPr>
        <p:spPr>
          <a:xfrm>
            <a:off x="410794" y="1286649"/>
            <a:ext cx="3938802" cy="11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5"/>
          <p:cNvSpPr/>
          <p:nvPr/>
        </p:nvSpPr>
        <p:spPr>
          <a:xfrm>
            <a:off x="4298848" y="815568"/>
            <a:ext cx="50749" cy="48378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5"/>
          <p:cNvSpPr/>
          <p:nvPr/>
        </p:nvSpPr>
        <p:spPr>
          <a:xfrm>
            <a:off x="309193" y="809432"/>
            <a:ext cx="3989704" cy="541020"/>
          </a:xfrm>
          <a:custGeom>
            <a:rect b="b" l="l" r="r" t="t"/>
            <a:pathLst>
              <a:path extrusionOk="0" h="541019" w="3989704">
                <a:moveTo>
                  <a:pt x="3989654" y="0"/>
                </a:moveTo>
                <a:lnTo>
                  <a:pt x="0" y="0"/>
                </a:lnTo>
                <a:lnTo>
                  <a:pt x="0" y="489917"/>
                </a:lnTo>
                <a:lnTo>
                  <a:pt x="4008" y="509642"/>
                </a:lnTo>
                <a:lnTo>
                  <a:pt x="14922" y="525795"/>
                </a:lnTo>
                <a:lnTo>
                  <a:pt x="31075" y="536709"/>
                </a:lnTo>
                <a:lnTo>
                  <a:pt x="50800" y="540718"/>
                </a:lnTo>
                <a:lnTo>
                  <a:pt x="3938854" y="540718"/>
                </a:lnTo>
                <a:lnTo>
                  <a:pt x="3958579" y="536709"/>
                </a:lnTo>
                <a:lnTo>
                  <a:pt x="3974732" y="525795"/>
                </a:lnTo>
                <a:lnTo>
                  <a:pt x="3985646" y="509642"/>
                </a:lnTo>
                <a:lnTo>
                  <a:pt x="3989654" y="489917"/>
                </a:lnTo>
                <a:lnTo>
                  <a:pt x="39896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15"/>
          <p:cNvSpPr/>
          <p:nvPr/>
        </p:nvSpPr>
        <p:spPr>
          <a:xfrm>
            <a:off x="4298848" y="853668"/>
            <a:ext cx="0" cy="464820"/>
          </a:xfrm>
          <a:custGeom>
            <a:rect b="b" l="l" r="r" t="t"/>
            <a:pathLst>
              <a:path extrusionOk="0" h="464819" w="120000">
                <a:moveTo>
                  <a:pt x="0" y="46473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15"/>
          <p:cNvSpPr/>
          <p:nvPr/>
        </p:nvSpPr>
        <p:spPr>
          <a:xfrm>
            <a:off x="4298848" y="840968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5"/>
          <p:cNvSpPr/>
          <p:nvPr/>
        </p:nvSpPr>
        <p:spPr>
          <a:xfrm>
            <a:off x="4298848" y="828268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15"/>
          <p:cNvSpPr/>
          <p:nvPr/>
        </p:nvSpPr>
        <p:spPr>
          <a:xfrm>
            <a:off x="4298848" y="815568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5"/>
          <p:cNvSpPr txBox="1"/>
          <p:nvPr/>
        </p:nvSpPr>
        <p:spPr>
          <a:xfrm>
            <a:off x="1154506" y="1077123"/>
            <a:ext cx="2334260" cy="1287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0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Vector Spaces &amp; Subspaces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6700" marR="294005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/>
        </p:nvSpPr>
        <p:spPr>
          <a:xfrm>
            <a:off x="1096772" y="0"/>
            <a:ext cx="11118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Vector Spaces &amp;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" name="Google Shape;253;p24"/>
          <p:cNvSpPr/>
          <p:nvPr/>
        </p:nvSpPr>
        <p:spPr>
          <a:xfrm>
            <a:off x="309193" y="491083"/>
            <a:ext cx="3989704" cy="82550"/>
          </a:xfrm>
          <a:custGeom>
            <a:rect b="b" l="l" r="r" t="t"/>
            <a:pathLst>
              <a:path extrusionOk="0" h="82550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" name="Google Shape;254;p24"/>
          <p:cNvSpPr/>
          <p:nvPr/>
        </p:nvSpPr>
        <p:spPr>
          <a:xfrm>
            <a:off x="359994" y="849668"/>
            <a:ext cx="101600" cy="10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24"/>
          <p:cNvSpPr/>
          <p:nvPr/>
        </p:nvSpPr>
        <p:spPr>
          <a:xfrm>
            <a:off x="410794" y="836968"/>
            <a:ext cx="3938802" cy="11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" name="Google Shape;256;p24"/>
          <p:cNvSpPr/>
          <p:nvPr/>
        </p:nvSpPr>
        <p:spPr>
          <a:xfrm>
            <a:off x="4298848" y="541642"/>
            <a:ext cx="50749" cy="3080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24"/>
          <p:cNvSpPr/>
          <p:nvPr/>
        </p:nvSpPr>
        <p:spPr>
          <a:xfrm>
            <a:off x="309193" y="535507"/>
            <a:ext cx="3989704" cy="365125"/>
          </a:xfrm>
          <a:custGeom>
            <a:rect b="b" l="l" r="r" t="t"/>
            <a:pathLst>
              <a:path extrusionOk="0" h="365125" w="3989704">
                <a:moveTo>
                  <a:pt x="3989654" y="0"/>
                </a:moveTo>
                <a:lnTo>
                  <a:pt x="0" y="0"/>
                </a:lnTo>
                <a:lnTo>
                  <a:pt x="0" y="314161"/>
                </a:lnTo>
                <a:lnTo>
                  <a:pt x="4008" y="333885"/>
                </a:lnTo>
                <a:lnTo>
                  <a:pt x="14922" y="350038"/>
                </a:lnTo>
                <a:lnTo>
                  <a:pt x="31075" y="360953"/>
                </a:lnTo>
                <a:lnTo>
                  <a:pt x="50800" y="364961"/>
                </a:lnTo>
                <a:lnTo>
                  <a:pt x="3938854" y="364961"/>
                </a:lnTo>
                <a:lnTo>
                  <a:pt x="3958579" y="360953"/>
                </a:lnTo>
                <a:lnTo>
                  <a:pt x="3974732" y="350038"/>
                </a:lnTo>
                <a:lnTo>
                  <a:pt x="3985646" y="333885"/>
                </a:lnTo>
                <a:lnTo>
                  <a:pt x="3989654" y="314161"/>
                </a:lnTo>
                <a:lnTo>
                  <a:pt x="39896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24"/>
          <p:cNvSpPr/>
          <p:nvPr/>
        </p:nvSpPr>
        <p:spPr>
          <a:xfrm>
            <a:off x="4298848" y="579743"/>
            <a:ext cx="0" cy="289560"/>
          </a:xfrm>
          <a:custGeom>
            <a:rect b="b" l="l" r="r" t="t"/>
            <a:pathLst>
              <a:path extrusionOk="0" h="289559" w="120000">
                <a:moveTo>
                  <a:pt x="0" y="28897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24"/>
          <p:cNvSpPr/>
          <p:nvPr/>
        </p:nvSpPr>
        <p:spPr>
          <a:xfrm>
            <a:off x="4298848" y="567043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24"/>
          <p:cNvSpPr/>
          <p:nvPr/>
        </p:nvSpPr>
        <p:spPr>
          <a:xfrm>
            <a:off x="4298848" y="554343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24"/>
          <p:cNvSpPr/>
          <p:nvPr/>
        </p:nvSpPr>
        <p:spPr>
          <a:xfrm>
            <a:off x="4298848" y="541643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24"/>
          <p:cNvSpPr/>
          <p:nvPr/>
        </p:nvSpPr>
        <p:spPr>
          <a:xfrm>
            <a:off x="309193" y="1014539"/>
            <a:ext cx="3989704" cy="186690"/>
          </a:xfrm>
          <a:custGeom>
            <a:rect b="b" l="l" r="r" t="t"/>
            <a:pathLst>
              <a:path extrusionOk="0" h="186690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9654" y="18655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3" name="Google Shape;263;p24"/>
          <p:cNvSpPr/>
          <p:nvPr/>
        </p:nvSpPr>
        <p:spPr>
          <a:xfrm>
            <a:off x="309194" y="1188440"/>
            <a:ext cx="3989653" cy="5060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" name="Google Shape;264;p24"/>
          <p:cNvSpPr/>
          <p:nvPr/>
        </p:nvSpPr>
        <p:spPr>
          <a:xfrm>
            <a:off x="359994" y="3206902"/>
            <a:ext cx="101600" cy="101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24"/>
          <p:cNvSpPr/>
          <p:nvPr/>
        </p:nvSpPr>
        <p:spPr>
          <a:xfrm>
            <a:off x="410794" y="3194202"/>
            <a:ext cx="3938802" cy="11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24"/>
          <p:cNvSpPr/>
          <p:nvPr/>
        </p:nvSpPr>
        <p:spPr>
          <a:xfrm>
            <a:off x="4298848" y="1058773"/>
            <a:ext cx="50749" cy="214812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24"/>
          <p:cNvSpPr/>
          <p:nvPr/>
        </p:nvSpPr>
        <p:spPr>
          <a:xfrm>
            <a:off x="309193" y="1232700"/>
            <a:ext cx="3989704" cy="2025014"/>
          </a:xfrm>
          <a:custGeom>
            <a:rect b="b" l="l" r="r" t="t"/>
            <a:pathLst>
              <a:path extrusionOk="0" h="2025014" w="3989704">
                <a:moveTo>
                  <a:pt x="3989654" y="0"/>
                </a:moveTo>
                <a:lnTo>
                  <a:pt x="0" y="0"/>
                </a:lnTo>
                <a:lnTo>
                  <a:pt x="0" y="1974202"/>
                </a:lnTo>
                <a:lnTo>
                  <a:pt x="4008" y="1993927"/>
                </a:lnTo>
                <a:lnTo>
                  <a:pt x="14922" y="2010079"/>
                </a:lnTo>
                <a:lnTo>
                  <a:pt x="31075" y="2020994"/>
                </a:lnTo>
                <a:lnTo>
                  <a:pt x="50800" y="2025002"/>
                </a:lnTo>
                <a:lnTo>
                  <a:pt x="3938854" y="2025002"/>
                </a:lnTo>
                <a:lnTo>
                  <a:pt x="3958579" y="2020994"/>
                </a:lnTo>
                <a:lnTo>
                  <a:pt x="3974732" y="2010079"/>
                </a:lnTo>
                <a:lnTo>
                  <a:pt x="3985646" y="1993927"/>
                </a:lnTo>
                <a:lnTo>
                  <a:pt x="3989654" y="1974202"/>
                </a:lnTo>
                <a:lnTo>
                  <a:pt x="39896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24"/>
          <p:cNvSpPr/>
          <p:nvPr/>
        </p:nvSpPr>
        <p:spPr>
          <a:xfrm>
            <a:off x="4298848" y="1096848"/>
            <a:ext cx="0" cy="2129155"/>
          </a:xfrm>
          <a:custGeom>
            <a:rect b="b" l="l" r="r" t="t"/>
            <a:pathLst>
              <a:path extrusionOk="0" h="2129155" w="120000">
                <a:moveTo>
                  <a:pt x="0" y="2129103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24"/>
          <p:cNvSpPr/>
          <p:nvPr/>
        </p:nvSpPr>
        <p:spPr>
          <a:xfrm>
            <a:off x="4298848" y="1084148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24"/>
          <p:cNvSpPr/>
          <p:nvPr/>
        </p:nvSpPr>
        <p:spPr>
          <a:xfrm>
            <a:off x="4298848" y="1071448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24"/>
          <p:cNvSpPr/>
          <p:nvPr/>
        </p:nvSpPr>
        <p:spPr>
          <a:xfrm>
            <a:off x="4298848" y="1058748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24"/>
          <p:cNvSpPr txBox="1"/>
          <p:nvPr/>
        </p:nvSpPr>
        <p:spPr>
          <a:xfrm>
            <a:off x="0" y="94422"/>
            <a:ext cx="4608195" cy="3132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Subspaces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9410" marR="36068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Vector spaces may be formed from subsets of other vectors spaces.  These are called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subspaces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941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Subspaces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9410" marR="361315" rtl="0" algn="l">
              <a:lnSpc>
                <a:spcPct val="1026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subspace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of a vector space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a subset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that has three  properties: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74625" lvl="0" marL="636905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 zero vector of	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79705" lvl="0" marL="636905" marR="358775" rtl="0" algn="l">
              <a:lnSpc>
                <a:spcPct val="102600"/>
              </a:lnSpc>
              <a:spcBef>
                <a:spcPts val="89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For each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are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	(In this case we  say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closed under vector addition.)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69545" lvl="0" marL="636905" marR="510540" rtl="0" algn="l">
              <a:lnSpc>
                <a:spcPct val="1026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For each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 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 each  scalar 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	(In this  case we say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closed under scalar multiplication.)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9410" marR="508634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If the subset H satisfies these three properties, then H itself is a  vector space.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24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274" name="Google Shape;274;p24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/>
        </p:nvSpPr>
        <p:spPr>
          <a:xfrm>
            <a:off x="1096772" y="0"/>
            <a:ext cx="11118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Vector Spaces &amp;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25"/>
          <p:cNvSpPr txBox="1"/>
          <p:nvPr/>
        </p:nvSpPr>
        <p:spPr>
          <a:xfrm>
            <a:off x="-50" y="91874"/>
            <a:ext cx="4608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Subspaces: Example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941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347300" y="1140000"/>
            <a:ext cx="3913500" cy="2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90525" rtl="0" algn="l">
              <a:lnSpc>
                <a:spcPct val="1026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Verify properties a, b and c of the definition of a  subspace.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6985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zero  vector of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-US" sz="1200">
                <a:latin typeface="Verdana"/>
                <a:ea typeface="Verdana"/>
                <a:cs typeface="Verdana"/>
                <a:sym typeface="Verdana"/>
              </a:rPr>
              <a:t>3 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(let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69850" lvl="0" marL="12700" marR="10160" rtl="0" algn="l">
              <a:lnSpc>
                <a:spcPct val="102600"/>
              </a:lnSpc>
              <a:spcBef>
                <a:spcPts val="10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Adding two vectors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always produces another vector whose  second entry is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therefore the sum of two vectors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 also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closed under addition)</a:t>
            </a:r>
            <a:endParaRPr sz="1100"/>
          </a:p>
          <a:p>
            <a:pPr indent="-69850" lvl="0" marL="12700" marR="10160" rtl="0" algn="l">
              <a:lnSpc>
                <a:spcPct val="102600"/>
              </a:lnSpc>
              <a:spcBef>
                <a:spcPts val="100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Multiplying a vector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by a scalar produces another vector in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closed under scalar multiplication).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Since properties a, b, and c hold,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a subspace of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-US" sz="1200"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285" name="Google Shape;285;p25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286" name="Google Shape;286;p25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7" name="Google Shape;2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24" y="400574"/>
            <a:ext cx="3758775" cy="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/>
        </p:nvSpPr>
        <p:spPr>
          <a:xfrm>
            <a:off x="1096772" y="0"/>
            <a:ext cx="11118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Vector Spaces &amp;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26"/>
          <p:cNvSpPr/>
          <p:nvPr/>
        </p:nvSpPr>
        <p:spPr>
          <a:xfrm>
            <a:off x="309193" y="519848"/>
            <a:ext cx="3989704" cy="179070"/>
          </a:xfrm>
          <a:custGeom>
            <a:rect b="b" l="l" r="r" t="t"/>
            <a:pathLst>
              <a:path extrusionOk="0" h="179070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97"/>
                </a:lnTo>
                <a:lnTo>
                  <a:pt x="3989654" y="178597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" name="Google Shape;295;p26"/>
          <p:cNvSpPr/>
          <p:nvPr/>
        </p:nvSpPr>
        <p:spPr>
          <a:xfrm>
            <a:off x="309194" y="685787"/>
            <a:ext cx="3989653" cy="506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26"/>
          <p:cNvSpPr/>
          <p:nvPr/>
        </p:nvSpPr>
        <p:spPr>
          <a:xfrm>
            <a:off x="359994" y="900341"/>
            <a:ext cx="101600" cy="10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26"/>
          <p:cNvSpPr/>
          <p:nvPr/>
        </p:nvSpPr>
        <p:spPr>
          <a:xfrm>
            <a:off x="410794" y="887641"/>
            <a:ext cx="3938802" cy="11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" name="Google Shape;298;p26"/>
          <p:cNvSpPr/>
          <p:nvPr/>
        </p:nvSpPr>
        <p:spPr>
          <a:xfrm>
            <a:off x="4298848" y="564083"/>
            <a:ext cx="50749" cy="33625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26"/>
          <p:cNvSpPr/>
          <p:nvPr/>
        </p:nvSpPr>
        <p:spPr>
          <a:xfrm>
            <a:off x="309193" y="730068"/>
            <a:ext cx="3989704" cy="221615"/>
          </a:xfrm>
          <a:custGeom>
            <a:rect b="b" l="l" r="r" t="t"/>
            <a:pathLst>
              <a:path extrusionOk="0" h="221615" w="3989704">
                <a:moveTo>
                  <a:pt x="3989654" y="0"/>
                </a:moveTo>
                <a:lnTo>
                  <a:pt x="0" y="0"/>
                </a:lnTo>
                <a:lnTo>
                  <a:pt x="0" y="170272"/>
                </a:lnTo>
                <a:lnTo>
                  <a:pt x="4008" y="189997"/>
                </a:lnTo>
                <a:lnTo>
                  <a:pt x="14922" y="206150"/>
                </a:lnTo>
                <a:lnTo>
                  <a:pt x="31075" y="217064"/>
                </a:lnTo>
                <a:lnTo>
                  <a:pt x="50800" y="221073"/>
                </a:lnTo>
                <a:lnTo>
                  <a:pt x="3938854" y="221073"/>
                </a:lnTo>
                <a:lnTo>
                  <a:pt x="3958579" y="217064"/>
                </a:lnTo>
                <a:lnTo>
                  <a:pt x="3974732" y="206150"/>
                </a:lnTo>
                <a:lnTo>
                  <a:pt x="3985646" y="189997"/>
                </a:lnTo>
                <a:lnTo>
                  <a:pt x="3989654" y="170272"/>
                </a:lnTo>
                <a:lnTo>
                  <a:pt x="39896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26"/>
          <p:cNvSpPr/>
          <p:nvPr/>
        </p:nvSpPr>
        <p:spPr>
          <a:xfrm>
            <a:off x="4298848" y="602175"/>
            <a:ext cx="0" cy="317500"/>
          </a:xfrm>
          <a:custGeom>
            <a:rect b="b" l="l" r="r" t="t"/>
            <a:pathLst>
              <a:path extrusionOk="0" h="317500" w="120000">
                <a:moveTo>
                  <a:pt x="0" y="31721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26"/>
          <p:cNvSpPr/>
          <p:nvPr/>
        </p:nvSpPr>
        <p:spPr>
          <a:xfrm>
            <a:off x="4298848" y="589475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26"/>
          <p:cNvSpPr/>
          <p:nvPr/>
        </p:nvSpPr>
        <p:spPr>
          <a:xfrm>
            <a:off x="4298848" y="576775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26"/>
          <p:cNvSpPr/>
          <p:nvPr/>
        </p:nvSpPr>
        <p:spPr>
          <a:xfrm>
            <a:off x="4298848" y="564075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Google Shape;304;p26"/>
          <p:cNvSpPr txBox="1"/>
          <p:nvPr/>
        </p:nvSpPr>
        <p:spPr>
          <a:xfrm>
            <a:off x="0" y="94422"/>
            <a:ext cx="4608195" cy="818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Subspaces: Example (cont.)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94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941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Vectors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look and act like the points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in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1543316" y="1145028"/>
            <a:ext cx="1487473" cy="17715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26"/>
          <p:cNvSpPr txBox="1"/>
          <p:nvPr/>
        </p:nvSpPr>
        <p:spPr>
          <a:xfrm>
            <a:off x="1563712" y="2960432"/>
            <a:ext cx="14681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Graphical Depiction of H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26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308" name="Google Shape;308;p26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309" name="Google Shape;309;p26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/>
        </p:nvSpPr>
        <p:spPr>
          <a:xfrm>
            <a:off x="1096772" y="0"/>
            <a:ext cx="11118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Vector Spaces &amp;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27"/>
          <p:cNvSpPr txBox="1"/>
          <p:nvPr/>
        </p:nvSpPr>
        <p:spPr>
          <a:xfrm>
            <a:off x="0" y="94424"/>
            <a:ext cx="46083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Subspaces: Example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59410" marR="0" rtl="0" algn="l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4298848" y="521210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27"/>
          <p:cNvSpPr/>
          <p:nvPr/>
        </p:nvSpPr>
        <p:spPr>
          <a:xfrm>
            <a:off x="4298848" y="508510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27"/>
          <p:cNvSpPr/>
          <p:nvPr/>
        </p:nvSpPr>
        <p:spPr>
          <a:xfrm>
            <a:off x="4298848" y="495810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" name="Google Shape;320;p27"/>
          <p:cNvSpPr/>
          <p:nvPr/>
        </p:nvSpPr>
        <p:spPr>
          <a:xfrm>
            <a:off x="1536147" y="1606373"/>
            <a:ext cx="1538100" cy="1010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Google Shape;321;p27"/>
          <p:cNvSpPr txBox="1"/>
          <p:nvPr/>
        </p:nvSpPr>
        <p:spPr>
          <a:xfrm>
            <a:off x="347294" y="2648634"/>
            <a:ext cx="3669665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4535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Property (a) fails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894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Property (a) is not true because </a:t>
            </a:r>
            <a:r>
              <a:rPr lang="en-US" sz="1100" u="sng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 Therefore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not a subspace of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323" name="Google Shape;323;p27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324" name="Google Shape;324;p27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5" name="Google Shape;3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250" y="508500"/>
            <a:ext cx="3421825" cy="10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/>
        </p:nvSpPr>
        <p:spPr>
          <a:xfrm>
            <a:off x="1096772" y="0"/>
            <a:ext cx="11118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Vector Spaces &amp;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p28"/>
          <p:cNvSpPr txBox="1"/>
          <p:nvPr/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Subspaces: Example (cont.)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1526413" y="1993663"/>
            <a:ext cx="1555115" cy="10328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28"/>
          <p:cNvSpPr txBox="1"/>
          <p:nvPr/>
        </p:nvSpPr>
        <p:spPr>
          <a:xfrm>
            <a:off x="1786178" y="3064115"/>
            <a:ext cx="10255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Property (b) fails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28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336" name="Google Shape;336;p28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337" name="Google Shape;337;p28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8" name="Google Shape;33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400" y="524725"/>
            <a:ext cx="3980800" cy="12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29"/>
          <p:cNvSpPr txBox="1"/>
          <p:nvPr>
            <p:ph type="title"/>
          </p:nvPr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Shortcut for Determining Subspaces</a:t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309193" y="501624"/>
            <a:ext cx="3989704" cy="202565"/>
          </a:xfrm>
          <a:custGeom>
            <a:rect b="b" l="l" r="r" t="t"/>
            <a:pathLst>
              <a:path extrusionOk="0" h="202565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3"/>
                </a:lnTo>
                <a:lnTo>
                  <a:pt x="3989654" y="201953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29"/>
          <p:cNvSpPr/>
          <p:nvPr/>
        </p:nvSpPr>
        <p:spPr>
          <a:xfrm>
            <a:off x="309194" y="690918"/>
            <a:ext cx="3989653" cy="506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29"/>
          <p:cNvSpPr/>
          <p:nvPr/>
        </p:nvSpPr>
        <p:spPr>
          <a:xfrm>
            <a:off x="359994" y="1057059"/>
            <a:ext cx="101600" cy="10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29"/>
          <p:cNvSpPr/>
          <p:nvPr/>
        </p:nvSpPr>
        <p:spPr>
          <a:xfrm>
            <a:off x="410794" y="1044359"/>
            <a:ext cx="3938802" cy="11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29"/>
          <p:cNvSpPr/>
          <p:nvPr/>
        </p:nvSpPr>
        <p:spPr>
          <a:xfrm>
            <a:off x="4298848" y="545858"/>
            <a:ext cx="50749" cy="511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" name="Google Shape;350;p29"/>
          <p:cNvSpPr/>
          <p:nvPr/>
        </p:nvSpPr>
        <p:spPr>
          <a:xfrm>
            <a:off x="309193" y="735200"/>
            <a:ext cx="3989704" cy="372745"/>
          </a:xfrm>
          <a:custGeom>
            <a:rect b="b" l="l" r="r" t="t"/>
            <a:pathLst>
              <a:path extrusionOk="0" h="372744" w="3989704">
                <a:moveTo>
                  <a:pt x="3989654" y="0"/>
                </a:moveTo>
                <a:lnTo>
                  <a:pt x="0" y="0"/>
                </a:lnTo>
                <a:lnTo>
                  <a:pt x="0" y="321858"/>
                </a:lnTo>
                <a:lnTo>
                  <a:pt x="4008" y="341583"/>
                </a:lnTo>
                <a:lnTo>
                  <a:pt x="14922" y="357736"/>
                </a:lnTo>
                <a:lnTo>
                  <a:pt x="31075" y="368650"/>
                </a:lnTo>
                <a:lnTo>
                  <a:pt x="50800" y="372659"/>
                </a:lnTo>
                <a:lnTo>
                  <a:pt x="3938854" y="372659"/>
                </a:lnTo>
                <a:lnTo>
                  <a:pt x="3958579" y="368650"/>
                </a:lnTo>
                <a:lnTo>
                  <a:pt x="3974732" y="357736"/>
                </a:lnTo>
                <a:lnTo>
                  <a:pt x="3985646" y="341583"/>
                </a:lnTo>
                <a:lnTo>
                  <a:pt x="3989654" y="321858"/>
                </a:lnTo>
                <a:lnTo>
                  <a:pt x="39896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" name="Google Shape;351;p29"/>
          <p:cNvSpPr/>
          <p:nvPr/>
        </p:nvSpPr>
        <p:spPr>
          <a:xfrm>
            <a:off x="4298848" y="583953"/>
            <a:ext cx="0" cy="492759"/>
          </a:xfrm>
          <a:custGeom>
            <a:rect b="b" l="l" r="r" t="t"/>
            <a:pathLst>
              <a:path extrusionOk="0" h="492759" w="120000">
                <a:moveTo>
                  <a:pt x="0" y="49215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29"/>
          <p:cNvSpPr/>
          <p:nvPr/>
        </p:nvSpPr>
        <p:spPr>
          <a:xfrm>
            <a:off x="4298848" y="571253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29"/>
          <p:cNvSpPr/>
          <p:nvPr/>
        </p:nvSpPr>
        <p:spPr>
          <a:xfrm>
            <a:off x="4298848" y="558553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" name="Google Shape;354;p29"/>
          <p:cNvSpPr/>
          <p:nvPr/>
        </p:nvSpPr>
        <p:spPr>
          <a:xfrm>
            <a:off x="4298848" y="545853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5" name="Google Shape;355;p29"/>
          <p:cNvSpPr txBox="1"/>
          <p:nvPr/>
        </p:nvSpPr>
        <p:spPr>
          <a:xfrm>
            <a:off x="347294" y="437855"/>
            <a:ext cx="3913504" cy="2547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Theorem (1)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65735" rtl="0" algn="l">
              <a:lnSpc>
                <a:spcPct val="1026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are in a vector space V , then Span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is a  subspace of V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91795" rtl="0" algn="l">
              <a:lnSpc>
                <a:spcPct val="102699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Proof: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In order to verify this, check properties a, b and c of  definition of a subspace.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69850" lvl="0" marL="12700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100"/>
              <a:buFont typeface="Arial"/>
              <a:buAutoNum type="alphaL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in Span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since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39164" marR="0" rtl="0" algn="l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</a:t>
            </a:r>
            <a:endParaRPr baseline="-25000" sz="1200">
              <a:latin typeface="Arial"/>
              <a:ea typeface="Arial"/>
              <a:cs typeface="Arial"/>
              <a:sym typeface="Arial"/>
            </a:endParaRPr>
          </a:p>
          <a:p>
            <a:pPr indent="-69850" lvl="0" marL="12700" marR="5080" rtl="0" algn="l">
              <a:lnSpc>
                <a:spcPct val="102600"/>
              </a:lnSpc>
              <a:spcBef>
                <a:spcPts val="1045"/>
              </a:spcBef>
              <a:spcAft>
                <a:spcPts val="0"/>
              </a:spcAft>
              <a:buSzPts val="1100"/>
              <a:buFont typeface="Arial"/>
              <a:buAutoNum type="alphaLcPeriod" startAt="2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To show that Span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closed under vector addition, we  choose two arbitrary vectors in Span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2540" rtl="0" algn="ctr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</a:t>
            </a:r>
            <a:endParaRPr baseline="-2500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14960" rtl="0" algn="ctr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and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1430847" y="3084425"/>
            <a:ext cx="2209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650875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Math 2331, Linear Algebra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29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/>
          <p:nvPr/>
        </p:nvSpPr>
        <p:spPr>
          <a:xfrm>
            <a:off x="0" y="0"/>
            <a:ext cx="2304415" cy="122555"/>
          </a:xfrm>
          <a:custGeom>
            <a:rect b="b" l="l" r="r" t="t"/>
            <a:pathLst>
              <a:path extrusionOk="0" h="122555" w="2304415">
                <a:moveTo>
                  <a:pt x="0" y="122313"/>
                </a:moveTo>
                <a:lnTo>
                  <a:pt x="2303995" y="122313"/>
                </a:lnTo>
                <a:lnTo>
                  <a:pt x="2303995" y="0"/>
                </a:lnTo>
                <a:lnTo>
                  <a:pt x="0" y="0"/>
                </a:lnTo>
                <a:lnTo>
                  <a:pt x="0" y="12231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30"/>
          <p:cNvSpPr txBox="1"/>
          <p:nvPr/>
        </p:nvSpPr>
        <p:spPr>
          <a:xfrm>
            <a:off x="1096772" y="0"/>
            <a:ext cx="351155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 Vector  Spaces &amp; Subspaces	</a:t>
            </a:r>
            <a:r>
              <a:rPr lang="en-US" sz="600">
                <a:solidFill>
                  <a:srgbClr val="E5CCB2"/>
                </a:solidFill>
                <a:latin typeface="Verdana"/>
                <a:ea typeface="Verdana"/>
                <a:cs typeface="Verdana"/>
                <a:sym typeface="Verdana"/>
              </a:rPr>
              <a:t>Vector SpacesSubspaces</a:t>
            </a: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Determining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p30"/>
          <p:cNvSpPr txBox="1"/>
          <p:nvPr>
            <p:ph type="title"/>
          </p:nvPr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Shortcut for Determining Subspaces (cont.)</a:t>
            </a:r>
            <a:endParaRPr/>
          </a:p>
        </p:txBody>
      </p:sp>
      <p:sp>
        <p:nvSpPr>
          <p:cNvPr id="366" name="Google Shape;366;p30"/>
          <p:cNvSpPr txBox="1"/>
          <p:nvPr/>
        </p:nvSpPr>
        <p:spPr>
          <a:xfrm>
            <a:off x="347301" y="444100"/>
            <a:ext cx="43899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62864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+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50165" marR="0" rtl="0" algn="ctr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+ (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50165" marR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So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in Span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8702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c. To show that Span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closed under scalar  multiplication, choose an arbitrary number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an arbitrary  vector in Span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1534972" y="3129750"/>
            <a:ext cx="2304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650875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Math 2331, Linear Algebra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8" name="Google Shape;368;p30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369" name="Google Shape;369;p30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5" name="Google Shape;375;p31"/>
          <p:cNvSpPr txBox="1"/>
          <p:nvPr>
            <p:ph type="title"/>
          </p:nvPr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Shortcut for Determining Subspaces (cont.)</a:t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179650" y="954525"/>
            <a:ext cx="43740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76630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889635" lvl="0" marL="12700" marR="901064" rtl="0" algn="l">
              <a:lnSpc>
                <a:spcPct val="1706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100" u="sng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100" u="sng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1100" u="sng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So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in Span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Since properties a, b and c hold, Span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a subspace of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1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378" name="Google Shape;378;p31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379" name="Google Shape;379;p31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/>
        </p:nvSpPr>
        <p:spPr>
          <a:xfrm>
            <a:off x="1096772" y="0"/>
            <a:ext cx="11118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Vector Spaces &amp;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Google Shape;386;p32"/>
          <p:cNvSpPr txBox="1"/>
          <p:nvPr/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Determining Subspaces: Recap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309193" y="1086929"/>
            <a:ext cx="3989704" cy="186690"/>
          </a:xfrm>
          <a:custGeom>
            <a:rect b="b" l="l" r="r" t="t"/>
            <a:pathLst>
              <a:path extrusionOk="0" h="186690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9654" y="18655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" name="Google Shape;388;p32"/>
          <p:cNvSpPr txBox="1"/>
          <p:nvPr/>
        </p:nvSpPr>
        <p:spPr>
          <a:xfrm>
            <a:off x="347303" y="1070000"/>
            <a:ext cx="560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309194" y="1260830"/>
            <a:ext cx="3989653" cy="506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" name="Google Shape;390;p32"/>
          <p:cNvSpPr/>
          <p:nvPr/>
        </p:nvSpPr>
        <p:spPr>
          <a:xfrm>
            <a:off x="359994" y="2338374"/>
            <a:ext cx="101600" cy="10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" name="Google Shape;391;p32"/>
          <p:cNvSpPr/>
          <p:nvPr/>
        </p:nvSpPr>
        <p:spPr>
          <a:xfrm>
            <a:off x="410794" y="2325674"/>
            <a:ext cx="3938802" cy="11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32"/>
          <p:cNvSpPr/>
          <p:nvPr/>
        </p:nvSpPr>
        <p:spPr>
          <a:xfrm>
            <a:off x="4298848" y="1131163"/>
            <a:ext cx="50749" cy="12072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3" name="Google Shape;393;p32"/>
          <p:cNvSpPr/>
          <p:nvPr/>
        </p:nvSpPr>
        <p:spPr>
          <a:xfrm>
            <a:off x="309193" y="1305106"/>
            <a:ext cx="3989704" cy="1084580"/>
          </a:xfrm>
          <a:custGeom>
            <a:rect b="b" l="l" r="r" t="t"/>
            <a:pathLst>
              <a:path extrusionOk="0" h="1084580" w="3989704">
                <a:moveTo>
                  <a:pt x="3989654" y="0"/>
                </a:moveTo>
                <a:lnTo>
                  <a:pt x="0" y="0"/>
                </a:lnTo>
                <a:lnTo>
                  <a:pt x="0" y="1033268"/>
                </a:lnTo>
                <a:lnTo>
                  <a:pt x="4008" y="1052992"/>
                </a:lnTo>
                <a:lnTo>
                  <a:pt x="14922" y="1069145"/>
                </a:lnTo>
                <a:lnTo>
                  <a:pt x="31075" y="1080060"/>
                </a:lnTo>
                <a:lnTo>
                  <a:pt x="50800" y="1084068"/>
                </a:lnTo>
                <a:lnTo>
                  <a:pt x="3938854" y="1084068"/>
                </a:lnTo>
                <a:lnTo>
                  <a:pt x="3958579" y="1080060"/>
                </a:lnTo>
                <a:lnTo>
                  <a:pt x="3974732" y="1069145"/>
                </a:lnTo>
                <a:lnTo>
                  <a:pt x="3985646" y="1052992"/>
                </a:lnTo>
                <a:lnTo>
                  <a:pt x="3989654" y="1033268"/>
                </a:lnTo>
                <a:lnTo>
                  <a:pt x="39896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p32"/>
          <p:cNvSpPr/>
          <p:nvPr/>
        </p:nvSpPr>
        <p:spPr>
          <a:xfrm>
            <a:off x="4298848" y="1169254"/>
            <a:ext cx="0" cy="1188720"/>
          </a:xfrm>
          <a:custGeom>
            <a:rect b="b" l="l" r="r" t="t"/>
            <a:pathLst>
              <a:path extrusionOk="0" h="1188720" w="120000">
                <a:moveTo>
                  <a:pt x="0" y="11881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5" name="Google Shape;395;p32"/>
          <p:cNvSpPr/>
          <p:nvPr/>
        </p:nvSpPr>
        <p:spPr>
          <a:xfrm>
            <a:off x="4298848" y="1156554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32"/>
          <p:cNvSpPr/>
          <p:nvPr/>
        </p:nvSpPr>
        <p:spPr>
          <a:xfrm>
            <a:off x="4298848" y="1143854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Google Shape;397;p32"/>
          <p:cNvSpPr/>
          <p:nvPr/>
        </p:nvSpPr>
        <p:spPr>
          <a:xfrm>
            <a:off x="4298848" y="1131154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32"/>
          <p:cNvSpPr/>
          <p:nvPr/>
        </p:nvSpPr>
        <p:spPr>
          <a:xfrm>
            <a:off x="449135" y="1334893"/>
            <a:ext cx="114214" cy="11421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" name="Google Shape;399;p32"/>
          <p:cNvSpPr txBox="1"/>
          <p:nvPr/>
        </p:nvSpPr>
        <p:spPr>
          <a:xfrm>
            <a:off x="473379" y="1321960"/>
            <a:ext cx="6604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Verdana"/>
                <a:ea typeface="Verdana"/>
                <a:cs typeface="Verdana"/>
                <a:sym typeface="Verdana"/>
              </a:rPr>
              <a:t>1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624395" y="1280768"/>
            <a:ext cx="360680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12700" marR="508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To show that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a subspace of a vector space, use Theorem  1.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449135" y="1868827"/>
            <a:ext cx="114214" cy="11421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" name="Google Shape;402;p32"/>
          <p:cNvSpPr txBox="1"/>
          <p:nvPr/>
        </p:nvSpPr>
        <p:spPr>
          <a:xfrm>
            <a:off x="473379" y="1855907"/>
            <a:ext cx="6604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Verdana"/>
                <a:ea typeface="Verdana"/>
                <a:cs typeface="Verdana"/>
                <a:sym typeface="Verdana"/>
              </a:rPr>
              <a:t>2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624395" y="1814714"/>
            <a:ext cx="363664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To show that a set is not a subspace of a vector space, provide  a specific example showing that at least one of the axioms a,  b or c (from the definition of a subspace) is violated.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2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405" name="Google Shape;405;p32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406" name="Google Shape;406;p32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" name="Google Shape;412;p33"/>
          <p:cNvSpPr txBox="1"/>
          <p:nvPr>
            <p:ph type="title"/>
          </p:nvPr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Determining Subspaces: Example</a:t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309193" y="628598"/>
            <a:ext cx="3989704" cy="186690"/>
          </a:xfrm>
          <a:custGeom>
            <a:rect b="b" l="l" r="r" t="t"/>
            <a:pathLst>
              <a:path extrusionOk="0" h="186690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9654" y="18655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07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" name="Google Shape;414;p33"/>
          <p:cNvSpPr/>
          <p:nvPr/>
        </p:nvSpPr>
        <p:spPr>
          <a:xfrm>
            <a:off x="309194" y="802500"/>
            <a:ext cx="3989653" cy="506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" name="Google Shape;415;p33"/>
          <p:cNvSpPr/>
          <p:nvPr/>
        </p:nvSpPr>
        <p:spPr>
          <a:xfrm>
            <a:off x="359994" y="1181430"/>
            <a:ext cx="101600" cy="10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33"/>
          <p:cNvSpPr/>
          <p:nvPr/>
        </p:nvSpPr>
        <p:spPr>
          <a:xfrm>
            <a:off x="410794" y="1168730"/>
            <a:ext cx="3938802" cy="11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" name="Google Shape;417;p33"/>
          <p:cNvSpPr/>
          <p:nvPr/>
        </p:nvSpPr>
        <p:spPr>
          <a:xfrm>
            <a:off x="4298848" y="672833"/>
            <a:ext cx="50749" cy="50859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" name="Google Shape;418;p33"/>
          <p:cNvSpPr/>
          <p:nvPr/>
        </p:nvSpPr>
        <p:spPr>
          <a:xfrm>
            <a:off x="309193" y="846777"/>
            <a:ext cx="3989704" cy="386080"/>
          </a:xfrm>
          <a:custGeom>
            <a:rect b="b" l="l" r="r" t="t"/>
            <a:pathLst>
              <a:path extrusionOk="0" h="386080" w="3989704">
                <a:moveTo>
                  <a:pt x="3989654" y="0"/>
                </a:moveTo>
                <a:lnTo>
                  <a:pt x="0" y="0"/>
                </a:lnTo>
                <a:lnTo>
                  <a:pt x="0" y="334652"/>
                </a:lnTo>
                <a:lnTo>
                  <a:pt x="4008" y="354377"/>
                </a:lnTo>
                <a:lnTo>
                  <a:pt x="14922" y="370530"/>
                </a:lnTo>
                <a:lnTo>
                  <a:pt x="31075" y="381444"/>
                </a:lnTo>
                <a:lnTo>
                  <a:pt x="50800" y="385453"/>
                </a:lnTo>
                <a:lnTo>
                  <a:pt x="3938854" y="385453"/>
                </a:lnTo>
                <a:lnTo>
                  <a:pt x="3958579" y="381444"/>
                </a:lnTo>
                <a:lnTo>
                  <a:pt x="3974732" y="370530"/>
                </a:lnTo>
                <a:lnTo>
                  <a:pt x="3985646" y="354377"/>
                </a:lnTo>
                <a:lnTo>
                  <a:pt x="3989654" y="334652"/>
                </a:lnTo>
                <a:lnTo>
                  <a:pt x="3989654" y="0"/>
                </a:lnTo>
                <a:close/>
              </a:path>
            </a:pathLst>
          </a:custGeom>
          <a:solidFill>
            <a:srgbClr val="E5F1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" name="Google Shape;419;p33"/>
          <p:cNvSpPr/>
          <p:nvPr/>
        </p:nvSpPr>
        <p:spPr>
          <a:xfrm>
            <a:off x="4298848" y="710924"/>
            <a:ext cx="0" cy="489584"/>
          </a:xfrm>
          <a:custGeom>
            <a:rect b="b" l="l" r="r" t="t"/>
            <a:pathLst>
              <a:path extrusionOk="0" h="489584" w="120000">
                <a:moveTo>
                  <a:pt x="0" y="48955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" name="Google Shape;420;p33"/>
          <p:cNvSpPr/>
          <p:nvPr/>
        </p:nvSpPr>
        <p:spPr>
          <a:xfrm>
            <a:off x="4298848" y="698224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Google Shape;421;p33"/>
          <p:cNvSpPr/>
          <p:nvPr/>
        </p:nvSpPr>
        <p:spPr>
          <a:xfrm>
            <a:off x="4298848" y="685524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" name="Google Shape;422;p33"/>
          <p:cNvSpPr/>
          <p:nvPr/>
        </p:nvSpPr>
        <p:spPr>
          <a:xfrm>
            <a:off x="4298848" y="672824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" name="Google Shape;423;p33"/>
          <p:cNvSpPr txBox="1"/>
          <p:nvPr>
            <p:ph idx="1" type="body"/>
          </p:nvPr>
        </p:nvSpPr>
        <p:spPr>
          <a:xfrm>
            <a:off x="347294" y="552028"/>
            <a:ext cx="3781425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  <a:p>
            <a:pPr indent="0" lvl="0" marL="12700" marR="5080" rtl="0" algn="l">
              <a:lnSpc>
                <a:spcPct val="102699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Is </a:t>
            </a:r>
            <a:r>
              <a:rPr i="1"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>
                <a:solidFill>
                  <a:srgbClr val="000000"/>
                </a:solidFill>
              </a:rPr>
              <a:t>= </a:t>
            </a:r>
            <a:r>
              <a:rPr i="1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i="1"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>
                <a:solidFill>
                  <a:srgbClr val="000000"/>
                </a:solidFill>
              </a:rPr>
              <a:t>+ 2</a:t>
            </a:r>
            <a:r>
              <a:rPr i="1"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i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000000"/>
                </a:solidFill>
              </a:rPr>
              <a:t>2</a:t>
            </a:r>
            <a:r>
              <a:rPr i="1"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i="1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lang="en-US">
                <a:solidFill>
                  <a:srgbClr val="000000"/>
                </a:solidFill>
              </a:rPr>
              <a:t>3</a:t>
            </a:r>
            <a:r>
              <a:rPr i="1"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US">
                <a:solidFill>
                  <a:srgbClr val="000000"/>
                </a:solidFill>
              </a:rPr>
              <a:t>) : </a:t>
            </a:r>
            <a:r>
              <a:rPr i="1"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>
                <a:solidFill>
                  <a:srgbClr val="000000"/>
                </a:solidFill>
              </a:rPr>
              <a:t>and </a:t>
            </a:r>
            <a:r>
              <a:rPr i="1"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 </a:t>
            </a:r>
            <a:r>
              <a:rPr lang="en-US">
                <a:solidFill>
                  <a:srgbClr val="000000"/>
                </a:solidFill>
              </a:rPr>
              <a:t>are real</a:t>
            </a:r>
            <a:r>
              <a:rPr i="1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-US">
                <a:solidFill>
                  <a:srgbClr val="000000"/>
                </a:solidFill>
              </a:rPr>
              <a:t>a subspace of </a:t>
            </a:r>
            <a:r>
              <a:rPr b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-US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100">
                <a:solidFill>
                  <a:srgbClr val="000000"/>
                </a:solidFill>
              </a:rPr>
              <a:t>?  Why or why not?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US">
                <a:solidFill>
                  <a:srgbClr val="000000"/>
                </a:solidFill>
              </a:rPr>
              <a:t>Write vectors in </a:t>
            </a:r>
            <a:r>
              <a:rPr i="1"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>
                <a:solidFill>
                  <a:srgbClr val="000000"/>
                </a:solidFill>
              </a:rPr>
              <a:t>in column form:</a:t>
            </a:r>
            <a:endParaRPr/>
          </a:p>
        </p:txBody>
      </p:sp>
      <p:sp>
        <p:nvSpPr>
          <p:cNvPr id="424" name="Google Shape;424;p33"/>
          <p:cNvSpPr txBox="1"/>
          <p:nvPr/>
        </p:nvSpPr>
        <p:spPr>
          <a:xfrm>
            <a:off x="347294" y="2804006"/>
            <a:ext cx="362966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So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=Span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therefore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a subspace of </a:t>
            </a:r>
            <a:r>
              <a:rPr lang="en-US" sz="1100" u="sng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by  Theorem 1.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3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426" name="Google Shape;426;p33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6675" y="1796853"/>
            <a:ext cx="2291689" cy="823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502551" y="1044867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6"/>
          <p:cNvSpPr/>
          <p:nvPr/>
        </p:nvSpPr>
        <p:spPr>
          <a:xfrm>
            <a:off x="502551" y="1310576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6"/>
          <p:cNvSpPr/>
          <p:nvPr/>
        </p:nvSpPr>
        <p:spPr>
          <a:xfrm>
            <a:off x="792327" y="1576298"/>
            <a:ext cx="52590" cy="525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16"/>
          <p:cNvSpPr/>
          <p:nvPr/>
        </p:nvSpPr>
        <p:spPr>
          <a:xfrm>
            <a:off x="792327" y="1728127"/>
            <a:ext cx="52590" cy="525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6"/>
          <p:cNvSpPr/>
          <p:nvPr/>
        </p:nvSpPr>
        <p:spPr>
          <a:xfrm>
            <a:off x="502551" y="2001405"/>
            <a:ext cx="65265" cy="652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6"/>
          <p:cNvSpPr/>
          <p:nvPr/>
        </p:nvSpPr>
        <p:spPr>
          <a:xfrm>
            <a:off x="502551" y="2287359"/>
            <a:ext cx="65265" cy="652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16"/>
          <p:cNvSpPr/>
          <p:nvPr/>
        </p:nvSpPr>
        <p:spPr>
          <a:xfrm>
            <a:off x="502551" y="2573299"/>
            <a:ext cx="65265" cy="652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6"/>
          <p:cNvSpPr txBox="1"/>
          <p:nvPr/>
        </p:nvSpPr>
        <p:spPr>
          <a:xfrm>
            <a:off x="624402" y="517950"/>
            <a:ext cx="39858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4800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Vector Spaces &amp; Subspaces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39573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Vector Spaces: Definition  Vector Spaces: Examples</a:t>
            </a:r>
            <a:endParaRPr sz="1100"/>
          </a:p>
          <a:p>
            <a:pPr indent="0" lvl="0" marL="12700" marR="139573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2 </a:t>
            </a:r>
            <a:r>
              <a:rPr i="1" lang="en-US" sz="1000">
                <a:latin typeface="Verdana"/>
                <a:ea typeface="Verdana"/>
                <a:cs typeface="Verdana"/>
                <a:sym typeface="Verdana"/>
              </a:rPr>
              <a:t>× 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2 matrices  Polynomials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52971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Subspaces: Definition  Subspaces: Examples  Determining Subspaces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" name="Google Shape;433;p34"/>
          <p:cNvSpPr txBox="1"/>
          <p:nvPr>
            <p:ph type="title"/>
          </p:nvPr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Determining Subspaces: Example</a:t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347294" y="2242018"/>
            <a:ext cx="3914140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Solution:	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not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since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0 or any other combination  of values for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does not produce the zero vector. So  property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fails to hold and therefore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H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not a subspace of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lang="en-US" sz="1200"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4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436" name="Google Shape;436;p34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437" name="Google Shape;437;p34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8" name="Google Shape;4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8126"/>
            <a:ext cx="42767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" name="Google Shape;444;p35"/>
          <p:cNvSpPr txBox="1"/>
          <p:nvPr>
            <p:ph type="title"/>
          </p:nvPr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Determining Subspaces: Example</a:t>
            </a:r>
            <a:endParaRPr/>
          </a:p>
        </p:txBody>
      </p:sp>
      <p:pic>
        <p:nvPicPr>
          <p:cNvPr id="445" name="Google Shape;4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63" y="542226"/>
            <a:ext cx="4120674" cy="275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1096772" y="0"/>
            <a:ext cx="11118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Vector Spaces &amp;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7"/>
          <p:cNvSpPr/>
          <p:nvPr/>
        </p:nvSpPr>
        <p:spPr>
          <a:xfrm>
            <a:off x="309193" y="491019"/>
            <a:ext cx="3989704" cy="82550"/>
          </a:xfrm>
          <a:custGeom>
            <a:rect b="b" l="l" r="r" t="t"/>
            <a:pathLst>
              <a:path extrusionOk="0" h="82550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7"/>
          <p:cNvSpPr/>
          <p:nvPr/>
        </p:nvSpPr>
        <p:spPr>
          <a:xfrm>
            <a:off x="359994" y="849604"/>
            <a:ext cx="101600" cy="10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7"/>
          <p:cNvSpPr/>
          <p:nvPr/>
        </p:nvSpPr>
        <p:spPr>
          <a:xfrm>
            <a:off x="410794" y="836904"/>
            <a:ext cx="3938802" cy="11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17"/>
          <p:cNvSpPr/>
          <p:nvPr/>
        </p:nvSpPr>
        <p:spPr>
          <a:xfrm>
            <a:off x="4298848" y="541578"/>
            <a:ext cx="50749" cy="3080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17"/>
          <p:cNvSpPr/>
          <p:nvPr/>
        </p:nvSpPr>
        <p:spPr>
          <a:xfrm>
            <a:off x="309193" y="535443"/>
            <a:ext cx="3989704" cy="365125"/>
          </a:xfrm>
          <a:custGeom>
            <a:rect b="b" l="l" r="r" t="t"/>
            <a:pathLst>
              <a:path extrusionOk="0" h="365125" w="3989704">
                <a:moveTo>
                  <a:pt x="3989654" y="0"/>
                </a:moveTo>
                <a:lnTo>
                  <a:pt x="0" y="0"/>
                </a:lnTo>
                <a:lnTo>
                  <a:pt x="0" y="314161"/>
                </a:lnTo>
                <a:lnTo>
                  <a:pt x="4008" y="333885"/>
                </a:lnTo>
                <a:lnTo>
                  <a:pt x="14922" y="350038"/>
                </a:lnTo>
                <a:lnTo>
                  <a:pt x="31075" y="360953"/>
                </a:lnTo>
                <a:lnTo>
                  <a:pt x="50800" y="364961"/>
                </a:lnTo>
                <a:lnTo>
                  <a:pt x="3938854" y="364961"/>
                </a:lnTo>
                <a:lnTo>
                  <a:pt x="3958579" y="360953"/>
                </a:lnTo>
                <a:lnTo>
                  <a:pt x="3974732" y="350038"/>
                </a:lnTo>
                <a:lnTo>
                  <a:pt x="3985646" y="333885"/>
                </a:lnTo>
                <a:lnTo>
                  <a:pt x="3989654" y="314161"/>
                </a:lnTo>
                <a:lnTo>
                  <a:pt x="39896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7"/>
          <p:cNvSpPr/>
          <p:nvPr/>
        </p:nvSpPr>
        <p:spPr>
          <a:xfrm>
            <a:off x="4298848" y="579680"/>
            <a:ext cx="0" cy="289560"/>
          </a:xfrm>
          <a:custGeom>
            <a:rect b="b" l="l" r="r" t="t"/>
            <a:pathLst>
              <a:path extrusionOk="0" h="289559" w="120000">
                <a:moveTo>
                  <a:pt x="0" y="28897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17"/>
          <p:cNvSpPr/>
          <p:nvPr/>
        </p:nvSpPr>
        <p:spPr>
          <a:xfrm>
            <a:off x="4298848" y="566980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17"/>
          <p:cNvSpPr/>
          <p:nvPr/>
        </p:nvSpPr>
        <p:spPr>
          <a:xfrm>
            <a:off x="4298848" y="554280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7"/>
          <p:cNvSpPr/>
          <p:nvPr/>
        </p:nvSpPr>
        <p:spPr>
          <a:xfrm>
            <a:off x="4298848" y="541580"/>
            <a:ext cx="0" cy="12700"/>
          </a:xfrm>
          <a:custGeom>
            <a:rect b="b" l="l" r="r" t="t"/>
            <a:pathLst>
              <a:path extrusionOk="0" h="12700" w="1200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7"/>
          <p:cNvSpPr/>
          <p:nvPr/>
        </p:nvSpPr>
        <p:spPr>
          <a:xfrm>
            <a:off x="309193" y="1014374"/>
            <a:ext cx="3989704" cy="82550"/>
          </a:xfrm>
          <a:custGeom>
            <a:rect b="b" l="l" r="r" t="t"/>
            <a:pathLst>
              <a:path extrusionOk="0" h="82550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7"/>
          <p:cNvSpPr/>
          <p:nvPr/>
        </p:nvSpPr>
        <p:spPr>
          <a:xfrm>
            <a:off x="359994" y="1518094"/>
            <a:ext cx="101600" cy="101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7"/>
          <p:cNvSpPr/>
          <p:nvPr/>
        </p:nvSpPr>
        <p:spPr>
          <a:xfrm>
            <a:off x="410794" y="1505394"/>
            <a:ext cx="3938802" cy="11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17"/>
          <p:cNvSpPr/>
          <p:nvPr/>
        </p:nvSpPr>
        <p:spPr>
          <a:xfrm>
            <a:off x="4298848" y="1064933"/>
            <a:ext cx="50749" cy="45316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7"/>
          <p:cNvSpPr/>
          <p:nvPr/>
        </p:nvSpPr>
        <p:spPr>
          <a:xfrm>
            <a:off x="309193" y="1058795"/>
            <a:ext cx="3989704" cy="510540"/>
          </a:xfrm>
          <a:custGeom>
            <a:rect b="b" l="l" r="r" t="t"/>
            <a:pathLst>
              <a:path extrusionOk="0" h="510540" w="3989704">
                <a:moveTo>
                  <a:pt x="3989654" y="0"/>
                </a:moveTo>
                <a:lnTo>
                  <a:pt x="0" y="0"/>
                </a:lnTo>
                <a:lnTo>
                  <a:pt x="0" y="459299"/>
                </a:lnTo>
                <a:lnTo>
                  <a:pt x="4008" y="479024"/>
                </a:lnTo>
                <a:lnTo>
                  <a:pt x="14922" y="495177"/>
                </a:lnTo>
                <a:lnTo>
                  <a:pt x="31075" y="506091"/>
                </a:lnTo>
                <a:lnTo>
                  <a:pt x="50800" y="510099"/>
                </a:lnTo>
                <a:lnTo>
                  <a:pt x="3938854" y="510099"/>
                </a:lnTo>
                <a:lnTo>
                  <a:pt x="3958579" y="506091"/>
                </a:lnTo>
                <a:lnTo>
                  <a:pt x="3974732" y="495177"/>
                </a:lnTo>
                <a:lnTo>
                  <a:pt x="3985646" y="479024"/>
                </a:lnTo>
                <a:lnTo>
                  <a:pt x="3989654" y="459299"/>
                </a:lnTo>
                <a:lnTo>
                  <a:pt x="39896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7"/>
          <p:cNvSpPr/>
          <p:nvPr/>
        </p:nvSpPr>
        <p:spPr>
          <a:xfrm>
            <a:off x="4298848" y="1103033"/>
            <a:ext cx="0" cy="434340"/>
          </a:xfrm>
          <a:custGeom>
            <a:rect b="b" l="l" r="r" t="t"/>
            <a:pathLst>
              <a:path extrusionOk="0" h="434340" w="120000">
                <a:moveTo>
                  <a:pt x="0" y="43411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7"/>
          <p:cNvSpPr/>
          <p:nvPr/>
        </p:nvSpPr>
        <p:spPr>
          <a:xfrm>
            <a:off x="4298848" y="1090333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7"/>
          <p:cNvSpPr/>
          <p:nvPr/>
        </p:nvSpPr>
        <p:spPr>
          <a:xfrm>
            <a:off x="4298848" y="1077633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7"/>
          <p:cNvSpPr/>
          <p:nvPr/>
        </p:nvSpPr>
        <p:spPr>
          <a:xfrm>
            <a:off x="4298848" y="1064933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7"/>
          <p:cNvSpPr/>
          <p:nvPr/>
        </p:nvSpPr>
        <p:spPr>
          <a:xfrm>
            <a:off x="309193" y="1682863"/>
            <a:ext cx="3989704" cy="186690"/>
          </a:xfrm>
          <a:custGeom>
            <a:rect b="b" l="l" r="r" t="t"/>
            <a:pathLst>
              <a:path extrusionOk="0" h="186689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9654" y="18655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7"/>
          <p:cNvSpPr/>
          <p:nvPr/>
        </p:nvSpPr>
        <p:spPr>
          <a:xfrm>
            <a:off x="309194" y="1856765"/>
            <a:ext cx="3989653" cy="5060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17"/>
          <p:cNvSpPr/>
          <p:nvPr/>
        </p:nvSpPr>
        <p:spPr>
          <a:xfrm>
            <a:off x="359994" y="3212020"/>
            <a:ext cx="101600" cy="1016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7"/>
          <p:cNvSpPr/>
          <p:nvPr/>
        </p:nvSpPr>
        <p:spPr>
          <a:xfrm>
            <a:off x="410794" y="3199320"/>
            <a:ext cx="3938802" cy="11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7"/>
          <p:cNvSpPr/>
          <p:nvPr/>
        </p:nvSpPr>
        <p:spPr>
          <a:xfrm>
            <a:off x="4298848" y="1727098"/>
            <a:ext cx="50749" cy="148492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7"/>
          <p:cNvSpPr/>
          <p:nvPr/>
        </p:nvSpPr>
        <p:spPr>
          <a:xfrm>
            <a:off x="309193" y="1901037"/>
            <a:ext cx="3989704" cy="1362075"/>
          </a:xfrm>
          <a:custGeom>
            <a:rect b="b" l="l" r="r" t="t"/>
            <a:pathLst>
              <a:path extrusionOk="0" h="1362075" w="3989704">
                <a:moveTo>
                  <a:pt x="3989654" y="0"/>
                </a:moveTo>
                <a:lnTo>
                  <a:pt x="0" y="0"/>
                </a:lnTo>
                <a:lnTo>
                  <a:pt x="0" y="1310982"/>
                </a:lnTo>
                <a:lnTo>
                  <a:pt x="4008" y="1330707"/>
                </a:lnTo>
                <a:lnTo>
                  <a:pt x="14922" y="1346860"/>
                </a:lnTo>
                <a:lnTo>
                  <a:pt x="31075" y="1357774"/>
                </a:lnTo>
                <a:lnTo>
                  <a:pt x="50800" y="1361783"/>
                </a:lnTo>
                <a:lnTo>
                  <a:pt x="3938854" y="1361783"/>
                </a:lnTo>
                <a:lnTo>
                  <a:pt x="3958579" y="1357774"/>
                </a:lnTo>
                <a:lnTo>
                  <a:pt x="3974732" y="1346860"/>
                </a:lnTo>
                <a:lnTo>
                  <a:pt x="3985646" y="1330707"/>
                </a:lnTo>
                <a:lnTo>
                  <a:pt x="3989654" y="1310982"/>
                </a:lnTo>
                <a:lnTo>
                  <a:pt x="39896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7"/>
          <p:cNvSpPr/>
          <p:nvPr/>
        </p:nvSpPr>
        <p:spPr>
          <a:xfrm>
            <a:off x="4298848" y="1765185"/>
            <a:ext cx="0" cy="1466215"/>
          </a:xfrm>
          <a:custGeom>
            <a:rect b="b" l="l" r="r" t="t"/>
            <a:pathLst>
              <a:path extrusionOk="0" h="1466214" w="120000">
                <a:moveTo>
                  <a:pt x="0" y="14658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17"/>
          <p:cNvSpPr/>
          <p:nvPr/>
        </p:nvSpPr>
        <p:spPr>
          <a:xfrm>
            <a:off x="4298848" y="1752485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17"/>
          <p:cNvSpPr/>
          <p:nvPr/>
        </p:nvSpPr>
        <p:spPr>
          <a:xfrm>
            <a:off x="4298848" y="1739785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7"/>
          <p:cNvSpPr/>
          <p:nvPr/>
        </p:nvSpPr>
        <p:spPr>
          <a:xfrm>
            <a:off x="4298848" y="1727085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94422"/>
            <a:ext cx="4608195" cy="31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Vector Spaces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9410" marR="39878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Many concepts concerning vectors in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can be extended to other  mathematical systems.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9410" marR="352425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We can think of a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vector space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in general, as a collection of  objects that behave as vectors do in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30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The objects of such a set  are called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vectors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9410" marR="0" rtl="0" algn="l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 Space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9410" marR="382905" rtl="0" algn="l">
              <a:lnSpc>
                <a:spcPct val="1026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vector space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a nonempty set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of objects, called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vectors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on  which are defined two operations, called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addition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multiplication by scalars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(real numbers), subject to the ten axioms  below. The axioms must hold for all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for all  scalars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d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3519" lvl="0" marL="68326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3519" lvl="0" marL="683260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AutoNum type="arabicPeriod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1096772" y="0"/>
            <a:ext cx="11118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Vector Spaces &amp;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18"/>
          <p:cNvSpPr/>
          <p:nvPr/>
        </p:nvSpPr>
        <p:spPr>
          <a:xfrm>
            <a:off x="309193" y="688822"/>
            <a:ext cx="3989704" cy="202565"/>
          </a:xfrm>
          <a:custGeom>
            <a:rect b="b" l="l" r="r" t="t"/>
            <a:pathLst>
              <a:path extrusionOk="0" h="202565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3"/>
                </a:lnTo>
                <a:lnTo>
                  <a:pt x="3989654" y="201953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8"/>
          <p:cNvSpPr txBox="1"/>
          <p:nvPr/>
        </p:nvSpPr>
        <p:spPr>
          <a:xfrm>
            <a:off x="0" y="94422"/>
            <a:ext cx="4608195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0" marR="26492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Vector Spaces (cont.)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67589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 Space (cont.)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309194" y="878116"/>
            <a:ext cx="3989653" cy="506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18"/>
          <p:cNvSpPr/>
          <p:nvPr/>
        </p:nvSpPr>
        <p:spPr>
          <a:xfrm>
            <a:off x="359994" y="2935528"/>
            <a:ext cx="101600" cy="10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18"/>
          <p:cNvSpPr/>
          <p:nvPr/>
        </p:nvSpPr>
        <p:spPr>
          <a:xfrm>
            <a:off x="410794" y="2922828"/>
            <a:ext cx="3938802" cy="11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18"/>
          <p:cNvSpPr/>
          <p:nvPr/>
        </p:nvSpPr>
        <p:spPr>
          <a:xfrm>
            <a:off x="4298848" y="733056"/>
            <a:ext cx="50749" cy="220247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18"/>
          <p:cNvSpPr/>
          <p:nvPr/>
        </p:nvSpPr>
        <p:spPr>
          <a:xfrm>
            <a:off x="385343" y="1243875"/>
            <a:ext cx="3989704" cy="2064385"/>
          </a:xfrm>
          <a:custGeom>
            <a:rect b="b" l="l" r="r" t="t"/>
            <a:pathLst>
              <a:path extrusionOk="0" h="2064385" w="3989704">
                <a:moveTo>
                  <a:pt x="3989654" y="0"/>
                </a:moveTo>
                <a:lnTo>
                  <a:pt x="0" y="0"/>
                </a:lnTo>
                <a:lnTo>
                  <a:pt x="0" y="2013153"/>
                </a:lnTo>
                <a:lnTo>
                  <a:pt x="4008" y="2032877"/>
                </a:lnTo>
                <a:lnTo>
                  <a:pt x="14922" y="2049030"/>
                </a:lnTo>
                <a:lnTo>
                  <a:pt x="31075" y="2059945"/>
                </a:lnTo>
                <a:lnTo>
                  <a:pt x="50800" y="2063953"/>
                </a:lnTo>
                <a:lnTo>
                  <a:pt x="3938854" y="2063953"/>
                </a:lnTo>
                <a:lnTo>
                  <a:pt x="3958579" y="2059945"/>
                </a:lnTo>
                <a:lnTo>
                  <a:pt x="3974732" y="2049030"/>
                </a:lnTo>
                <a:lnTo>
                  <a:pt x="3985646" y="2032877"/>
                </a:lnTo>
                <a:lnTo>
                  <a:pt x="3989654" y="2013153"/>
                </a:lnTo>
                <a:lnTo>
                  <a:pt x="3989654" y="0"/>
                </a:lnTo>
                <a:close/>
              </a:path>
            </a:pathLst>
          </a:custGeom>
          <a:solidFill>
            <a:srgbClr val="FB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18"/>
          <p:cNvSpPr/>
          <p:nvPr/>
        </p:nvSpPr>
        <p:spPr>
          <a:xfrm>
            <a:off x="4298848" y="771118"/>
            <a:ext cx="0" cy="2183765"/>
          </a:xfrm>
          <a:custGeom>
            <a:rect b="b" l="l" r="r" t="t"/>
            <a:pathLst>
              <a:path extrusionOk="0" h="2183765" w="120000">
                <a:moveTo>
                  <a:pt x="0" y="21834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8"/>
          <p:cNvSpPr/>
          <p:nvPr/>
        </p:nvSpPr>
        <p:spPr>
          <a:xfrm>
            <a:off x="4298848" y="758418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18"/>
          <p:cNvSpPr/>
          <p:nvPr/>
        </p:nvSpPr>
        <p:spPr>
          <a:xfrm>
            <a:off x="4298848" y="745718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18"/>
          <p:cNvSpPr/>
          <p:nvPr/>
        </p:nvSpPr>
        <p:spPr>
          <a:xfrm>
            <a:off x="4298848" y="733018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18"/>
          <p:cNvSpPr txBox="1"/>
          <p:nvPr/>
        </p:nvSpPr>
        <p:spPr>
          <a:xfrm>
            <a:off x="3085693" y="1110397"/>
            <a:ext cx="10020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such that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47347" y="856575"/>
            <a:ext cx="3659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 is a vector (called the zero vector)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8923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78100" y="1492500"/>
            <a:ext cx="36594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-63499" lvl="0" marL="81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AutoNum type="arabicPeriod" startAt="5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For each	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there is vector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satisfying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844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2884" lvl="0" marL="3048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AutoNum type="arabicPeriod" startAt="6"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in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V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63500" lvl="0" marL="81915" marR="1794510" rtl="0" algn="l">
              <a:lnSpc>
                <a:spcPct val="125299"/>
              </a:lnSpc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AutoNum type="arabicPeriod" startAt="6"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794510" rtl="0" algn="l">
              <a:lnSpc>
                <a:spcPct val="12529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d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794510" rtl="0" algn="l">
              <a:lnSpc>
                <a:spcPct val="125299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cd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179" name="Google Shape;179;p18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1096772" y="0"/>
            <a:ext cx="11118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Vector Spaces &amp;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9"/>
          <p:cNvSpPr txBox="1"/>
          <p:nvPr/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Vector Spaces: Examples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4298848" y="1205903"/>
            <a:ext cx="50749" cy="102035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9"/>
          <p:cNvSpPr/>
          <p:nvPr/>
        </p:nvSpPr>
        <p:spPr>
          <a:xfrm>
            <a:off x="4298848" y="1243987"/>
            <a:ext cx="0" cy="1001394"/>
          </a:xfrm>
          <a:custGeom>
            <a:rect b="b" l="l" r="r" t="t"/>
            <a:pathLst>
              <a:path extrusionOk="0" h="1001394" w="120000">
                <a:moveTo>
                  <a:pt x="0" y="100132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9"/>
          <p:cNvSpPr/>
          <p:nvPr/>
        </p:nvSpPr>
        <p:spPr>
          <a:xfrm>
            <a:off x="4298848" y="1231287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19"/>
          <p:cNvSpPr/>
          <p:nvPr/>
        </p:nvSpPr>
        <p:spPr>
          <a:xfrm>
            <a:off x="4298848" y="1218587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9"/>
          <p:cNvSpPr/>
          <p:nvPr/>
        </p:nvSpPr>
        <p:spPr>
          <a:xfrm>
            <a:off x="4298848" y="1205887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19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194" name="Google Shape;194;p19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975" y="1437501"/>
            <a:ext cx="3994048" cy="123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1096772" y="0"/>
            <a:ext cx="11118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Vector Spaces &amp;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20"/>
          <p:cNvSpPr/>
          <p:nvPr/>
        </p:nvSpPr>
        <p:spPr>
          <a:xfrm>
            <a:off x="309193" y="675131"/>
            <a:ext cx="3989704" cy="186690"/>
          </a:xfrm>
          <a:custGeom>
            <a:rect b="b" l="l" r="r" t="t"/>
            <a:pathLst>
              <a:path extrusionOk="0" h="186690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58"/>
                </a:lnTo>
                <a:lnTo>
                  <a:pt x="3989654" y="18655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07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20"/>
          <p:cNvSpPr/>
          <p:nvPr/>
        </p:nvSpPr>
        <p:spPr>
          <a:xfrm>
            <a:off x="309194" y="849033"/>
            <a:ext cx="3989653" cy="5060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20"/>
          <p:cNvSpPr/>
          <p:nvPr/>
        </p:nvSpPr>
        <p:spPr>
          <a:xfrm>
            <a:off x="359994" y="2427185"/>
            <a:ext cx="101600" cy="10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20"/>
          <p:cNvSpPr/>
          <p:nvPr/>
        </p:nvSpPr>
        <p:spPr>
          <a:xfrm>
            <a:off x="410794" y="2414485"/>
            <a:ext cx="3938802" cy="11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20"/>
          <p:cNvSpPr/>
          <p:nvPr/>
        </p:nvSpPr>
        <p:spPr>
          <a:xfrm>
            <a:off x="4298848" y="719366"/>
            <a:ext cx="50749" cy="170781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20"/>
          <p:cNvSpPr/>
          <p:nvPr/>
        </p:nvSpPr>
        <p:spPr>
          <a:xfrm>
            <a:off x="309193" y="893305"/>
            <a:ext cx="3989704" cy="1584960"/>
          </a:xfrm>
          <a:custGeom>
            <a:rect b="b" l="l" r="r" t="t"/>
            <a:pathLst>
              <a:path extrusionOk="0" h="1584960" w="3989704">
                <a:moveTo>
                  <a:pt x="3989654" y="0"/>
                </a:moveTo>
                <a:lnTo>
                  <a:pt x="0" y="0"/>
                </a:lnTo>
                <a:lnTo>
                  <a:pt x="0" y="1533880"/>
                </a:lnTo>
                <a:lnTo>
                  <a:pt x="4008" y="1553605"/>
                </a:lnTo>
                <a:lnTo>
                  <a:pt x="14922" y="1569758"/>
                </a:lnTo>
                <a:lnTo>
                  <a:pt x="31075" y="1580672"/>
                </a:lnTo>
                <a:lnTo>
                  <a:pt x="50800" y="1584680"/>
                </a:lnTo>
                <a:lnTo>
                  <a:pt x="3938854" y="1584680"/>
                </a:lnTo>
                <a:lnTo>
                  <a:pt x="3958579" y="1580672"/>
                </a:lnTo>
                <a:lnTo>
                  <a:pt x="3974732" y="1569758"/>
                </a:lnTo>
                <a:lnTo>
                  <a:pt x="3985646" y="1553605"/>
                </a:lnTo>
                <a:lnTo>
                  <a:pt x="3989654" y="1533880"/>
                </a:lnTo>
                <a:lnTo>
                  <a:pt x="3989654" y="0"/>
                </a:lnTo>
                <a:close/>
              </a:path>
            </a:pathLst>
          </a:custGeom>
          <a:solidFill>
            <a:srgbClr val="E5F1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20"/>
          <p:cNvSpPr/>
          <p:nvPr/>
        </p:nvSpPr>
        <p:spPr>
          <a:xfrm>
            <a:off x="4298848" y="757453"/>
            <a:ext cx="0" cy="1689100"/>
          </a:xfrm>
          <a:custGeom>
            <a:rect b="b" l="l" r="r" t="t"/>
            <a:pathLst>
              <a:path extrusionOk="0" h="1689100" w="120000">
                <a:moveTo>
                  <a:pt x="0" y="168878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0"/>
          <p:cNvSpPr/>
          <p:nvPr/>
        </p:nvSpPr>
        <p:spPr>
          <a:xfrm>
            <a:off x="4298848" y="744753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20"/>
          <p:cNvSpPr/>
          <p:nvPr/>
        </p:nvSpPr>
        <p:spPr>
          <a:xfrm>
            <a:off x="4298848" y="732053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0"/>
          <p:cNvSpPr/>
          <p:nvPr/>
        </p:nvSpPr>
        <p:spPr>
          <a:xfrm>
            <a:off x="4298848" y="719353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20"/>
          <p:cNvSpPr txBox="1"/>
          <p:nvPr/>
        </p:nvSpPr>
        <p:spPr>
          <a:xfrm>
            <a:off x="0" y="94422"/>
            <a:ext cx="4608195" cy="300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0" marR="22117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Vector Spaces: Polynomials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9410" marR="0" rtl="0" algn="l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941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n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≥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0 be an integer and let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the set of all polynomials of degree at most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n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≥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9410" marR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Members of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have the form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30000" lang="en-US" sz="1200"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30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endParaRPr baseline="30000" sz="1200">
              <a:latin typeface="Arial"/>
              <a:ea typeface="Arial"/>
              <a:cs typeface="Arial"/>
              <a:sym typeface="Arial"/>
            </a:endParaRPr>
          </a:p>
          <a:p>
            <a:pPr indent="0" lvl="0" marL="359410" marR="372745" rtl="0" algn="l">
              <a:lnSpc>
                <a:spcPct val="102699"/>
              </a:lnSpc>
              <a:spcBef>
                <a:spcPts val="894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are real numbers and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a real variable. The  set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a vector space.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9410" marR="0" rtl="0" algn="l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We will just verify 3 out of the 10 axioms here.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59410" marR="352425" rtl="0" algn="l">
              <a:lnSpc>
                <a:spcPct val="1026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30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30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 Let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be a scalar.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215" name="Google Shape;215;p20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/>
        </p:nvSpPr>
        <p:spPr>
          <a:xfrm>
            <a:off x="1096772" y="0"/>
            <a:ext cx="351155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 Vector  Spaces &amp; Subspaces	Vector Spaces</a:t>
            </a:r>
            <a:r>
              <a:rPr lang="en-US" sz="600">
                <a:solidFill>
                  <a:srgbClr val="E5CCB2"/>
                </a:solidFill>
                <a:latin typeface="Verdana"/>
                <a:ea typeface="Verdana"/>
                <a:cs typeface="Verdana"/>
                <a:sym typeface="Verdana"/>
              </a:rPr>
              <a:t>SubspacesDetermining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21"/>
          <p:cNvSpPr txBox="1"/>
          <p:nvPr>
            <p:ph type="title"/>
          </p:nvPr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 Spaces: Polynomials (cont.)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347294" y="661604"/>
            <a:ext cx="3771265" cy="2186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Axiom 1: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1247775" rtl="0" algn="l">
              <a:lnSpc>
                <a:spcPct val="125299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polynomial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defined as follows:  (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)+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). Therefore,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2240" marR="0" rtl="0" algn="ctr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)+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39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+ (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30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endParaRPr baseline="30000"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which  is also a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of degree  at most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So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in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 txBox="1"/>
          <p:nvPr>
            <p:ph idx="11" type="ftr"/>
          </p:nvPr>
        </p:nvSpPr>
        <p:spPr>
          <a:xfrm>
            <a:off x="250024" y="3351784"/>
            <a:ext cx="111252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Jiwen He, University of Houston</a:t>
            </a:r>
            <a:endParaRPr/>
          </a:p>
        </p:txBody>
      </p:sp>
      <p:sp>
        <p:nvSpPr>
          <p:cNvPr id="226" name="Google Shape;226;p21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/>
        </p:nvSpPr>
        <p:spPr>
          <a:xfrm>
            <a:off x="1096772" y="0"/>
            <a:ext cx="351155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4.1  Vector  Spaces &amp; Subspaces	Vector Spaces</a:t>
            </a:r>
            <a:r>
              <a:rPr lang="en-US" sz="600">
                <a:solidFill>
                  <a:srgbClr val="E5CCB2"/>
                </a:solidFill>
                <a:latin typeface="Verdana"/>
                <a:ea typeface="Verdana"/>
                <a:cs typeface="Verdana"/>
                <a:sym typeface="Verdana"/>
              </a:rPr>
              <a:t>SubspacesDetermining Subspaces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22"/>
          <p:cNvSpPr txBox="1"/>
          <p:nvPr>
            <p:ph type="title"/>
          </p:nvPr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 Spaces: Polynomials (cont.)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347294" y="837462"/>
            <a:ext cx="3790950" cy="171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Axiom 4: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14450" marR="119189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=0 + 0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+ 0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30000" i="1" lang="en-US" sz="1200"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(zero vector in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)=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)+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+ 0) +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+ 0)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+ 0)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30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endParaRPr baseline="30000" sz="1200">
              <a:latin typeface="Arial"/>
              <a:ea typeface="Arial"/>
              <a:cs typeface="Arial"/>
              <a:sym typeface="Arial"/>
            </a:endParaRPr>
          </a:p>
          <a:p>
            <a:pPr indent="0" lvl="0" marL="1049655" marR="919480" rtl="0" algn="ctr">
              <a:lnSpc>
                <a:spcPct val="1102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lang="en-US" sz="12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30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 and so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237" name="Google Shape;237;p22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/>
          <p:nvPr/>
        </p:nvSpPr>
        <p:spPr>
          <a:xfrm>
            <a:off x="0" y="96997"/>
            <a:ext cx="4608004" cy="308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23"/>
          <p:cNvSpPr txBox="1"/>
          <p:nvPr>
            <p:ph type="title"/>
          </p:nvPr>
        </p:nvSpPr>
        <p:spPr>
          <a:xfrm>
            <a:off x="0" y="94422"/>
            <a:ext cx="46081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670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 Spaces: Polynomials (cont.)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347294" y="1094560"/>
            <a:ext cx="3740150" cy="1226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Axiom 6: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48105" lvl="0" marL="1525905" marR="5080" rtl="0" algn="l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= (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+ (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· · ·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lang="en-US" sz="1100" u="sng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i="1" lang="en-US" sz="1100"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baseline="30000" i="1" lang="en-US" sz="1200"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which is in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other 7 axioms also hold, so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is a vector space.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 txBox="1"/>
          <p:nvPr>
            <p:ph idx="10" type="dt"/>
          </p:nvPr>
        </p:nvSpPr>
        <p:spPr>
          <a:xfrm>
            <a:off x="2069769" y="3351784"/>
            <a:ext cx="92963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2331, Linear Algebra</a:t>
            </a:r>
            <a:endParaRPr/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4259694" y="3351784"/>
            <a:ext cx="2940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