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4B3B28-32ED-4364-9E9C-7459D75A0C41}">
  <a:tblStyle styleId="{E84B3B28-32ED-4364-9E9C-7459D75A0C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2844e173_0_14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92844e173_0_14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2844e173_0_154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92844e173_0_154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2844e173_0_16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92844e173_0_16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2844e173_0_19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92844e173_0_19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92844e173_0_21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92844e173_0_21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2844e173_0_22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92844e173_0_22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92844e173_0_23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92844e173_0_23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2844e173_0_238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92844e173_0_238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92844e173_0_27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92844e173_0_27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92844e173_0_28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792844e173_0_28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2844e173_0_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92844e173_0_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92844e173_0_30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792844e173_0_30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92844e173_0_31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792844e173_0_31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92844e173_0_32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792844e173_0_32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92844e173_0_34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792844e173_0_34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92844e173_0_348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792844e173_0_348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844e173_0_2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92844e173_0_2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2844e173_0_3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92844e173_0_3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2844e173_0_4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92844e173_0_4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92844e173_0_68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92844e173_0_68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2844e173_0_8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92844e173_0_8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2844e173_0_10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92844e173_0_10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2844e173_0_11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92844e173_0_11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2615913" y="304559"/>
            <a:ext cx="391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91946" y="979070"/>
            <a:ext cx="77598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565755" y="304559"/>
            <a:ext cx="200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addition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712400" y="1615875"/>
            <a:ext cx="59421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can be added, with sum denoted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get sum, add corresponding entries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12399" y="3258236"/>
            <a:ext cx="2342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900">
              <a:solidFill>
                <a:srgbClr val="21479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900">
              <a:solidFill>
                <a:srgbClr val="21479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subtraction is similar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50" y="2571750"/>
            <a:ext cx="3018025" cy="9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2700476" y="304559"/>
            <a:ext cx="3739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vector addition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688848" y="1606535"/>
            <a:ext cx="4071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commutative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14285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associative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(so we can write both as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these are easy and boring to verify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3100923" y="304559"/>
            <a:ext cx="2938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Adding displacements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688848" y="1090297"/>
            <a:ext cx="69918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displacements,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lang="en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sum displacement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570579" y="4062302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1" name="Google Shape;231;p26"/>
          <p:cNvSpPr/>
          <p:nvPr/>
        </p:nvSpPr>
        <p:spPr>
          <a:xfrm>
            <a:off x="2570579" y="3687767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2" name="Google Shape;232;p26"/>
          <p:cNvSpPr/>
          <p:nvPr/>
        </p:nvSpPr>
        <p:spPr>
          <a:xfrm>
            <a:off x="2570579" y="3313232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3" name="Google Shape;233;p26"/>
          <p:cNvSpPr/>
          <p:nvPr/>
        </p:nvSpPr>
        <p:spPr>
          <a:xfrm>
            <a:off x="2570579" y="2938696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4" name="Google Shape;234;p26"/>
          <p:cNvSpPr/>
          <p:nvPr/>
        </p:nvSpPr>
        <p:spPr>
          <a:xfrm>
            <a:off x="2570579" y="2564161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5" name="Google Shape;235;p26"/>
          <p:cNvSpPr/>
          <p:nvPr/>
        </p:nvSpPr>
        <p:spPr>
          <a:xfrm>
            <a:off x="2570579" y="2189626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6" name="Google Shape;236;p26"/>
          <p:cNvSpPr/>
          <p:nvPr/>
        </p:nvSpPr>
        <p:spPr>
          <a:xfrm>
            <a:off x="2570579" y="1815093"/>
            <a:ext cx="3996968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6019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7" name="Google Shape;237;p26"/>
          <p:cNvSpPr/>
          <p:nvPr/>
        </p:nvSpPr>
        <p:spPr>
          <a:xfrm>
            <a:off x="2570579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8" name="Google Shape;238;p26"/>
          <p:cNvSpPr/>
          <p:nvPr/>
        </p:nvSpPr>
        <p:spPr>
          <a:xfrm>
            <a:off x="3070417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9" name="Google Shape;239;p26"/>
          <p:cNvSpPr/>
          <p:nvPr/>
        </p:nvSpPr>
        <p:spPr>
          <a:xfrm>
            <a:off x="3570258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0" name="Google Shape;240;p26"/>
          <p:cNvSpPr/>
          <p:nvPr/>
        </p:nvSpPr>
        <p:spPr>
          <a:xfrm>
            <a:off x="4070095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1" name="Google Shape;241;p26"/>
          <p:cNvSpPr/>
          <p:nvPr/>
        </p:nvSpPr>
        <p:spPr>
          <a:xfrm>
            <a:off x="4569933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2" name="Google Shape;242;p26"/>
          <p:cNvSpPr/>
          <p:nvPr/>
        </p:nvSpPr>
        <p:spPr>
          <a:xfrm>
            <a:off x="5069772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3" name="Google Shape;243;p26"/>
          <p:cNvSpPr/>
          <p:nvPr/>
        </p:nvSpPr>
        <p:spPr>
          <a:xfrm>
            <a:off x="5569608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4" name="Google Shape;244;p26"/>
          <p:cNvSpPr/>
          <p:nvPr/>
        </p:nvSpPr>
        <p:spPr>
          <a:xfrm>
            <a:off x="6069449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5" name="Google Shape;245;p26"/>
          <p:cNvSpPr/>
          <p:nvPr/>
        </p:nvSpPr>
        <p:spPr>
          <a:xfrm>
            <a:off x="6569296" y="1815091"/>
            <a:ext cx="0" cy="2246166"/>
          </a:xfrm>
          <a:custGeom>
            <a:rect b="b" l="l" r="r" t="t"/>
            <a:pathLst>
              <a:path extrusionOk="0" h="1512570" w="120000">
                <a:moveTo>
                  <a:pt x="0" y="15120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6" name="Google Shape;246;p26"/>
          <p:cNvSpPr/>
          <p:nvPr/>
        </p:nvSpPr>
        <p:spPr>
          <a:xfrm>
            <a:off x="3570258" y="3341996"/>
            <a:ext cx="2306282" cy="346070"/>
          </a:xfrm>
          <a:custGeom>
            <a:rect b="b" l="l" r="r" t="t"/>
            <a:pathLst>
              <a:path extrusionOk="0" h="233044" w="1163320">
                <a:moveTo>
                  <a:pt x="0" y="232647"/>
                </a:moveTo>
                <a:lnTo>
                  <a:pt x="1163234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7" name="Google Shape;247;p26"/>
          <p:cNvSpPr/>
          <p:nvPr/>
        </p:nvSpPr>
        <p:spPr>
          <a:xfrm>
            <a:off x="5852077" y="3291873"/>
            <a:ext cx="171300" cy="1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8" name="Google Shape;248;p26"/>
          <p:cNvSpPr txBox="1"/>
          <p:nvPr/>
        </p:nvSpPr>
        <p:spPr>
          <a:xfrm>
            <a:off x="4569933" y="3313232"/>
            <a:ext cx="499800" cy="374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100">
            <a:no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5631570" y="2328913"/>
            <a:ext cx="438093" cy="983523"/>
          </a:xfrm>
          <a:custGeom>
            <a:rect b="b" l="l" r="r" t="t"/>
            <a:pathLst>
              <a:path extrusionOk="0" h="662305" w="220980">
                <a:moveTo>
                  <a:pt x="220764" y="662287"/>
                </a:moveTo>
                <a:lnTo>
                  <a:pt x="0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0" name="Google Shape;250;p26"/>
          <p:cNvSpPr/>
          <p:nvPr/>
        </p:nvSpPr>
        <p:spPr>
          <a:xfrm>
            <a:off x="5566298" y="2222508"/>
            <a:ext cx="130200" cy="13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1" name="Google Shape;251;p26"/>
          <p:cNvSpPr txBox="1"/>
          <p:nvPr/>
        </p:nvSpPr>
        <p:spPr>
          <a:xfrm>
            <a:off x="5569608" y="2564161"/>
            <a:ext cx="499800" cy="374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2700">
            <a:no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570258" y="2293343"/>
            <a:ext cx="1860636" cy="1393717"/>
          </a:xfrm>
          <a:custGeom>
            <a:rect b="b" l="l" r="r" t="t"/>
            <a:pathLst>
              <a:path extrusionOk="0" h="938530" w="938530">
                <a:moveTo>
                  <a:pt x="0" y="938222"/>
                </a:moveTo>
                <a:lnTo>
                  <a:pt x="938222" y="0"/>
                </a:lnTo>
              </a:path>
            </a:pathLst>
          </a:custGeom>
          <a:noFill/>
          <a:ln cap="flat" cmpd="sng" w="15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3" name="Google Shape;253;p26"/>
          <p:cNvSpPr/>
          <p:nvPr/>
        </p:nvSpPr>
        <p:spPr>
          <a:xfrm>
            <a:off x="5378759" y="2211239"/>
            <a:ext cx="162000" cy="12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4" name="Google Shape;254;p26"/>
          <p:cNvSpPr txBox="1"/>
          <p:nvPr/>
        </p:nvSpPr>
        <p:spPr>
          <a:xfrm>
            <a:off x="4070095" y="2564161"/>
            <a:ext cx="499800" cy="374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1979788" y="304559"/>
            <a:ext cx="5180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Displacement from one point to another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688848" y="1181464"/>
            <a:ext cx="4436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displacement from point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point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3284616" y="2480904"/>
            <a:ext cx="2394404" cy="896769"/>
          </a:xfrm>
          <a:custGeom>
            <a:rect b="b" l="l" r="r" t="t"/>
            <a:pathLst>
              <a:path extrusionOk="0" h="603885" w="1207770">
                <a:moveTo>
                  <a:pt x="0" y="0"/>
                </a:moveTo>
                <a:lnTo>
                  <a:pt x="1207753" y="603877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2" name="Google Shape;262;p27"/>
          <p:cNvSpPr/>
          <p:nvPr/>
        </p:nvSpPr>
        <p:spPr>
          <a:xfrm>
            <a:off x="5656495" y="3342982"/>
            <a:ext cx="143511" cy="80153"/>
          </a:xfrm>
          <a:custGeom>
            <a:rect b="b" l="l" r="r" t="t"/>
            <a:pathLst>
              <a:path extrusionOk="0" h="53975" w="72389">
                <a:moveTo>
                  <a:pt x="23837" y="0"/>
                </a:moveTo>
                <a:lnTo>
                  <a:pt x="0" y="47674"/>
                </a:lnTo>
                <a:lnTo>
                  <a:pt x="21104" y="47856"/>
                </a:lnTo>
                <a:lnTo>
                  <a:pt x="42746" y="49651"/>
                </a:lnTo>
                <a:lnTo>
                  <a:pt x="61064" y="52032"/>
                </a:lnTo>
                <a:lnTo>
                  <a:pt x="72193" y="53975"/>
                </a:lnTo>
                <a:lnTo>
                  <a:pt x="63961" y="46237"/>
                </a:lnTo>
                <a:lnTo>
                  <a:pt x="51066" y="33011"/>
                </a:lnTo>
                <a:lnTo>
                  <a:pt x="36645" y="16773"/>
                </a:lnTo>
                <a:lnTo>
                  <a:pt x="2383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3" name="Google Shape;263;p27"/>
          <p:cNvSpPr/>
          <p:nvPr/>
        </p:nvSpPr>
        <p:spPr>
          <a:xfrm>
            <a:off x="5656495" y="3342982"/>
            <a:ext cx="143511" cy="80153"/>
          </a:xfrm>
          <a:custGeom>
            <a:rect b="b" l="l" r="r" t="t"/>
            <a:pathLst>
              <a:path extrusionOk="0" h="53975" w="72389">
                <a:moveTo>
                  <a:pt x="72193" y="53975"/>
                </a:moveTo>
                <a:lnTo>
                  <a:pt x="63961" y="46237"/>
                </a:lnTo>
                <a:lnTo>
                  <a:pt x="51066" y="33011"/>
                </a:lnTo>
                <a:lnTo>
                  <a:pt x="36645" y="16773"/>
                </a:lnTo>
                <a:lnTo>
                  <a:pt x="23837" y="0"/>
                </a:lnTo>
                <a:lnTo>
                  <a:pt x="0" y="47674"/>
                </a:lnTo>
                <a:lnTo>
                  <a:pt x="21104" y="47856"/>
                </a:lnTo>
                <a:lnTo>
                  <a:pt x="42746" y="49651"/>
                </a:lnTo>
                <a:lnTo>
                  <a:pt x="61064" y="52032"/>
                </a:lnTo>
                <a:lnTo>
                  <a:pt x="72193" y="53975"/>
                </a:lnTo>
                <a:close/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4" name="Google Shape;264;p27"/>
          <p:cNvSpPr/>
          <p:nvPr/>
        </p:nvSpPr>
        <p:spPr>
          <a:xfrm>
            <a:off x="5810067" y="3410157"/>
            <a:ext cx="90638" cy="67893"/>
          </a:xfrm>
          <a:custGeom>
            <a:rect b="b" l="l" r="r" t="t"/>
            <a:pathLst>
              <a:path extrusionOk="0" h="45719" w="45719">
                <a:moveTo>
                  <a:pt x="22771" y="0"/>
                </a:moveTo>
                <a:lnTo>
                  <a:pt x="13908" y="1789"/>
                </a:lnTo>
                <a:lnTo>
                  <a:pt x="6670" y="6670"/>
                </a:lnTo>
                <a:lnTo>
                  <a:pt x="1789" y="13909"/>
                </a:lnTo>
                <a:lnTo>
                  <a:pt x="0" y="22774"/>
                </a:lnTo>
                <a:lnTo>
                  <a:pt x="1789" y="31639"/>
                </a:lnTo>
                <a:lnTo>
                  <a:pt x="6670" y="38879"/>
                </a:lnTo>
                <a:lnTo>
                  <a:pt x="13908" y="43760"/>
                </a:lnTo>
                <a:lnTo>
                  <a:pt x="22771" y="45549"/>
                </a:lnTo>
                <a:lnTo>
                  <a:pt x="31633" y="43760"/>
                </a:lnTo>
                <a:lnTo>
                  <a:pt x="38871" y="38879"/>
                </a:lnTo>
                <a:lnTo>
                  <a:pt x="43752" y="31639"/>
                </a:lnTo>
                <a:lnTo>
                  <a:pt x="45542" y="22774"/>
                </a:lnTo>
                <a:lnTo>
                  <a:pt x="43752" y="13909"/>
                </a:lnTo>
                <a:lnTo>
                  <a:pt x="38871" y="6670"/>
                </a:lnTo>
                <a:lnTo>
                  <a:pt x="31633" y="1789"/>
                </a:lnTo>
                <a:lnTo>
                  <a:pt x="227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5" name="Google Shape;265;p27"/>
          <p:cNvSpPr/>
          <p:nvPr/>
        </p:nvSpPr>
        <p:spPr>
          <a:xfrm>
            <a:off x="5810067" y="3410157"/>
            <a:ext cx="90638" cy="67893"/>
          </a:xfrm>
          <a:custGeom>
            <a:rect b="b" l="l" r="r" t="t"/>
            <a:pathLst>
              <a:path extrusionOk="0" h="45719" w="45719">
                <a:moveTo>
                  <a:pt x="45542" y="22774"/>
                </a:moveTo>
                <a:lnTo>
                  <a:pt x="43752" y="13909"/>
                </a:lnTo>
                <a:lnTo>
                  <a:pt x="38871" y="6670"/>
                </a:lnTo>
                <a:lnTo>
                  <a:pt x="31633" y="1789"/>
                </a:lnTo>
                <a:lnTo>
                  <a:pt x="22771" y="0"/>
                </a:lnTo>
                <a:lnTo>
                  <a:pt x="13908" y="1789"/>
                </a:lnTo>
                <a:lnTo>
                  <a:pt x="6670" y="6670"/>
                </a:lnTo>
                <a:lnTo>
                  <a:pt x="1789" y="13909"/>
                </a:lnTo>
                <a:lnTo>
                  <a:pt x="0" y="22774"/>
                </a:lnTo>
                <a:lnTo>
                  <a:pt x="1789" y="31639"/>
                </a:lnTo>
                <a:lnTo>
                  <a:pt x="6670" y="38879"/>
                </a:lnTo>
                <a:lnTo>
                  <a:pt x="13908" y="43760"/>
                </a:lnTo>
                <a:lnTo>
                  <a:pt x="22771" y="45549"/>
                </a:lnTo>
                <a:lnTo>
                  <a:pt x="31633" y="43760"/>
                </a:lnTo>
                <a:lnTo>
                  <a:pt x="38871" y="38879"/>
                </a:lnTo>
                <a:lnTo>
                  <a:pt x="43752" y="31639"/>
                </a:lnTo>
                <a:lnTo>
                  <a:pt x="45542" y="22774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6" name="Google Shape;266;p27"/>
          <p:cNvSpPr/>
          <p:nvPr/>
        </p:nvSpPr>
        <p:spPr>
          <a:xfrm>
            <a:off x="3239445" y="2447059"/>
            <a:ext cx="90638" cy="67893"/>
          </a:xfrm>
          <a:custGeom>
            <a:rect b="b" l="l" r="r" t="t"/>
            <a:pathLst>
              <a:path extrusionOk="0" h="45719" w="45719">
                <a:moveTo>
                  <a:pt x="22774" y="0"/>
                </a:moveTo>
                <a:lnTo>
                  <a:pt x="13909" y="1789"/>
                </a:lnTo>
                <a:lnTo>
                  <a:pt x="6670" y="6670"/>
                </a:lnTo>
                <a:lnTo>
                  <a:pt x="1789" y="13908"/>
                </a:lnTo>
                <a:lnTo>
                  <a:pt x="0" y="22771"/>
                </a:lnTo>
                <a:lnTo>
                  <a:pt x="1789" y="31640"/>
                </a:lnTo>
                <a:lnTo>
                  <a:pt x="6670" y="38882"/>
                </a:lnTo>
                <a:lnTo>
                  <a:pt x="13909" y="43764"/>
                </a:lnTo>
                <a:lnTo>
                  <a:pt x="22774" y="45554"/>
                </a:lnTo>
                <a:lnTo>
                  <a:pt x="31639" y="43764"/>
                </a:lnTo>
                <a:lnTo>
                  <a:pt x="38879" y="38882"/>
                </a:lnTo>
                <a:lnTo>
                  <a:pt x="43760" y="31640"/>
                </a:lnTo>
                <a:lnTo>
                  <a:pt x="45549" y="22771"/>
                </a:lnTo>
                <a:lnTo>
                  <a:pt x="43760" y="13908"/>
                </a:lnTo>
                <a:lnTo>
                  <a:pt x="38879" y="6670"/>
                </a:lnTo>
                <a:lnTo>
                  <a:pt x="31639" y="1789"/>
                </a:lnTo>
                <a:lnTo>
                  <a:pt x="2277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7" name="Google Shape;267;p27"/>
          <p:cNvSpPr/>
          <p:nvPr/>
        </p:nvSpPr>
        <p:spPr>
          <a:xfrm>
            <a:off x="3239445" y="2447059"/>
            <a:ext cx="90638" cy="67893"/>
          </a:xfrm>
          <a:custGeom>
            <a:rect b="b" l="l" r="r" t="t"/>
            <a:pathLst>
              <a:path extrusionOk="0" h="45719" w="45719">
                <a:moveTo>
                  <a:pt x="45549" y="22771"/>
                </a:moveTo>
                <a:lnTo>
                  <a:pt x="43760" y="13908"/>
                </a:lnTo>
                <a:lnTo>
                  <a:pt x="38879" y="6670"/>
                </a:lnTo>
                <a:lnTo>
                  <a:pt x="31639" y="1789"/>
                </a:lnTo>
                <a:lnTo>
                  <a:pt x="22774" y="0"/>
                </a:lnTo>
                <a:lnTo>
                  <a:pt x="13909" y="1789"/>
                </a:lnTo>
                <a:lnTo>
                  <a:pt x="6670" y="6670"/>
                </a:lnTo>
                <a:lnTo>
                  <a:pt x="1789" y="13908"/>
                </a:lnTo>
                <a:lnTo>
                  <a:pt x="0" y="22771"/>
                </a:lnTo>
                <a:lnTo>
                  <a:pt x="1789" y="31640"/>
                </a:lnTo>
                <a:lnTo>
                  <a:pt x="6670" y="38882"/>
                </a:lnTo>
                <a:lnTo>
                  <a:pt x="13909" y="43764"/>
                </a:lnTo>
                <a:lnTo>
                  <a:pt x="22774" y="45554"/>
                </a:lnTo>
                <a:lnTo>
                  <a:pt x="31639" y="43764"/>
                </a:lnTo>
                <a:lnTo>
                  <a:pt x="38879" y="38882"/>
                </a:lnTo>
                <a:lnTo>
                  <a:pt x="43760" y="31640"/>
                </a:lnTo>
                <a:lnTo>
                  <a:pt x="45549" y="2277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graphicFrame>
        <p:nvGraphicFramePr>
          <p:cNvPr id="268" name="Google Shape;268;p27"/>
          <p:cNvGraphicFramePr/>
          <p:nvPr/>
        </p:nvGraphicFramePr>
        <p:xfrm>
          <a:off x="2636943" y="199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{E84B3B28-32ED-4364-9E9C-7459D75A0C41}</a:tableStyleId>
              </a:tblPr>
              <a:tblGrid>
                <a:gridCol w="642350"/>
                <a:gridCol w="642350"/>
                <a:gridCol w="642350"/>
                <a:gridCol w="642350"/>
                <a:gridCol w="642350"/>
                <a:gridCol w="642350"/>
              </a:tblGrid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25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96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r>
                        <a:rPr lang="en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− </a:t>
                      </a: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25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2775543" y="304559"/>
            <a:ext cx="3589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Scalar-vector multiplication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712400" y="1512000"/>
            <a:ext cx="5153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scalar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can be multiplied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162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also denoted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400" marR="0" rtl="0" algn="l">
              <a:lnSpc>
                <a:spcPct val="8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098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00" y="3509000"/>
            <a:ext cx="2764600" cy="10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914345" y="304559"/>
            <a:ext cx="5311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scalar-vector multiplication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688848" y="1845098"/>
            <a:ext cx="73881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associative: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βγ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left distributive: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right distributive: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these equations look innocent, but be sure you understand them perfectly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3219368" y="304559"/>
            <a:ext cx="2701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combinations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712399" y="1274500"/>
            <a:ext cx="5078100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scalars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797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linear combination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of the vectors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coefficients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very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important concept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simple identity: for any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543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3988017" y="304559"/>
            <a:ext cx="116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688848" y="1285127"/>
            <a:ext cx="6582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vectors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linear combination 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lang="en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lang="en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2989267" y="3669321"/>
            <a:ext cx="163500" cy="10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5" name="Google Shape;295;p31"/>
          <p:cNvSpPr/>
          <p:nvPr/>
        </p:nvSpPr>
        <p:spPr>
          <a:xfrm>
            <a:off x="915078" y="2967842"/>
            <a:ext cx="1004592" cy="752494"/>
          </a:xfrm>
          <a:custGeom>
            <a:rect b="b" l="l" r="r" t="t"/>
            <a:pathLst>
              <a:path extrusionOk="0" h="506730" w="506730">
                <a:moveTo>
                  <a:pt x="0" y="506224"/>
                </a:moveTo>
                <a:lnTo>
                  <a:pt x="506222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6" name="Google Shape;296;p31"/>
          <p:cNvSpPr/>
          <p:nvPr/>
        </p:nvSpPr>
        <p:spPr>
          <a:xfrm>
            <a:off x="1866720" y="2885739"/>
            <a:ext cx="162000" cy="12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graphicFrame>
        <p:nvGraphicFramePr>
          <p:cNvPr id="297" name="Google Shape;297;p31"/>
          <p:cNvGraphicFramePr/>
          <p:nvPr/>
        </p:nvGraphicFramePr>
        <p:xfrm>
          <a:off x="910060" y="200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{E84B3B28-32ED-4364-9E9C-7459D75A0C41}</a:tableStyleId>
              </a:tblPr>
              <a:tblGrid>
                <a:gridCol w="571825"/>
                <a:gridCol w="571825"/>
                <a:gridCol w="571825"/>
                <a:gridCol w="571825"/>
                <a:gridCol w="571825"/>
                <a:gridCol w="571825"/>
              </a:tblGrid>
              <a:tr h="42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25">
                <a:tc>
                  <a:txBody>
                    <a:bodyPr/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-2500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62325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345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1"/>
          <p:cNvSpPr/>
          <p:nvPr/>
        </p:nvSpPr>
        <p:spPr>
          <a:xfrm>
            <a:off x="4797324" y="3720213"/>
            <a:ext cx="3426692" cy="0"/>
          </a:xfrm>
          <a:custGeom>
            <a:rect b="b" l="l" r="r" t="t"/>
            <a:pathLst>
              <a:path extrusionOk="0" h="120000" w="1728470">
                <a:moveTo>
                  <a:pt x="0" y="0"/>
                </a:moveTo>
                <a:lnTo>
                  <a:pt x="1728025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9" name="Google Shape;299;p31"/>
          <p:cNvSpPr/>
          <p:nvPr/>
        </p:nvSpPr>
        <p:spPr>
          <a:xfrm>
            <a:off x="4797324" y="3292170"/>
            <a:ext cx="3426692" cy="0"/>
          </a:xfrm>
          <a:custGeom>
            <a:rect b="b" l="l" r="r" t="t"/>
            <a:pathLst>
              <a:path extrusionOk="0" h="120000" w="1728470">
                <a:moveTo>
                  <a:pt x="0" y="0"/>
                </a:moveTo>
                <a:lnTo>
                  <a:pt x="1728025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0" name="Google Shape;300;p31"/>
          <p:cNvSpPr/>
          <p:nvPr/>
        </p:nvSpPr>
        <p:spPr>
          <a:xfrm>
            <a:off x="4797324" y="2864124"/>
            <a:ext cx="3426692" cy="0"/>
          </a:xfrm>
          <a:custGeom>
            <a:rect b="b" l="l" r="r" t="t"/>
            <a:pathLst>
              <a:path extrusionOk="0" h="120000" w="1728470">
                <a:moveTo>
                  <a:pt x="0" y="0"/>
                </a:moveTo>
                <a:lnTo>
                  <a:pt x="1728025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1" name="Google Shape;301;p31"/>
          <p:cNvSpPr/>
          <p:nvPr/>
        </p:nvSpPr>
        <p:spPr>
          <a:xfrm>
            <a:off x="4797324" y="2436082"/>
            <a:ext cx="3426692" cy="0"/>
          </a:xfrm>
          <a:custGeom>
            <a:rect b="b" l="l" r="r" t="t"/>
            <a:pathLst>
              <a:path extrusionOk="0" h="120000" w="1728470">
                <a:moveTo>
                  <a:pt x="0" y="0"/>
                </a:moveTo>
                <a:lnTo>
                  <a:pt x="1728025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2" name="Google Shape;302;p31"/>
          <p:cNvSpPr/>
          <p:nvPr/>
        </p:nvSpPr>
        <p:spPr>
          <a:xfrm>
            <a:off x="4797324" y="2008188"/>
            <a:ext cx="3426692" cy="0"/>
          </a:xfrm>
          <a:custGeom>
            <a:rect b="b" l="l" r="r" t="t"/>
            <a:pathLst>
              <a:path extrusionOk="0" h="120000" w="1728470">
                <a:moveTo>
                  <a:pt x="0" y="0"/>
                </a:moveTo>
                <a:lnTo>
                  <a:pt x="1728025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3" name="Google Shape;303;p31"/>
          <p:cNvSpPr/>
          <p:nvPr/>
        </p:nvSpPr>
        <p:spPr>
          <a:xfrm>
            <a:off x="4797324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4" name="Google Shape;304;p31"/>
          <p:cNvSpPr/>
          <p:nvPr/>
        </p:nvSpPr>
        <p:spPr>
          <a:xfrm>
            <a:off x="5368572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5" name="Google Shape;305;p31"/>
          <p:cNvSpPr/>
          <p:nvPr/>
        </p:nvSpPr>
        <p:spPr>
          <a:xfrm>
            <a:off x="5939823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6" name="Google Shape;306;p31"/>
          <p:cNvSpPr/>
          <p:nvPr/>
        </p:nvSpPr>
        <p:spPr>
          <a:xfrm>
            <a:off x="6511071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7" name="Google Shape;307;p31"/>
          <p:cNvSpPr/>
          <p:nvPr/>
        </p:nvSpPr>
        <p:spPr>
          <a:xfrm>
            <a:off x="7082319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8" name="Google Shape;308;p31"/>
          <p:cNvSpPr/>
          <p:nvPr/>
        </p:nvSpPr>
        <p:spPr>
          <a:xfrm>
            <a:off x="7653578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9" name="Google Shape;309;p31"/>
          <p:cNvSpPr/>
          <p:nvPr/>
        </p:nvSpPr>
        <p:spPr>
          <a:xfrm>
            <a:off x="8224612" y="2008039"/>
            <a:ext cx="0" cy="1711500"/>
          </a:xfrm>
          <a:custGeom>
            <a:rect b="b" l="l" r="r" t="t"/>
            <a:pathLst>
              <a:path extrusionOk="0" h="1152525" w="120000">
                <a:moveTo>
                  <a:pt x="0" y="115201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0" name="Google Shape;310;p31"/>
          <p:cNvSpPr/>
          <p:nvPr/>
        </p:nvSpPr>
        <p:spPr>
          <a:xfrm>
            <a:off x="4797324" y="3720213"/>
            <a:ext cx="1518218" cy="0"/>
          </a:xfrm>
          <a:custGeom>
            <a:rect b="b" l="l" r="r" t="t"/>
            <a:pathLst>
              <a:path extrusionOk="0" h="120000" w="765810">
                <a:moveTo>
                  <a:pt x="0" y="0"/>
                </a:moveTo>
                <a:lnTo>
                  <a:pt x="765322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1" name="Google Shape;311;p31"/>
          <p:cNvSpPr/>
          <p:nvPr/>
        </p:nvSpPr>
        <p:spPr>
          <a:xfrm>
            <a:off x="6300262" y="3669321"/>
            <a:ext cx="163500" cy="10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2" name="Google Shape;312;p31"/>
          <p:cNvSpPr txBox="1"/>
          <p:nvPr/>
        </p:nvSpPr>
        <p:spPr>
          <a:xfrm>
            <a:off x="5290445" y="3689113"/>
            <a:ext cx="715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6511071" y="2566398"/>
            <a:ext cx="1539617" cy="1153258"/>
          </a:xfrm>
          <a:custGeom>
            <a:rect b="b" l="l" r="r" t="t"/>
            <a:pathLst>
              <a:path extrusionOk="0" h="776605" w="776604">
                <a:moveTo>
                  <a:pt x="0" y="776331"/>
                </a:moveTo>
                <a:lnTo>
                  <a:pt x="776330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4" name="Google Shape;314;p31"/>
          <p:cNvSpPr/>
          <p:nvPr/>
        </p:nvSpPr>
        <p:spPr>
          <a:xfrm>
            <a:off x="7998462" y="2484292"/>
            <a:ext cx="162000" cy="121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5" name="Google Shape;315;p31"/>
          <p:cNvSpPr txBox="1"/>
          <p:nvPr/>
        </p:nvSpPr>
        <p:spPr>
          <a:xfrm>
            <a:off x="7082319" y="2864124"/>
            <a:ext cx="571800" cy="428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750">
            <a:no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7653578" y="2864124"/>
            <a:ext cx="571800" cy="428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797324" y="2501678"/>
            <a:ext cx="3251704" cy="1218322"/>
          </a:xfrm>
          <a:custGeom>
            <a:rect b="b" l="l" r="r" t="t"/>
            <a:pathLst>
              <a:path extrusionOk="0" h="820419" w="1640204">
                <a:moveTo>
                  <a:pt x="0" y="819877"/>
                </a:moveTo>
                <a:lnTo>
                  <a:pt x="1639760" y="0"/>
                </a:lnTo>
              </a:path>
            </a:pathLst>
          </a:custGeom>
          <a:noFill/>
          <a:ln cap="flat" cmpd="sng" w="15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8" name="Google Shape;318;p31"/>
          <p:cNvSpPr/>
          <p:nvPr/>
        </p:nvSpPr>
        <p:spPr>
          <a:xfrm>
            <a:off x="8011044" y="2445604"/>
            <a:ext cx="173100" cy="102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9" name="Google Shape;319;p31"/>
          <p:cNvSpPr txBox="1"/>
          <p:nvPr/>
        </p:nvSpPr>
        <p:spPr>
          <a:xfrm>
            <a:off x="5939823" y="2864124"/>
            <a:ext cx="571800" cy="428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42900" marR="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047395" y="304559"/>
            <a:ext cx="3045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Replicating a cash flow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712399" y="1501229"/>
            <a:ext cx="67437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0)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$1 loan from period 1 to 2 with 10% interest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$1 loan from period 2 to 3 with 10% interest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linear combination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is a two period loan with 10% compounded interest rate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replicated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two period loan from two one period loans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671327" y="304559"/>
            <a:ext cx="179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product</a:t>
            </a:r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712399" y="1337695"/>
            <a:ext cx="55845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inner product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dot product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209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other notation used: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examp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19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33" y="3492078"/>
            <a:ext cx="5139325" cy="1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4054419" y="304559"/>
            <a:ext cx="103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712399" y="1028713"/>
            <a:ext cx="4000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vector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an ordered list of numbers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written as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59450" y="2467800"/>
            <a:ext cx="7368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675">
            <a:noAutofit/>
          </a:bodyPr>
          <a:lstStyle/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numbers in the list are the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elements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coefficients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 of elements is the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size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dimension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) of the vector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vector above has dimension 4; its third entry is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vector of size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called an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-vector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numbers are called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scalars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494" y="1666200"/>
            <a:ext cx="2057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795066" y="304559"/>
            <a:ext cx="3550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inner product</a:t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688848" y="1491055"/>
            <a:ext cx="59880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combine these to get, for example,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651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3387409" y="304559"/>
            <a:ext cx="2365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examples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1071308" y="2005894"/>
            <a:ext cx="1017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712399" y="1890173"/>
            <a:ext cx="3372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(picks out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 entry)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712399" y="2368415"/>
            <a:ext cx="4122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(sum of entries)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712399" y="2855128"/>
            <a:ext cx="1677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1763885" y="2945145"/>
            <a:ext cx="1422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1085363" y="2810376"/>
            <a:ext cx="18804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T	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2822723" y="2925081"/>
            <a:ext cx="1422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959893" y="2827856"/>
            <a:ext cx="4991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 a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(sum of squares of entries)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3912674" y="304559"/>
            <a:ext cx="1314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712399" y="1304550"/>
            <a:ext cx="71745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weight vector,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feature vector;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score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vector of prices,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vector of quantities;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total cost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cash flow,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discount vector (with interest rate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044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net present value (NPV) of cash flow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12700" rtl="0" algn="l">
              <a:lnSpc>
                <a:spcPct val="10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gives portfolio holdings (in shares),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gives asset prices;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total  portfolio value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3776747" y="304559"/>
            <a:ext cx="158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Flop counts</a:t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285075" y="643050"/>
            <a:ext cx="8700600" cy="3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computers store (real) numbers in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floating-point format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12700" rtl="0" algn="l">
              <a:lnSpc>
                <a:spcPct val="1107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basic arithmetic operations (addition, multiplication, . . . ) are called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floating  point operations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or flops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127000" rtl="0" algn="l">
              <a:lnSpc>
                <a:spcPct val="1107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complexity of an algorithm or operation: total number of flops needed, as  function of the input dimension(s)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this can be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very grossly approximated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crude approximation of time to execute: computer speed/flops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current computers are around 1Gflop/sec (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flops/sec)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but this can vary by factor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696298" y="304559"/>
            <a:ext cx="5748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vector addition, inner product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712399" y="1831545"/>
            <a:ext cx="62472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needs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additions, so: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needs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multiplications,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additions so: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 simplify this to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(or even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flops for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much less when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sparse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240930" y="304559"/>
            <a:ext cx="2658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via symbols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0" y="763200"/>
            <a:ext cx="81246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we’ll use symbols to denote vectors,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30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aut</a:t>
            </a:r>
            <a:endParaRPr b="0" baseline="3000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other conventions: </a:t>
            </a:r>
            <a:r>
              <a:rPr b="1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˜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th element of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denoted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vector above,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-vector, indexes run from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12700" rtl="0" algn="just">
              <a:lnSpc>
                <a:spcPct val="16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sometimes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th vector in a list of vectors </a:t>
            </a:r>
            <a:r>
              <a:rPr b="0" baseline="30000" i="0" lang="en" sz="25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baseline="30000" i="0" sz="2500" u="none" cap="none" strike="noStrike">
              <a:solidFill>
                <a:srgbClr val="2147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2700" rtl="0" algn="just">
              <a:lnSpc>
                <a:spcPct val="16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" sz="1600"/>
              <a:t>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vectors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of the same size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equal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baseline="30000" i="1" lang="en" sz="2700" u="none" cap="none" strike="noStrike">
                <a:solidFill>
                  <a:srgbClr val="2147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baseline="30000" i="1" sz="2700" u="none" cap="none" strike="noStrike">
              <a:solidFill>
                <a:srgbClr val="2147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12700" rtl="0" algn="just">
              <a:lnSpc>
                <a:spcPct val="16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we overload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and write this as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658027" y="304559"/>
            <a:ext cx="1823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vectors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712400" y="1242173"/>
            <a:ext cx="5583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are vectors with sizes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stacked vector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concatenation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(of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) is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187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12400" y="2864975"/>
            <a:ext cx="69348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also called a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block vector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with (block) entries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has size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113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" sz="1800" u="none" cap="none" strike="noStrike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. .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00" y="2130725"/>
            <a:ext cx="10953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740050" y="304559"/>
            <a:ext cx="366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Zero, ones, and unit vectors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712399" y="1287392"/>
            <a:ext cx="50442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-vector with all entries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denoted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or just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-vector with all entries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denoted </a:t>
            </a:r>
            <a:r>
              <a:rPr b="1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or just </a:t>
            </a:r>
            <a:r>
              <a:rPr b="1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unit vector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has one entry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and all others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-25000" i="1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entry that is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unit vectors of length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50" y="3739903"/>
            <a:ext cx="3498750" cy="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009303" y="304559"/>
            <a:ext cx="112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12399" y="1832320"/>
            <a:ext cx="5893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a vector is </a:t>
            </a:r>
            <a:r>
              <a:rPr b="0" i="1" lang="en" sz="1600" u="none" cap="none" strike="noStrike">
                <a:latin typeface="Arial"/>
                <a:ea typeface="Arial"/>
                <a:cs typeface="Arial"/>
                <a:sym typeface="Arial"/>
              </a:rPr>
              <a:t>sparse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if many of its entries are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can be stored and manipulated efficiently on a computer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1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nnz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is number of entries that are nonzero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baseline="30000" i="0" lang="en" sz="1900" u="none" cap="none" strike="noStrike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examples: zero vectors, unit vectors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059742" y="304559"/>
            <a:ext cx="5020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or displacement in 2-D or 3-D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688848" y="1317366"/>
            <a:ext cx="66198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can represent a location or a displacement in 2-D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468001" y="3686350"/>
            <a:ext cx="2855157" cy="0"/>
          </a:xfrm>
          <a:custGeom>
            <a:rect b="b" l="l" r="r" t="t"/>
            <a:pathLst>
              <a:path extrusionOk="0" h="120000" w="1440180">
                <a:moveTo>
                  <a:pt x="0" y="0"/>
                </a:moveTo>
                <a:lnTo>
                  <a:pt x="144002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2" name="Google Shape;182;p21"/>
          <p:cNvSpPr/>
          <p:nvPr/>
        </p:nvSpPr>
        <p:spPr>
          <a:xfrm>
            <a:off x="1468001" y="2081198"/>
            <a:ext cx="0" cy="1604000"/>
          </a:xfrm>
          <a:custGeom>
            <a:rect b="b" l="l" r="r" t="t"/>
            <a:pathLst>
              <a:path extrusionOk="0" h="1080135" w="120000">
                <a:moveTo>
                  <a:pt x="0" y="108001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3" name="Google Shape;183;p21"/>
          <p:cNvSpPr/>
          <p:nvPr/>
        </p:nvSpPr>
        <p:spPr>
          <a:xfrm>
            <a:off x="3967196" y="2348719"/>
            <a:ext cx="0" cy="1337139"/>
          </a:xfrm>
          <a:custGeom>
            <a:rect b="b" l="l" r="r" t="t"/>
            <a:pathLst>
              <a:path extrusionOk="0" h="900430" w="120000">
                <a:moveTo>
                  <a:pt x="0" y="90001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4" name="Google Shape;184;p21"/>
          <p:cNvSpPr/>
          <p:nvPr/>
        </p:nvSpPr>
        <p:spPr>
          <a:xfrm>
            <a:off x="1468001" y="2348719"/>
            <a:ext cx="2498892" cy="0"/>
          </a:xfrm>
          <a:custGeom>
            <a:rect b="b" l="l" r="r" t="t"/>
            <a:pathLst>
              <a:path extrusionOk="0" h="120000" w="1260475">
                <a:moveTo>
                  <a:pt x="0" y="0"/>
                </a:moveTo>
                <a:lnTo>
                  <a:pt x="1260010" y="0"/>
                </a:lnTo>
              </a:path>
            </a:pathLst>
          </a:cu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5" name="Google Shape;185;p21"/>
          <p:cNvSpPr/>
          <p:nvPr/>
        </p:nvSpPr>
        <p:spPr>
          <a:xfrm>
            <a:off x="3929552" y="2320512"/>
            <a:ext cx="75533" cy="56578"/>
          </a:xfrm>
          <a:custGeom>
            <a:rect b="b" l="l" r="r" t="t"/>
            <a:pathLst>
              <a:path extrusionOk="0" h="38100" w="38100">
                <a:moveTo>
                  <a:pt x="18978" y="0"/>
                </a:moveTo>
                <a:lnTo>
                  <a:pt x="11591" y="1491"/>
                </a:lnTo>
                <a:lnTo>
                  <a:pt x="5558" y="5558"/>
                </a:lnTo>
                <a:lnTo>
                  <a:pt x="1491" y="11591"/>
                </a:lnTo>
                <a:lnTo>
                  <a:pt x="0" y="18978"/>
                </a:lnTo>
                <a:lnTo>
                  <a:pt x="1491" y="26366"/>
                </a:lnTo>
                <a:lnTo>
                  <a:pt x="5558" y="32399"/>
                </a:lnTo>
                <a:lnTo>
                  <a:pt x="11591" y="36466"/>
                </a:lnTo>
                <a:lnTo>
                  <a:pt x="18978" y="37957"/>
                </a:lnTo>
                <a:lnTo>
                  <a:pt x="26368" y="36466"/>
                </a:lnTo>
                <a:lnTo>
                  <a:pt x="32401" y="32399"/>
                </a:lnTo>
                <a:lnTo>
                  <a:pt x="36468" y="26366"/>
                </a:lnTo>
                <a:lnTo>
                  <a:pt x="37960" y="18978"/>
                </a:lnTo>
                <a:lnTo>
                  <a:pt x="36468" y="11591"/>
                </a:lnTo>
                <a:lnTo>
                  <a:pt x="32401" y="5558"/>
                </a:lnTo>
                <a:lnTo>
                  <a:pt x="26368" y="1491"/>
                </a:lnTo>
                <a:lnTo>
                  <a:pt x="1897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6" name="Google Shape;186;p21"/>
          <p:cNvSpPr/>
          <p:nvPr/>
        </p:nvSpPr>
        <p:spPr>
          <a:xfrm>
            <a:off x="3929552" y="2320512"/>
            <a:ext cx="75533" cy="56578"/>
          </a:xfrm>
          <a:custGeom>
            <a:rect b="b" l="l" r="r" t="t"/>
            <a:pathLst>
              <a:path extrusionOk="0" h="38100" w="38100">
                <a:moveTo>
                  <a:pt x="37960" y="18978"/>
                </a:moveTo>
                <a:lnTo>
                  <a:pt x="36468" y="11591"/>
                </a:lnTo>
                <a:lnTo>
                  <a:pt x="32401" y="5558"/>
                </a:lnTo>
                <a:lnTo>
                  <a:pt x="26368" y="1491"/>
                </a:lnTo>
                <a:lnTo>
                  <a:pt x="18978" y="0"/>
                </a:lnTo>
                <a:lnTo>
                  <a:pt x="11591" y="1491"/>
                </a:lnTo>
                <a:lnTo>
                  <a:pt x="5558" y="5558"/>
                </a:lnTo>
                <a:lnTo>
                  <a:pt x="1491" y="11591"/>
                </a:lnTo>
                <a:lnTo>
                  <a:pt x="0" y="18978"/>
                </a:lnTo>
                <a:lnTo>
                  <a:pt x="1491" y="26366"/>
                </a:lnTo>
                <a:lnTo>
                  <a:pt x="5558" y="32399"/>
                </a:lnTo>
                <a:lnTo>
                  <a:pt x="11591" y="36466"/>
                </a:lnTo>
                <a:lnTo>
                  <a:pt x="18978" y="37957"/>
                </a:lnTo>
                <a:lnTo>
                  <a:pt x="26368" y="36466"/>
                </a:lnTo>
                <a:lnTo>
                  <a:pt x="32401" y="32399"/>
                </a:lnTo>
                <a:lnTo>
                  <a:pt x="36468" y="26366"/>
                </a:lnTo>
                <a:lnTo>
                  <a:pt x="37960" y="18978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21"/>
          <p:cNvSpPr txBox="1"/>
          <p:nvPr/>
        </p:nvSpPr>
        <p:spPr>
          <a:xfrm>
            <a:off x="3997186" y="2098554"/>
            <a:ext cx="162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834182" y="3621954"/>
            <a:ext cx="25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146928" y="2168883"/>
            <a:ext cx="25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645370" y="3621954"/>
            <a:ext cx="25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207697" y="2837690"/>
            <a:ext cx="25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528769" y="2434147"/>
            <a:ext cx="2339011" cy="1251326"/>
          </a:xfrm>
          <a:custGeom>
            <a:rect b="b" l="l" r="r" t="t"/>
            <a:pathLst>
              <a:path extrusionOk="0" h="842644" w="1179829">
                <a:moveTo>
                  <a:pt x="0" y="842531"/>
                </a:moveTo>
                <a:lnTo>
                  <a:pt x="1179539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3" name="Google Shape;193;p21"/>
          <p:cNvSpPr/>
          <p:nvPr/>
        </p:nvSpPr>
        <p:spPr>
          <a:xfrm>
            <a:off x="7822474" y="2364509"/>
            <a:ext cx="170100" cy="11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4" name="Google Shape;194;p21"/>
          <p:cNvSpPr txBox="1"/>
          <p:nvPr/>
        </p:nvSpPr>
        <p:spPr>
          <a:xfrm>
            <a:off x="5528769" y="2348719"/>
            <a:ext cx="2500500" cy="13380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568326" y="304559"/>
            <a:ext cx="200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75225" y="718925"/>
            <a:ext cx="83601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4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color: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(R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quantities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different commodities (or resources),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bill of materials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355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portfolio: entries give shares (or $ value or fraction) held in each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assets, with negative meaning short positions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cash flow: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payment in period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us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2006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audio: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the acoustic pressure at sample time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(sample times are spaced 1/44100 seconds apart)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features: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the value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of an entity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38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 purchase: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the total $ purchase of product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by a customer  over some period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word count: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the number of times word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appears in a document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278991" y="304559"/>
            <a:ext cx="2581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vectors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712399" y="984563"/>
            <a:ext cx="2106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short document: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05025" y="1304296"/>
            <a:ext cx="6600900" cy="726900"/>
          </a:xfrm>
          <a:prstGeom prst="rect">
            <a:avLst/>
          </a:prstGeom>
          <a:solidFill>
            <a:srgbClr val="E5E5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0" marR="114300" rtl="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Word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count vectors are used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computer based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document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analysis. Each entry of the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word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count vector is the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number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of  times the associated dictionary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word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appears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712399" y="2220287"/>
            <a:ext cx="5497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small dictionary (left) and word count vector (right)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/>
              <a:t>dictionaries used in practice are much larger</a:t>
            </a:r>
            <a:endParaRPr sz="1600"/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75" y="2571746"/>
            <a:ext cx="3546750" cy="14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