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dca564d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bdca564d2_0_3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dca564d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bdca564d2_0_4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dca564d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7bdca564d2_0_4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dca564d2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bdca564d2_0_4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dca564d2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7bdca564d2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dca564d2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bdca564d2_0_4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dca564d2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7bdca564d2_0_4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dca564d2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7bdca564d2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dca564d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bdca564d2_0_4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bdca564d2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7bdca564d2_0_4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bdca564d2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bdca564d2_0_4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bdca564d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7bdca564d2_0_3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bdca564d2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7bdca564d2_0_4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dca564d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7bdca564d2_0_5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dca564d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7bdca564d2_0_5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bdca564d2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7bdca564d2_0_5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bdca564d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7bdca564d2_0_5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bdca564d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7bdca564d2_0_5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bdca564d2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7bdca564d2_0_5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bdca564d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7bdca564d2_0_5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bdca564d2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7bdca564d2_0_5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bdca564d2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7bdca564d2_0_5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dca564d2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7bdca564d2_0_3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dca564d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7bdca564d2_0_5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bdca564d2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7bdca564d2_0_5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dca564d2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7bdca564d2_0_5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bdca564d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7bdca564d2_0_5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bdca564d2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7bdca564d2_0_6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bdca564d2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7bdca564d2_0_6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bdca564d2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7bdca564d2_0_6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bdca564d2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7bdca564d2_0_6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bdca564d2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7bdca564d2_0_6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bdca564d2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7bdca564d2_0_6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dca564d2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bdca564d2_0_3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dca564d2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7bdca564d2_0_3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bdca564d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7bdca564d2_0_3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dca564d2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7bdca564d2_0_3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dca564d2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7bdca564d2_0_3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dca564d2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bdca564d2_0_3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7.png"/><Relationship Id="rId4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Relationship Id="rId4" Type="http://schemas.openxmlformats.org/officeDocument/2006/relationships/image" Target="../media/image60.png"/><Relationship Id="rId5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620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33400" y="742950"/>
            <a:ext cx="6629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INVERSE OF A MATRIX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1000" y="1103709"/>
            <a:ext cx="8458200" cy="40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scalar k.  The inverse is the reciprocal or division of 1 by the scalar.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k=7	the inverse of k or k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1/k = 1/7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of matrices is not defined since there may be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matrix inversion is used.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inverse of a square matrix,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it exists, is the unique matrix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>
            <a:off x="1524000" y="2914650"/>
            <a:ext cx="152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57200" y="971550"/>
            <a:ext cx="4724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DETERMINANTS CONTINUED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457200" y="1657350"/>
            <a:ext cx="807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 of an n x n matrix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now be defined as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87" y="2171700"/>
            <a:ext cx="4780361" cy="528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457200" y="2914650"/>
            <a:ext cx="83058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 of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therefore the sum of the products of the elements of the first row of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their corresponding cofactors.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(It is possible to define |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in terms of any other row or column but for simplicity, the first row only is used)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381000" y="914400"/>
            <a:ext cx="487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 2 x 2 matrix :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257300"/>
            <a:ext cx="1928811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381000" y="2286000"/>
            <a:ext cx="7391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cofactors :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7062" y="2571750"/>
            <a:ext cx="2470548" cy="49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533400" y="3200400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And: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4675" y="3314700"/>
            <a:ext cx="2662234" cy="444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457200" y="3886200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determinant of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is: 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4286250"/>
            <a:ext cx="4343399" cy="52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620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381000" y="857250"/>
            <a:ext cx="4038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143000"/>
            <a:ext cx="1321594" cy="83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000250"/>
            <a:ext cx="2681287" cy="50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81000" y="628650"/>
            <a:ext cx="388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3 x 3 matrix: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914400"/>
            <a:ext cx="2184796" cy="1235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28600" y="2171700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cofactors of the first row are: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9837" y="2456259"/>
            <a:ext cx="4027884" cy="2687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5334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457200" y="914400"/>
            <a:ext cx="624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 of a matrix A is: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14450"/>
            <a:ext cx="4343399" cy="52982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457200" y="2000250"/>
            <a:ext cx="800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by substituting for the cofactors in this case is: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457450"/>
            <a:ext cx="6810380" cy="43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6096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457200" y="1200150"/>
            <a:ext cx="4038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485900"/>
            <a:ext cx="1428751" cy="100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714750"/>
            <a:ext cx="5772155" cy="589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743200"/>
            <a:ext cx="6810380" cy="43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381000" y="742950"/>
            <a:ext cx="8153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ADJOINT MATRICES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457200" y="1371600"/>
            <a:ext cx="8458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cofactor matrix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matrix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square matrix of the same order as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which each element a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replaced by its cofactor c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533400" y="2114550"/>
            <a:ext cx="2514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343150"/>
            <a:ext cx="1597817" cy="884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3486150"/>
            <a:ext cx="1610915" cy="87868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990600" y="2628900"/>
            <a:ext cx="83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381000" y="3714750"/>
            <a:ext cx="3200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cofactor C of A 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228600" y="800100"/>
            <a:ext cx="85344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adjoint matrix of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denoted by adj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the transpose of its cofactor matrix</a:t>
            </a:r>
            <a:endParaRPr/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314450"/>
            <a:ext cx="1504949" cy="521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457200" y="1885950"/>
            <a:ext cx="51054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shown that: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(adj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(adj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|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533400" y="2857500"/>
            <a:ext cx="3810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2914650"/>
            <a:ext cx="2857501" cy="22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143000"/>
            <a:ext cx="4629151" cy="75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228850"/>
            <a:ext cx="4743449" cy="76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17" name="Google Shape;217;p31"/>
          <p:cNvSpPr txBox="1"/>
          <p:nvPr/>
        </p:nvSpPr>
        <p:spPr>
          <a:xfrm>
            <a:off x="381000" y="857250"/>
            <a:ext cx="8305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ADJOINT MATRIX IN MATRIX INVERSION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486150"/>
            <a:ext cx="1128711" cy="69294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533400" y="1257300"/>
            <a:ext cx="1295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1447800" y="1600200"/>
            <a:ext cx="232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685800" y="2114550"/>
            <a:ext cx="83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1447800" y="2400300"/>
            <a:ext cx="3552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(adj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(adj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|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685800" y="3200400"/>
            <a:ext cx="106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57200" y="914400"/>
            <a:ext cx="5410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143000"/>
            <a:ext cx="2037160" cy="1862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3257550"/>
            <a:ext cx="2743201" cy="15728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52400" y="3086100"/>
            <a:ext cx="1600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304800" y="914400"/>
            <a:ext cx="312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14550"/>
            <a:ext cx="3428999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1200150"/>
            <a:ext cx="914401" cy="73104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2286000" y="1371600"/>
            <a:ext cx="76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304800" y="2971800"/>
            <a:ext cx="312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1828800" y="3028950"/>
            <a:ext cx="43434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0" y="288012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" y="3429000"/>
            <a:ext cx="4371975" cy="158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228600" y="9144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200150"/>
            <a:ext cx="1657348" cy="10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1143000" y="2686050"/>
            <a:ext cx="556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= (3)(-1-0)-(-1)(-2-0)+(1)(4-1) = -2</a:t>
            </a:r>
            <a:endParaRPr/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657600"/>
            <a:ext cx="1200152" cy="111680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304800" y="2286000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 of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457200" y="3200400"/>
            <a:ext cx="624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of the cofactor matrix are</a:t>
            </a:r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8612" y="3657600"/>
            <a:ext cx="1241823" cy="111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7462" y="3657600"/>
            <a:ext cx="1096564" cy="1116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314450"/>
            <a:ext cx="1885951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304800" y="914400"/>
            <a:ext cx="5410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cofactor matrix is therefore</a:t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685800" y="2514600"/>
            <a:ext cx="144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628900"/>
            <a:ext cx="2609851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609600" y="3771900"/>
            <a:ext cx="114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3886200"/>
            <a:ext cx="520065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533400" y="857250"/>
            <a:ext cx="525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can be checked using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1905000" y="1485900"/>
            <a:ext cx="43434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457200" y="2171700"/>
            <a:ext cx="83820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 of a matrix must not be zero for the inverse to exist as there will not be a 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Nonsingular matrices have non-zero determinants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Singular matrices have zero determinants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Inversion</a:t>
            </a:r>
            <a:endParaRPr/>
          </a:p>
        </p:txBody>
      </p:sp>
      <p:sp>
        <p:nvSpPr>
          <p:cNvPr id="274" name="Google Shape;274;p36"/>
          <p:cNvSpPr txBox="1"/>
          <p:nvPr>
            <p:ph idx="1" type="subTitle"/>
          </p:nvPr>
        </p:nvSpPr>
        <p:spPr>
          <a:xfrm>
            <a:off x="311700" y="2125594"/>
            <a:ext cx="8520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2 x 2 case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2 x 2 case</a:t>
            </a:r>
            <a:endParaRPr/>
          </a:p>
        </p:txBody>
      </p:sp>
      <p:sp>
        <p:nvSpPr>
          <p:cNvPr id="280" name="Google Shape;280;p37"/>
          <p:cNvSpPr txBox="1"/>
          <p:nvPr/>
        </p:nvSpPr>
        <p:spPr>
          <a:xfrm>
            <a:off x="304800" y="85725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00150"/>
            <a:ext cx="1314448" cy="80129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4114800" y="1085850"/>
            <a:ext cx="76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200150"/>
            <a:ext cx="1514474" cy="80129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304800" y="2228850"/>
            <a:ext cx="39624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it is known that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381000" y="3143250"/>
            <a:ext cx="144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3543300"/>
            <a:ext cx="2674143" cy="801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2 x 2 case</a:t>
            </a:r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609600" y="857250"/>
            <a:ext cx="297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Multiplying gives</a:t>
            </a:r>
            <a:endParaRPr/>
          </a:p>
        </p:txBody>
      </p:sp>
      <p:pic>
        <p:nvPicPr>
          <p:cNvPr id="293" name="Google Shape;2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14450"/>
            <a:ext cx="1479946" cy="176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771900"/>
            <a:ext cx="1371602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609600" y="3429000"/>
            <a:ext cx="457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simply be shown that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2 x 2 case</a:t>
            </a:r>
            <a:endParaRPr/>
          </a:p>
        </p:txBody>
      </p:sp>
      <p:sp>
        <p:nvSpPr>
          <p:cNvPr id="301" name="Google Shape;301;p39"/>
          <p:cNvSpPr txBox="1"/>
          <p:nvPr/>
        </p:nvSpPr>
        <p:spPr>
          <a:xfrm>
            <a:off x="457200" y="1028700"/>
            <a:ext cx="114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</a:t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257300"/>
            <a:ext cx="1894284" cy="2938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7620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2 x 2 case</a:t>
            </a: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143000"/>
            <a:ext cx="2250281" cy="29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2 x 2 case</a:t>
            </a:r>
            <a:endParaRPr/>
          </a:p>
        </p:txBody>
      </p:sp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387" y="1257300"/>
            <a:ext cx="2274094" cy="293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33400" y="742950"/>
            <a:ext cx="54102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the inverse: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1981200" cy="22288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57200" y="3429000"/>
            <a:ext cx="85344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square matrix that has an inverse is called a nonsingular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matrix that does not have an inverse is called a singular matrix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matrices have inverses except when the determinant is zero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determinant of a matrix is zero the matrix is singular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2 x 2 case</a:t>
            </a:r>
            <a:endParaRPr/>
          </a:p>
        </p:txBody>
      </p:sp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087" y="1257300"/>
            <a:ext cx="1872852" cy="293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7620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2 x 2 case</a:t>
            </a:r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533400" y="914400"/>
            <a:ext cx="7086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for a 2 x 2 matrix the inverse can be constructed in a simple fashion as</a:t>
            </a:r>
            <a:endParaRPr/>
          </a:p>
        </p:txBody>
      </p:sp>
      <p:pic>
        <p:nvPicPr>
          <p:cNvPr id="327" name="Google Shape;3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600200"/>
            <a:ext cx="2940846" cy="155852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3"/>
          <p:cNvSpPr txBox="1"/>
          <p:nvPr/>
        </p:nvSpPr>
        <p:spPr>
          <a:xfrm>
            <a:off x="685800" y="3429000"/>
            <a:ext cx="61722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elements of main diagonal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sign in elements off main diagonal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resulting matrix by the determinant</a:t>
            </a:r>
            <a:endParaRPr/>
          </a:p>
        </p:txBody>
      </p:sp>
      <p:pic>
        <p:nvPicPr>
          <p:cNvPr id="329" name="Google Shape;3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712" y="1885950"/>
            <a:ext cx="246816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7620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2 x 2 case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533400" y="857250"/>
            <a:ext cx="3352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pic>
        <p:nvPicPr>
          <p:cNvPr id="336" name="Google Shape;3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7" y="1143000"/>
            <a:ext cx="4098130" cy="1646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 txBox="1"/>
          <p:nvPr/>
        </p:nvSpPr>
        <p:spPr>
          <a:xfrm>
            <a:off x="609600" y="2914650"/>
            <a:ext cx="3505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inverse</a:t>
            </a:r>
            <a:endParaRPr/>
          </a:p>
        </p:txBody>
      </p:sp>
      <p:sp>
        <p:nvSpPr>
          <p:cNvPr id="338" name="Google Shape;338;p44"/>
          <p:cNvSpPr txBox="1"/>
          <p:nvPr/>
        </p:nvSpPr>
        <p:spPr>
          <a:xfrm>
            <a:off x="1447800" y="3200400"/>
            <a:ext cx="243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pic>
        <p:nvPicPr>
          <p:cNvPr id="339" name="Google Shape;33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3829050"/>
            <a:ext cx="3854053" cy="1201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and Linear Equations</a:t>
            </a:r>
            <a:endParaRPr/>
          </a:p>
        </p:txBody>
      </p:sp>
      <p:sp>
        <p:nvSpPr>
          <p:cNvPr id="345" name="Google Shape;345;p45"/>
          <p:cNvSpPr txBox="1"/>
          <p:nvPr>
            <p:ph idx="1" type="subTitle"/>
          </p:nvPr>
        </p:nvSpPr>
        <p:spPr>
          <a:xfrm>
            <a:off x="311700" y="2125594"/>
            <a:ext cx="8520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Equations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6096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Equations</a:t>
            </a:r>
            <a:endParaRPr/>
          </a:p>
        </p:txBody>
      </p:sp>
      <p:sp>
        <p:nvSpPr>
          <p:cNvPr id="351" name="Google Shape;351;p46"/>
          <p:cNvSpPr txBox="1"/>
          <p:nvPr/>
        </p:nvSpPr>
        <p:spPr>
          <a:xfrm>
            <a:off x="471450" y="611450"/>
            <a:ext cx="76200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equations are common and important for survey problems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can be used to express these linear equations and aid in the computation of unknown values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equations in </a:t>
            </a:r>
            <a:r>
              <a:rPr b="0" i="1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unknowns, the a</a:t>
            </a:r>
            <a:r>
              <a:rPr b="0" baseline="-25000" i="1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numerical coefficients, the b</a:t>
            </a:r>
            <a:r>
              <a:rPr b="0" baseline="-25000" i="1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constants and the x</a:t>
            </a:r>
            <a:r>
              <a:rPr b="0" baseline="-25000" i="1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unknowns</a:t>
            </a:r>
            <a:endParaRPr sz="1800"/>
          </a:p>
        </p:txBody>
      </p:sp>
      <p:pic>
        <p:nvPicPr>
          <p:cNvPr id="352" name="Google Shape;3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025" y="3078475"/>
            <a:ext cx="3486151" cy="177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>
            <p:ph type="title"/>
          </p:nvPr>
        </p:nvSpPr>
        <p:spPr>
          <a:xfrm>
            <a:off x="8382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Equations</a:t>
            </a:r>
            <a:endParaRPr/>
          </a:p>
        </p:txBody>
      </p:sp>
      <p:sp>
        <p:nvSpPr>
          <p:cNvPr id="358" name="Google Shape;358;p47"/>
          <p:cNvSpPr txBox="1"/>
          <p:nvPr/>
        </p:nvSpPr>
        <p:spPr>
          <a:xfrm>
            <a:off x="533400" y="1085850"/>
            <a:ext cx="6858000" cy="1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equations may be expressed in the form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endParaRPr/>
          </a:p>
        </p:txBody>
      </p:sp>
      <p:pic>
        <p:nvPicPr>
          <p:cNvPr id="359" name="Google Shape;3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750" y="2395538"/>
            <a:ext cx="3477814" cy="140731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7"/>
          <p:cNvSpPr txBox="1"/>
          <p:nvPr/>
        </p:nvSpPr>
        <p:spPr>
          <a:xfrm>
            <a:off x="5486400" y="2914650"/>
            <a:ext cx="76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</p:txBody>
      </p:sp>
      <p:pic>
        <p:nvPicPr>
          <p:cNvPr id="361" name="Google Shape;36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6400" y="2457450"/>
            <a:ext cx="838199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7"/>
          <p:cNvSpPr txBox="1"/>
          <p:nvPr/>
        </p:nvSpPr>
        <p:spPr>
          <a:xfrm>
            <a:off x="2209800" y="4000500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x n</a:t>
            </a:r>
            <a:endParaRPr/>
          </a:p>
        </p:txBody>
      </p:sp>
      <p:sp>
        <p:nvSpPr>
          <p:cNvPr id="363" name="Google Shape;363;p47"/>
          <p:cNvSpPr txBox="1"/>
          <p:nvPr/>
        </p:nvSpPr>
        <p:spPr>
          <a:xfrm>
            <a:off x="4572000" y="4057650"/>
            <a:ext cx="83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x 1</a:t>
            </a:r>
            <a:endParaRPr/>
          </a:p>
        </p:txBody>
      </p:sp>
      <p:sp>
        <p:nvSpPr>
          <p:cNvPr id="364" name="Google Shape;364;p47"/>
          <p:cNvSpPr txBox="1"/>
          <p:nvPr/>
        </p:nvSpPr>
        <p:spPr>
          <a:xfrm>
            <a:off x="7086600" y="4000500"/>
            <a:ext cx="83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x 1</a:t>
            </a:r>
            <a:endParaRPr/>
          </a:p>
        </p:txBody>
      </p:sp>
      <p:sp>
        <p:nvSpPr>
          <p:cNvPr id="365" name="Google Shape;365;p47"/>
          <p:cNvSpPr txBox="1"/>
          <p:nvPr/>
        </p:nvSpPr>
        <p:spPr>
          <a:xfrm>
            <a:off x="762000" y="4514850"/>
            <a:ext cx="777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unknowns = number of equations = 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type="title"/>
          </p:nvPr>
        </p:nvSpPr>
        <p:spPr>
          <a:xfrm>
            <a:off x="8382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Equations</a:t>
            </a:r>
            <a:endParaRPr/>
          </a:p>
        </p:txBody>
      </p:sp>
      <p:sp>
        <p:nvSpPr>
          <p:cNvPr id="371" name="Google Shape;371;p48"/>
          <p:cNvSpPr txBox="1"/>
          <p:nvPr/>
        </p:nvSpPr>
        <p:spPr>
          <a:xfrm>
            <a:off x="228600" y="971550"/>
            <a:ext cx="86106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determinant is nonzero, the equation can be solved to produce n numerical values for x that satisfy all the simultaneous equations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solve, premultiply both sides of the equation by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exists because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|A|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372" name="Google Shape;372;p48"/>
          <p:cNvCxnSpPr/>
          <p:nvPr/>
        </p:nvCxnSpPr>
        <p:spPr>
          <a:xfrm flipH="1" rot="10800000">
            <a:off x="1828800" y="2000100"/>
            <a:ext cx="76200" cy="1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3" name="Google Shape;373;p48"/>
          <p:cNvSpPr txBox="1"/>
          <p:nvPr/>
        </p:nvSpPr>
        <p:spPr>
          <a:xfrm>
            <a:off x="1981200" y="2514600"/>
            <a:ext cx="419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74" name="Google Shape;374;p48"/>
          <p:cNvSpPr txBox="1"/>
          <p:nvPr/>
        </p:nvSpPr>
        <p:spPr>
          <a:xfrm>
            <a:off x="457200" y="2914650"/>
            <a:ext cx="243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since</a:t>
            </a:r>
            <a:endParaRPr/>
          </a:p>
        </p:txBody>
      </p:sp>
      <p:sp>
        <p:nvSpPr>
          <p:cNvPr id="375" name="Google Shape;375;p48"/>
          <p:cNvSpPr txBox="1"/>
          <p:nvPr/>
        </p:nvSpPr>
        <p:spPr>
          <a:xfrm>
            <a:off x="1981200" y="3143250"/>
            <a:ext cx="419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376" name="Google Shape;376;p48"/>
          <p:cNvSpPr txBox="1"/>
          <p:nvPr/>
        </p:nvSpPr>
        <p:spPr>
          <a:xfrm>
            <a:off x="533400" y="3714750"/>
            <a:ext cx="137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get</a:t>
            </a:r>
            <a:endParaRPr/>
          </a:p>
        </p:txBody>
      </p:sp>
      <p:sp>
        <p:nvSpPr>
          <p:cNvPr id="377" name="Google Shape;377;p48"/>
          <p:cNvSpPr txBox="1"/>
          <p:nvPr/>
        </p:nvSpPr>
        <p:spPr>
          <a:xfrm>
            <a:off x="1828800" y="3886200"/>
            <a:ext cx="419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381000" y="4400550"/>
            <a:ext cx="8229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if the inverse of the coefficient matrix is found, the unknowns,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would be determined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Equations</a:t>
            </a:r>
            <a:endParaRPr/>
          </a:p>
        </p:txBody>
      </p:sp>
      <p:sp>
        <p:nvSpPr>
          <p:cNvPr id="384" name="Google Shape;384;p49"/>
          <p:cNvSpPr txBox="1"/>
          <p:nvPr/>
        </p:nvSpPr>
        <p:spPr>
          <a:xfrm>
            <a:off x="609600" y="800100"/>
            <a:ext cx="304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385" name="Google Shape;38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143000"/>
            <a:ext cx="1714501" cy="117157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9"/>
          <p:cNvSpPr txBox="1"/>
          <p:nvPr/>
        </p:nvSpPr>
        <p:spPr>
          <a:xfrm>
            <a:off x="533400" y="2514600"/>
            <a:ext cx="594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equations can be expressed as</a:t>
            </a:r>
            <a:endParaRPr/>
          </a:p>
        </p:txBody>
      </p:sp>
      <p:pic>
        <p:nvPicPr>
          <p:cNvPr id="387" name="Google Shape;38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028950"/>
            <a:ext cx="2914652" cy="1395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7620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Equations</a:t>
            </a:r>
            <a:endParaRPr/>
          </a:p>
        </p:txBody>
      </p:sp>
      <p:sp>
        <p:nvSpPr>
          <p:cNvPr id="393" name="Google Shape;393;p50"/>
          <p:cNvSpPr txBox="1"/>
          <p:nvPr/>
        </p:nvSpPr>
        <p:spPr>
          <a:xfrm>
            <a:off x="381000" y="1028700"/>
            <a:ext cx="7315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computed the equation becomes</a:t>
            </a:r>
            <a:endParaRPr/>
          </a:p>
        </p:txBody>
      </p:sp>
      <p:pic>
        <p:nvPicPr>
          <p:cNvPr id="394" name="Google Shape;39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737" y="1543050"/>
            <a:ext cx="5072063" cy="131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0"/>
          <p:cNvSpPr txBox="1"/>
          <p:nvPr/>
        </p:nvSpPr>
        <p:spPr>
          <a:xfrm>
            <a:off x="762000" y="3028950"/>
            <a:ext cx="487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</a:t>
            </a:r>
            <a:endParaRPr/>
          </a:p>
        </p:txBody>
      </p:sp>
      <p:pic>
        <p:nvPicPr>
          <p:cNvPr id="396" name="Google Shape;39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314700"/>
            <a:ext cx="889398" cy="114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6096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Equations</a:t>
            </a:r>
            <a:endParaRPr/>
          </a:p>
        </p:txBody>
      </p:sp>
      <p:sp>
        <p:nvSpPr>
          <p:cNvPr id="402" name="Google Shape;402;p51"/>
          <p:cNvSpPr txBox="1"/>
          <p:nvPr/>
        </p:nvSpPr>
        <p:spPr>
          <a:xfrm>
            <a:off x="457200" y="914400"/>
            <a:ext cx="81534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for the unknowns should be checked by substitution back into the initial equations</a:t>
            </a:r>
            <a:endParaRPr/>
          </a:p>
        </p:txBody>
      </p:sp>
      <p:pic>
        <p:nvPicPr>
          <p:cNvPr id="403" name="Google Shape;4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657350"/>
            <a:ext cx="1714501" cy="117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371850"/>
            <a:ext cx="2452688" cy="112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1714500"/>
            <a:ext cx="889398" cy="114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33400" y="857250"/>
            <a:ext cx="487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DETERMINANT OF A MATRIX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57200" y="1371600"/>
            <a:ext cx="79248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compute the inverse of a matrix, the determinant is required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square matrix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unit scalar value called the determinant of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denoted by det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|A|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514600"/>
            <a:ext cx="1276351" cy="16573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85800" y="2743200"/>
            <a:ext cx="762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85800" y="3543300"/>
            <a:ext cx="83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57200" y="971550"/>
            <a:ext cx="8305800" cy="17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[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is a single element (1x1), then the determinant is defined as the value of the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|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=det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a</a:t>
            </a:r>
            <a:r>
              <a:rPr b="0" baseline="-25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(n x n), its determinant may be defined in terms of  order (n-1) or less.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517525" y="773906"/>
            <a:ext cx="1438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MINORS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04800" y="1028700"/>
            <a:ext cx="80010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n x n matrix and one row and one column are deleted, the resulting matrix is an (n-1) x (n-1) submatrix of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 of such a submatrix is called a minor of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is designated by m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where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correspond to the deleted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row and column, respectively.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minor of the element a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858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14400"/>
            <a:ext cx="2457451" cy="139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28600" y="2400300"/>
            <a:ext cx="86106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 in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minor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first row and column from  </a:t>
            </a:r>
            <a:r>
              <a:rPr b="1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determinant of the remaining 2 x 2 submatrix is the minor of a</a:t>
            </a:r>
            <a:r>
              <a:rPr b="1" baseline="-25000" i="0" lang="en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57200" y="857250"/>
            <a:ext cx="121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3714750"/>
            <a:ext cx="2228850" cy="112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096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81000" y="1085850"/>
            <a:ext cx="6477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the minor of a</a:t>
            </a:r>
            <a:r>
              <a:rPr b="0" baseline="-25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is: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609600" y="2686050"/>
            <a:ext cx="6324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minor for a</a:t>
            </a:r>
            <a:r>
              <a:rPr b="0" baseline="-2500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is: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485900"/>
            <a:ext cx="2228850" cy="112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3314700"/>
            <a:ext cx="2228850" cy="112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09600" y="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Matrices - Operations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81000" y="685800"/>
            <a:ext cx="3810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COFACTORS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81000" y="1200150"/>
            <a:ext cx="8229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cofactor C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 element a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as: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600200"/>
            <a:ext cx="1838322" cy="49649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33400" y="2571750"/>
            <a:ext cx="84582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sum of a row number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column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even, c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when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odd, c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=-m</a:t>
            </a:r>
            <a:r>
              <a:rPr b="0" baseline="-2500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200400"/>
            <a:ext cx="4286253" cy="147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