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37b9d16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b37b9d16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b37b9d1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37b9d1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37b9d1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37b9d1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37b9d1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37b9d1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37b9d16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37b9d16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37b9d1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37b9d1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b37b9d1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37b9d1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37b9d16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37b9d16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37b9d16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37b9d16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37b9d16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37b9d16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595858"/>
                </a:solidFill>
                <a:highlight>
                  <a:srgbClr val="FFFFFF"/>
                </a:highlight>
                <a:latin typeface="Roboto"/>
                <a:ea typeface="Roboto"/>
                <a:cs typeface="Roboto"/>
                <a:sym typeface="Roboto"/>
              </a:rPr>
              <a:t>If Data Science was Batman, Linear Algebra would be Robin. This faithful sidekick is often ignored. But in reality, it powers major areas of Data Science including the hot fields of Natural Language Processing and Computer Vision.</a:t>
            </a:r>
            <a:endParaRPr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rPr lang="en" sz="1150">
                <a:solidFill>
                  <a:srgbClr val="595858"/>
                </a:solidFill>
                <a:highlight>
                  <a:srgbClr val="FFFFFF"/>
                </a:highlight>
                <a:latin typeface="Roboto"/>
                <a:ea typeface="Roboto"/>
                <a:cs typeface="Roboto"/>
                <a:sym typeface="Roboto"/>
              </a:rPr>
              <a:t>I have personally seen a LOT of data science enthusiasts skip this subject because they find the math too difficult to understand. When the programming languages for data science offer a plethora of packages for working with data, people don’t bother much with linear algebra.</a:t>
            </a:r>
            <a:endParaRPr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rPr lang="en" sz="1150">
                <a:solidFill>
                  <a:srgbClr val="595858"/>
                </a:solidFill>
                <a:highlight>
                  <a:srgbClr val="FFFFFF"/>
                </a:highlight>
                <a:latin typeface="Roboto"/>
                <a:ea typeface="Roboto"/>
                <a:cs typeface="Roboto"/>
                <a:sym typeface="Roboto"/>
              </a:rPr>
              <a:t>That’s a mistake. Linear algebra is behind all the powerful machine learning algorithms we are so familiar with. It is a vital cog in a data scientists’ skillset. As we will soon see, you should consider linear algebra as a must-know subject in data science.</a:t>
            </a:r>
            <a:endParaRPr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b37b9d1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b37b9d1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37b9d1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37b9d1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595858"/>
                </a:solidFill>
                <a:highlight>
                  <a:srgbClr val="FFFFFF"/>
                </a:highlight>
                <a:latin typeface="Roboto"/>
                <a:ea typeface="Roboto"/>
                <a:cs typeface="Roboto"/>
                <a:sym typeface="Roboto"/>
              </a:rPr>
              <a:t>You must be quite familiar with how a model, say a Linear Regression model, fits a given data:</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160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You start with some arbitrary prediction function (a linear function for a Linear Regression Model)</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Use it on the independent features of the data to predict the output</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Calculate how far-off the predicted output is from the actual output</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Use these calculated values to optimize your prediction function using some strategy like Gradient Descen</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b37b9d1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37b9d1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595858"/>
                </a:solidFill>
                <a:highlight>
                  <a:srgbClr val="FFFFFF"/>
                </a:highlight>
                <a:latin typeface="Roboto"/>
                <a:ea typeface="Roboto"/>
                <a:cs typeface="Roboto"/>
                <a:sym typeface="Roboto"/>
              </a:rPr>
              <a:t>You must be quite familiar with how a model, say a Linear Regression model, fits a given data:</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160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You start with some arbitrary prediction function (a linear function for a Linear Regression Model)</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Use it on the independent features of the data to predict the output</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Calculate how far-off the predicted output is from the actual output</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Use these calculated values to optimize your prediction function using some strategy like Gradient Descen</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37b9d1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37b9d1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37b9d1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37b9d1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b37b9d1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37b9d1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Linear Algebra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idx="1" type="body"/>
          </p:nvPr>
        </p:nvSpPr>
        <p:spPr>
          <a:xfrm>
            <a:off x="311700" y="1152475"/>
            <a:ext cx="8520600" cy="41034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5. Principal Component Analysis (PCA)</a:t>
            </a:r>
            <a:endParaRPr b="1" sz="1500">
              <a:solidFill>
                <a:srgbClr val="333333"/>
              </a:solidFill>
              <a:highlight>
                <a:srgbClr val="FFFFFF"/>
              </a:highlight>
            </a:endParaRPr>
          </a:p>
          <a:p>
            <a:pPr indent="0" lvl="0" marL="0" rtl="0" algn="l">
              <a:spcBef>
                <a:spcPts val="1500"/>
              </a:spcBef>
              <a:spcAft>
                <a:spcPts val="1600"/>
              </a:spcAft>
              <a:buNone/>
            </a:pPr>
            <a:r>
              <a:rPr lang="en" sz="1400">
                <a:solidFill>
                  <a:srgbClr val="595858"/>
                </a:solidFill>
                <a:highlight>
                  <a:srgbClr val="FFFFFF"/>
                </a:highlight>
              </a:rPr>
              <a:t>Principal Component Analysis, or PCA, is an unsupervised dimensionality reduction technique. PCA finds the </a:t>
            </a:r>
            <a:r>
              <a:rPr b="1" lang="en" sz="1400">
                <a:solidFill>
                  <a:srgbClr val="333333"/>
                </a:solidFill>
                <a:highlight>
                  <a:srgbClr val="FFFFFF"/>
                </a:highlight>
              </a:rPr>
              <a:t>directions of maximum variance</a:t>
            </a:r>
            <a:r>
              <a:rPr lang="en" sz="1400">
                <a:solidFill>
                  <a:srgbClr val="595858"/>
                </a:solidFill>
                <a:highlight>
                  <a:srgbClr val="FFFFFF"/>
                </a:highlight>
              </a:rPr>
              <a:t> and projects the data along them to reduce the dimensions.</a:t>
            </a:r>
            <a:endParaRPr sz="1400"/>
          </a:p>
        </p:txBody>
      </p:sp>
      <p:pic>
        <p:nvPicPr>
          <p:cNvPr id="145" name="Google Shape;145;p22"/>
          <p:cNvPicPr preferRelativeResize="0"/>
          <p:nvPr/>
        </p:nvPicPr>
        <p:blipFill>
          <a:blip r:embed="rId3">
            <a:alphaModFix/>
          </a:blip>
          <a:stretch>
            <a:fillRect/>
          </a:stretch>
        </p:blipFill>
        <p:spPr>
          <a:xfrm>
            <a:off x="1386575" y="2466975"/>
            <a:ext cx="4364225" cy="230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6. Singular Value Decomposition</a:t>
            </a:r>
            <a:endParaRPr b="1" sz="1500">
              <a:solidFill>
                <a:srgbClr val="333333"/>
              </a:solidFill>
              <a:highlight>
                <a:srgbClr val="FFFFFF"/>
              </a:highlight>
            </a:endParaRPr>
          </a:p>
          <a:p>
            <a:pPr indent="0" lvl="0" marL="0" rtl="0" algn="l">
              <a:spcBef>
                <a:spcPts val="1500"/>
              </a:spcBef>
              <a:spcAft>
                <a:spcPts val="1600"/>
              </a:spcAft>
              <a:buNone/>
            </a:pPr>
            <a:r>
              <a:t/>
            </a:r>
            <a:endParaRPr/>
          </a:p>
        </p:txBody>
      </p:sp>
      <p:pic>
        <p:nvPicPr>
          <p:cNvPr id="152" name="Google Shape;152;p23"/>
          <p:cNvPicPr preferRelativeResize="0"/>
          <p:nvPr/>
        </p:nvPicPr>
        <p:blipFill>
          <a:blip r:embed="rId3">
            <a:alphaModFix/>
          </a:blip>
          <a:stretch>
            <a:fillRect/>
          </a:stretch>
        </p:blipFill>
        <p:spPr>
          <a:xfrm>
            <a:off x="4901100" y="2205775"/>
            <a:ext cx="2857500" cy="26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idx="1" type="body"/>
          </p:nvPr>
        </p:nvSpPr>
        <p:spPr>
          <a:xfrm>
            <a:off x="311700" y="445025"/>
            <a:ext cx="8520600" cy="46983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None/>
            </a:pPr>
            <a:r>
              <a:rPr b="1" lang="en" sz="1500">
                <a:solidFill>
                  <a:srgbClr val="333333"/>
                </a:solidFill>
                <a:highlight>
                  <a:srgbClr val="FFFFFF"/>
                </a:highlight>
              </a:rPr>
              <a:t>7. Word Embeddings</a:t>
            </a:r>
            <a:endParaRPr b="1" sz="1500">
              <a:solidFill>
                <a:srgbClr val="333333"/>
              </a:solidFill>
              <a:highlight>
                <a:srgbClr val="FFFFFF"/>
              </a:highlight>
            </a:endParaRPr>
          </a:p>
          <a:p>
            <a:pPr indent="0" lvl="0" marL="0" rtl="0" algn="l">
              <a:lnSpc>
                <a:spcPct val="140000"/>
              </a:lnSpc>
              <a:spcBef>
                <a:spcPts val="1500"/>
              </a:spcBef>
              <a:spcAft>
                <a:spcPts val="0"/>
              </a:spcAft>
              <a:buClr>
                <a:schemeClr val="dk1"/>
              </a:buClr>
              <a:buSzPts val="1100"/>
              <a:buFont typeface="Arial"/>
              <a:buNone/>
            </a:pPr>
            <a:r>
              <a:rPr lang="en" sz="1150">
                <a:solidFill>
                  <a:srgbClr val="595858"/>
                </a:solidFill>
                <a:highlight>
                  <a:srgbClr val="FFFFFF"/>
                </a:highlight>
                <a:latin typeface="Roboto"/>
                <a:ea typeface="Roboto"/>
                <a:cs typeface="Roboto"/>
                <a:sym typeface="Roboto"/>
              </a:rPr>
              <a:t>Word Embeddings is a way of representing words as </a:t>
            </a:r>
            <a:r>
              <a:rPr b="1" lang="en" sz="1150">
                <a:solidFill>
                  <a:srgbClr val="333333"/>
                </a:solidFill>
                <a:highlight>
                  <a:srgbClr val="FFFFFF"/>
                </a:highlight>
                <a:latin typeface="Roboto"/>
                <a:ea typeface="Roboto"/>
                <a:cs typeface="Roboto"/>
                <a:sym typeface="Roboto"/>
              </a:rPr>
              <a:t>low dimensional vectors</a:t>
            </a:r>
            <a:r>
              <a:rPr lang="en" sz="1150">
                <a:solidFill>
                  <a:srgbClr val="595858"/>
                </a:solidFill>
                <a:highlight>
                  <a:srgbClr val="FFFFFF"/>
                </a:highlight>
                <a:latin typeface="Roboto"/>
                <a:ea typeface="Roboto"/>
                <a:cs typeface="Roboto"/>
                <a:sym typeface="Roboto"/>
              </a:rPr>
              <a:t> of numbers while preserving their context in the document. </a:t>
            </a:r>
            <a:endParaRPr b="1" sz="1500">
              <a:solidFill>
                <a:srgbClr val="333333"/>
              </a:solidFill>
              <a:highlight>
                <a:srgbClr val="FFFFFF"/>
              </a:highlight>
            </a:endParaRPr>
          </a:p>
          <a:p>
            <a:pPr indent="0" lvl="0" marL="0" rtl="0" algn="l">
              <a:spcBef>
                <a:spcPts val="1500"/>
              </a:spcBef>
              <a:spcAft>
                <a:spcPts val="1600"/>
              </a:spcAft>
              <a:buNone/>
            </a:pPr>
            <a:r>
              <a:t/>
            </a:r>
            <a:endParaRPr/>
          </a:p>
        </p:txBody>
      </p:sp>
      <p:pic>
        <p:nvPicPr>
          <p:cNvPr id="159" name="Google Shape;159;p24"/>
          <p:cNvPicPr preferRelativeResize="0"/>
          <p:nvPr/>
        </p:nvPicPr>
        <p:blipFill>
          <a:blip r:embed="rId3">
            <a:alphaModFix/>
          </a:blip>
          <a:stretch>
            <a:fillRect/>
          </a:stretch>
        </p:blipFill>
        <p:spPr>
          <a:xfrm>
            <a:off x="463750" y="2130200"/>
            <a:ext cx="3471175" cy="294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5"/>
          <p:cNvPicPr preferRelativeResize="0"/>
          <p:nvPr/>
        </p:nvPicPr>
        <p:blipFill>
          <a:blip r:embed="rId3">
            <a:alphaModFix/>
          </a:blip>
          <a:stretch>
            <a:fillRect/>
          </a:stretch>
        </p:blipFill>
        <p:spPr>
          <a:xfrm>
            <a:off x="393499" y="-112450"/>
            <a:ext cx="777144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idx="1" type="body"/>
          </p:nvPr>
        </p:nvSpPr>
        <p:spPr>
          <a:xfrm>
            <a:off x="311700" y="632400"/>
            <a:ext cx="8520600" cy="46095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8. Latent Semantic Analysis (LSA)</a:t>
            </a:r>
            <a:endParaRPr b="1" sz="1500">
              <a:solidFill>
                <a:srgbClr val="333333"/>
              </a:solidFill>
              <a:highlight>
                <a:srgbClr val="FFFFFF"/>
              </a:highlight>
            </a:endParaRPr>
          </a:p>
          <a:p>
            <a:pPr indent="0" lvl="0" marL="0" rtl="0" algn="l">
              <a:spcBef>
                <a:spcPts val="1500"/>
              </a:spcBef>
              <a:spcAft>
                <a:spcPts val="1600"/>
              </a:spcAft>
              <a:buNone/>
            </a:pPr>
            <a:r>
              <a:rPr lang="en" sz="1400"/>
              <a:t>Topic </a:t>
            </a:r>
            <a:r>
              <a:rPr lang="en" sz="1400"/>
              <a:t>Modeling is an unsupervised tech</a:t>
            </a:r>
            <a:r>
              <a:rPr lang="en" sz="1400"/>
              <a:t>nique to find topics across various text documents. These topics are nothing but clusters of related words. Each document can have multiple topics. The topic model outputs the various topics, their distributions in each document, and the frequency of different words it contains. Latent Semantic Analysis (LSA), or Latent Semantic Indexing, is one of the techniques of Topic Modeling. </a:t>
            </a:r>
            <a:endParaRPr sz="1400"/>
          </a:p>
        </p:txBody>
      </p:sp>
      <p:pic>
        <p:nvPicPr>
          <p:cNvPr id="173" name="Google Shape;173;p26"/>
          <p:cNvPicPr preferRelativeResize="0"/>
          <p:nvPr/>
        </p:nvPicPr>
        <p:blipFill>
          <a:blip r:embed="rId3">
            <a:alphaModFix/>
          </a:blip>
          <a:stretch>
            <a:fillRect/>
          </a:stretch>
        </p:blipFill>
        <p:spPr>
          <a:xfrm>
            <a:off x="576175" y="2714600"/>
            <a:ext cx="5480801" cy="237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9. Image Representation as Tensors</a:t>
            </a:r>
            <a:endParaRPr b="1" sz="1500">
              <a:solidFill>
                <a:srgbClr val="333333"/>
              </a:solidFill>
              <a:highlight>
                <a:srgbClr val="FFFFFF"/>
              </a:highlight>
            </a:endParaRPr>
          </a:p>
          <a:p>
            <a:pPr indent="0" lvl="0" marL="0" rtl="0" algn="l">
              <a:spcBef>
                <a:spcPts val="1500"/>
              </a:spcBef>
              <a:spcAft>
                <a:spcPts val="1600"/>
              </a:spcAft>
              <a:buNone/>
            </a:pPr>
            <a:r>
              <a:t/>
            </a:r>
            <a:endParaRPr/>
          </a:p>
        </p:txBody>
      </p:sp>
      <p:pic>
        <p:nvPicPr>
          <p:cNvPr id="180" name="Google Shape;180;p27"/>
          <p:cNvPicPr preferRelativeResize="0"/>
          <p:nvPr/>
        </p:nvPicPr>
        <p:blipFill>
          <a:blip r:embed="rId3">
            <a:alphaModFix/>
          </a:blip>
          <a:stretch>
            <a:fillRect/>
          </a:stretch>
        </p:blipFill>
        <p:spPr>
          <a:xfrm>
            <a:off x="579325" y="2707725"/>
            <a:ext cx="5429250" cy="25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ph idx="1" type="body"/>
          </p:nvPr>
        </p:nvSpPr>
        <p:spPr>
          <a:xfrm>
            <a:off x="311700" y="576175"/>
            <a:ext cx="8520600" cy="46515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None/>
            </a:pPr>
            <a:r>
              <a:rPr b="1" lang="en" sz="1500">
                <a:solidFill>
                  <a:srgbClr val="333333"/>
                </a:solidFill>
                <a:highlight>
                  <a:srgbClr val="FFFFFF"/>
                </a:highlight>
              </a:rPr>
              <a:t>10. Convolution and Image Processing</a:t>
            </a:r>
            <a:endParaRPr b="1" sz="1500">
              <a:solidFill>
                <a:srgbClr val="333333"/>
              </a:solidFill>
              <a:highlight>
                <a:srgbClr val="FFFFFF"/>
              </a:highlight>
            </a:endParaRPr>
          </a:p>
          <a:p>
            <a:pPr indent="0" lvl="0" marL="0" rtl="0" algn="l">
              <a:lnSpc>
                <a:spcPct val="140000"/>
              </a:lnSpc>
              <a:spcBef>
                <a:spcPts val="1500"/>
              </a:spcBef>
              <a:spcAft>
                <a:spcPts val="0"/>
              </a:spcAft>
              <a:buNone/>
            </a:pPr>
            <a:r>
              <a:rPr lang="en" sz="1400">
                <a:solidFill>
                  <a:srgbClr val="333333"/>
                </a:solidFill>
                <a:highlight>
                  <a:srgbClr val="FFFFFF"/>
                </a:highlight>
              </a:rPr>
              <a:t>2D Convolution is a very important operation in image processing. It consists of the below steps:</a:t>
            </a:r>
            <a:endParaRPr sz="1400">
              <a:solidFill>
                <a:srgbClr val="333333"/>
              </a:solidFill>
              <a:highlight>
                <a:srgbClr val="FFFFFF"/>
              </a:highlight>
            </a:endParaRPr>
          </a:p>
          <a:p>
            <a:pPr indent="-317500" lvl="0" marL="457200" rtl="0" algn="l">
              <a:lnSpc>
                <a:spcPct val="140000"/>
              </a:lnSpc>
              <a:spcBef>
                <a:spcPts val="1500"/>
              </a:spcBef>
              <a:spcAft>
                <a:spcPts val="0"/>
              </a:spcAft>
              <a:buClr>
                <a:srgbClr val="333333"/>
              </a:buClr>
              <a:buSzPts val="1400"/>
              <a:buAutoNum type="arabicPeriod"/>
            </a:pPr>
            <a:r>
              <a:rPr lang="en" sz="1400">
                <a:solidFill>
                  <a:srgbClr val="333333"/>
                </a:solidFill>
                <a:highlight>
                  <a:srgbClr val="FFFFFF"/>
                </a:highlight>
              </a:rPr>
              <a:t>Start with a small matrix of weights, called a kernel or a filter</a:t>
            </a:r>
            <a:endParaRPr sz="1400">
              <a:solidFill>
                <a:srgbClr val="333333"/>
              </a:solidFill>
              <a:highlight>
                <a:srgbClr val="FFFFFF"/>
              </a:highlight>
            </a:endParaRPr>
          </a:p>
          <a:p>
            <a:pPr indent="-317500" lvl="0" marL="457200" rtl="0" algn="l">
              <a:lnSpc>
                <a:spcPct val="140000"/>
              </a:lnSpc>
              <a:spcBef>
                <a:spcPts val="0"/>
              </a:spcBef>
              <a:spcAft>
                <a:spcPts val="0"/>
              </a:spcAft>
              <a:buClr>
                <a:srgbClr val="333333"/>
              </a:buClr>
              <a:buSzPts val="1400"/>
              <a:buAutoNum type="arabicPeriod"/>
            </a:pPr>
            <a:r>
              <a:rPr lang="en" sz="1400">
                <a:solidFill>
                  <a:srgbClr val="333333"/>
                </a:solidFill>
                <a:highlight>
                  <a:srgbClr val="FFFFFF"/>
                </a:highlight>
              </a:rPr>
              <a:t>Slide this kernel on the 2D input data, performing element-wise multiplication</a:t>
            </a:r>
            <a:endParaRPr sz="1400">
              <a:solidFill>
                <a:srgbClr val="333333"/>
              </a:solidFill>
              <a:highlight>
                <a:srgbClr val="FFFFFF"/>
              </a:highlight>
            </a:endParaRPr>
          </a:p>
          <a:p>
            <a:pPr indent="-317500" lvl="0" marL="457200" rtl="0" algn="l">
              <a:lnSpc>
                <a:spcPct val="140000"/>
              </a:lnSpc>
              <a:spcBef>
                <a:spcPts val="0"/>
              </a:spcBef>
              <a:spcAft>
                <a:spcPts val="0"/>
              </a:spcAft>
              <a:buClr>
                <a:srgbClr val="333333"/>
              </a:buClr>
              <a:buSzPts val="1400"/>
              <a:buAutoNum type="arabicPeriod"/>
            </a:pPr>
            <a:r>
              <a:rPr lang="en" sz="1400">
                <a:solidFill>
                  <a:srgbClr val="333333"/>
                </a:solidFill>
                <a:highlight>
                  <a:srgbClr val="FFFFFF"/>
                </a:highlight>
              </a:rPr>
              <a:t>Add the obtained values and put the sum in a single output pixel</a:t>
            </a:r>
            <a:endParaRPr sz="1400">
              <a:solidFill>
                <a:srgbClr val="333333"/>
              </a:solidFill>
              <a:highlight>
                <a:srgbClr val="FFFFFF"/>
              </a:highlight>
            </a:endParaRPr>
          </a:p>
          <a:p>
            <a:pPr indent="0" lvl="0" marL="0" rtl="0" algn="l">
              <a:lnSpc>
                <a:spcPct val="140000"/>
              </a:lnSpc>
              <a:spcBef>
                <a:spcPts val="1500"/>
              </a:spcBef>
              <a:spcAft>
                <a:spcPts val="0"/>
              </a:spcAft>
              <a:buClr>
                <a:schemeClr val="dk1"/>
              </a:buClr>
              <a:buSzPts val="1100"/>
              <a:buFont typeface="Arial"/>
              <a:buNone/>
            </a:pPr>
            <a:r>
              <a:rPr lang="en" sz="1400">
                <a:solidFill>
                  <a:srgbClr val="333333"/>
                </a:solidFill>
                <a:highlight>
                  <a:srgbClr val="FFFFFF"/>
                </a:highlight>
              </a:rPr>
              <a:t>The function can seem a bit complex but it’s widely used for performing various image processing operations like sharpening and blurring the images and edge detection. </a:t>
            </a:r>
            <a:endParaRPr sz="1400">
              <a:solidFill>
                <a:srgbClr val="333333"/>
              </a:solidFill>
              <a:highlight>
                <a:srgbClr val="FFFFFF"/>
              </a:highlight>
            </a:endParaRPr>
          </a:p>
          <a:p>
            <a:pPr indent="0" lvl="0" marL="0" rtl="0" algn="l">
              <a:spcBef>
                <a:spcPts val="1500"/>
              </a:spcBef>
              <a:spcAft>
                <a:spcPts val="1600"/>
              </a:spcAft>
              <a:buNone/>
            </a:pPr>
            <a:r>
              <a:t/>
            </a:r>
            <a:endParaRPr/>
          </a:p>
        </p:txBody>
      </p:sp>
      <p:pic>
        <p:nvPicPr>
          <p:cNvPr id="187" name="Google Shape;187;p28"/>
          <p:cNvPicPr preferRelativeResize="0"/>
          <p:nvPr/>
        </p:nvPicPr>
        <p:blipFill>
          <a:blip r:embed="rId3">
            <a:alphaModFix/>
          </a:blip>
          <a:stretch>
            <a:fillRect/>
          </a:stretch>
        </p:blipFill>
        <p:spPr>
          <a:xfrm>
            <a:off x="2328175" y="3692338"/>
            <a:ext cx="2857500" cy="101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29"/>
          <p:cNvPicPr preferRelativeResize="0"/>
          <p:nvPr/>
        </p:nvPicPr>
        <p:blipFill>
          <a:blip r:embed="rId3">
            <a:alphaModFix/>
          </a:blip>
          <a:stretch>
            <a:fillRect/>
          </a:stretch>
        </p:blipFill>
        <p:spPr>
          <a:xfrm>
            <a:off x="466638" y="1425625"/>
            <a:ext cx="5934075" cy="314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Linear Algebra is a branch of mathematics that lets you concisely describe coordinates and interactions of planes in higher dimensions and perform operations on them.</a:t>
            </a:r>
            <a:endParaRPr/>
          </a:p>
        </p:txBody>
      </p:sp>
      <p:pic>
        <p:nvPicPr>
          <p:cNvPr id="94" name="Google Shape;94;p14"/>
          <p:cNvPicPr preferRelativeResize="0"/>
          <p:nvPr/>
        </p:nvPicPr>
        <p:blipFill>
          <a:blip r:embed="rId3">
            <a:alphaModFix/>
          </a:blip>
          <a:stretch>
            <a:fillRect/>
          </a:stretch>
        </p:blipFill>
        <p:spPr>
          <a:xfrm>
            <a:off x="3417902" y="2008925"/>
            <a:ext cx="4241151" cy="3078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Study Linear Algebra?</a:t>
            </a:r>
            <a:endParaRPr/>
          </a:p>
        </p:txBody>
      </p:sp>
      <p:sp>
        <p:nvSpPr>
          <p:cNvPr id="100" name="Google Shape;100;p1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350">
                <a:solidFill>
                  <a:srgbClr val="333333"/>
                </a:solidFill>
                <a:highlight>
                  <a:srgbClr val="F5F6F7"/>
                </a:highlight>
                <a:latin typeface="Georgia"/>
                <a:ea typeface="Georgia"/>
                <a:cs typeface="Georgia"/>
                <a:sym typeface="Georgia"/>
              </a:rPr>
              <a:t>You want to reduce the dimensions of your data using Principal Component Analysis (PCA). How would you decide how many Principal Components to preserve if you did not know how it would affect your data? Clearly, you need to know the mechanics of the algorithm to make this decision.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Algebra in Machine Learning</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1. Loss Functions</a:t>
            </a:r>
            <a:endParaRPr b="1" sz="1500">
              <a:solidFill>
                <a:srgbClr val="333333"/>
              </a:solidFill>
              <a:highlight>
                <a:srgbClr val="FFFFFF"/>
              </a:highlight>
            </a:endParaRPr>
          </a:p>
          <a:p>
            <a:pPr indent="-317500" lvl="0" marL="457200" rtl="0" algn="l">
              <a:spcBef>
                <a:spcPts val="1500"/>
              </a:spcBef>
              <a:spcAft>
                <a:spcPts val="0"/>
              </a:spcAft>
              <a:buClr>
                <a:srgbClr val="595858"/>
              </a:buClr>
              <a:buSzPts val="1400"/>
              <a:buFont typeface="Arial"/>
              <a:buChar char="●"/>
            </a:pPr>
            <a:r>
              <a:rPr lang="en" sz="1400">
                <a:solidFill>
                  <a:srgbClr val="595858"/>
                </a:solidFill>
                <a:highlight>
                  <a:srgbClr val="FFFFFF"/>
                </a:highlight>
              </a:rPr>
              <a:t>You start with some arbitrary prediction function (a linear function for a Linear Regression Model)</a:t>
            </a:r>
            <a:endParaRPr sz="1400">
              <a:solidFill>
                <a:srgbClr val="595858"/>
              </a:solidFill>
              <a:highlight>
                <a:srgbClr val="FFFFFF"/>
              </a:highlight>
            </a:endParaRPr>
          </a:p>
          <a:p>
            <a:pPr indent="-317500" lvl="0" marL="457200" rtl="0" algn="l">
              <a:spcBef>
                <a:spcPts val="0"/>
              </a:spcBef>
              <a:spcAft>
                <a:spcPts val="0"/>
              </a:spcAft>
              <a:buClr>
                <a:srgbClr val="595858"/>
              </a:buClr>
              <a:buSzPts val="1400"/>
              <a:buFont typeface="Arial"/>
              <a:buChar char="●"/>
            </a:pPr>
            <a:r>
              <a:rPr lang="en" sz="1400">
                <a:solidFill>
                  <a:srgbClr val="595858"/>
                </a:solidFill>
                <a:highlight>
                  <a:srgbClr val="FFFFFF"/>
                </a:highlight>
              </a:rPr>
              <a:t>Use it on the independent features of the data to predict the output</a:t>
            </a:r>
            <a:endParaRPr sz="1400">
              <a:solidFill>
                <a:srgbClr val="595858"/>
              </a:solidFill>
              <a:highlight>
                <a:srgbClr val="FFFFFF"/>
              </a:highlight>
            </a:endParaRPr>
          </a:p>
          <a:p>
            <a:pPr indent="-317500" lvl="0" marL="457200" rtl="0" algn="l">
              <a:spcBef>
                <a:spcPts val="0"/>
              </a:spcBef>
              <a:spcAft>
                <a:spcPts val="0"/>
              </a:spcAft>
              <a:buClr>
                <a:srgbClr val="595858"/>
              </a:buClr>
              <a:buSzPts val="1400"/>
              <a:buFont typeface="Arial"/>
              <a:buChar char="●"/>
            </a:pPr>
            <a:r>
              <a:rPr lang="en" sz="1400">
                <a:solidFill>
                  <a:srgbClr val="595858"/>
                </a:solidFill>
                <a:highlight>
                  <a:srgbClr val="FFFFFF"/>
                </a:highlight>
              </a:rPr>
              <a:t>Calculate how far-off the predicted output is from the actual output</a:t>
            </a:r>
            <a:endParaRPr sz="1400">
              <a:solidFill>
                <a:srgbClr val="595858"/>
              </a:solidFill>
              <a:highlight>
                <a:srgbClr val="FFFFFF"/>
              </a:highlight>
            </a:endParaRPr>
          </a:p>
          <a:p>
            <a:pPr indent="-317500" lvl="0" marL="457200" rtl="0" algn="l">
              <a:spcBef>
                <a:spcPts val="0"/>
              </a:spcBef>
              <a:spcAft>
                <a:spcPts val="0"/>
              </a:spcAft>
              <a:buClr>
                <a:srgbClr val="595858"/>
              </a:buClr>
              <a:buSzPts val="1400"/>
              <a:buFont typeface="Arial"/>
              <a:buChar char="●"/>
            </a:pPr>
            <a:r>
              <a:rPr lang="en" sz="1400">
                <a:solidFill>
                  <a:srgbClr val="595858"/>
                </a:solidFill>
                <a:highlight>
                  <a:srgbClr val="FFFFFF"/>
                </a:highlight>
              </a:rPr>
              <a:t>Use these calculated values to optimize your prediction function using some strategy like Gradient Descent</a:t>
            </a:r>
            <a:endParaRPr sz="1400">
              <a:solidFill>
                <a:srgbClr val="595858"/>
              </a:solidFill>
              <a:highlight>
                <a:srgbClr val="FFFFFF"/>
              </a:highlight>
            </a:endParaRPr>
          </a:p>
          <a:p>
            <a:pPr indent="0" lvl="0" marL="0" rtl="0" algn="l">
              <a:spcBef>
                <a:spcPts val="1600"/>
              </a:spcBef>
              <a:spcAft>
                <a:spcPts val="1600"/>
              </a:spcAft>
              <a:buNone/>
            </a:pPr>
            <a:r>
              <a:rPr b="1" lang="en" sz="1400">
                <a:solidFill>
                  <a:srgbClr val="333333"/>
                </a:solidFill>
                <a:highlight>
                  <a:srgbClr val="FFFFFF"/>
                </a:highlight>
              </a:rPr>
              <a:t>But wait – how can you calculate how different your prediction is from the expected output? Loss Functions, of course.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2. Regularization</a:t>
            </a:r>
            <a:endParaRPr b="1" sz="1500">
              <a:solidFill>
                <a:srgbClr val="333333"/>
              </a:solidFill>
              <a:highlight>
                <a:srgbClr val="FFFFFF"/>
              </a:highlight>
            </a:endParaRPr>
          </a:p>
          <a:p>
            <a:pPr indent="0" lvl="0" marL="0" rtl="0" algn="l">
              <a:spcBef>
                <a:spcPts val="1500"/>
              </a:spcBef>
              <a:spcAft>
                <a:spcPts val="0"/>
              </a:spcAft>
              <a:buClr>
                <a:schemeClr val="dk1"/>
              </a:buClr>
              <a:buSzPts val="1100"/>
              <a:buFont typeface="Arial"/>
              <a:buNone/>
            </a:pPr>
            <a:r>
              <a:rPr lang="en" sz="1400">
                <a:solidFill>
                  <a:srgbClr val="595858"/>
                </a:solidFill>
                <a:highlight>
                  <a:srgbClr val="FFFFFF"/>
                </a:highlight>
              </a:rPr>
              <a:t>Regularization is a very important concept in data science. It’s a technique we use to prevent models from overfitting. </a:t>
            </a:r>
            <a:r>
              <a:rPr i="1" lang="en" sz="1400">
                <a:solidFill>
                  <a:srgbClr val="595858"/>
                </a:solidFill>
                <a:highlight>
                  <a:srgbClr val="FFFFFF"/>
                </a:highlight>
              </a:rPr>
              <a:t>Regularization is actually another application of the Norm.</a:t>
            </a:r>
            <a:endParaRPr i="1" sz="1400">
              <a:solidFill>
                <a:srgbClr val="595858"/>
              </a:solidFill>
              <a:highlight>
                <a:srgbClr val="FFFFFF"/>
              </a:highlight>
            </a:endParaRPr>
          </a:p>
          <a:p>
            <a:pPr indent="0" lvl="0" marL="0" rtl="0" algn="l">
              <a:spcBef>
                <a:spcPts val="1600"/>
              </a:spcBef>
              <a:spcAft>
                <a:spcPts val="0"/>
              </a:spcAft>
              <a:buClr>
                <a:schemeClr val="dk1"/>
              </a:buClr>
              <a:buSzPts val="1100"/>
              <a:buFont typeface="Arial"/>
              <a:buNone/>
            </a:pPr>
            <a:r>
              <a:rPr lang="en" sz="1400">
                <a:solidFill>
                  <a:srgbClr val="595858"/>
                </a:solidFill>
                <a:highlight>
                  <a:srgbClr val="FFFFFF"/>
                </a:highlight>
              </a:rPr>
              <a:t>A model is said to overfit when it fits the training data too well.</a:t>
            </a:r>
            <a:endParaRPr sz="1400">
              <a:solidFill>
                <a:srgbClr val="595858"/>
              </a:solidFill>
              <a:highlight>
                <a:srgbClr val="FFFFFF"/>
              </a:highlight>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672013" y="3360100"/>
            <a:ext cx="5286375"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311700" y="618350"/>
            <a:ext cx="8520600" cy="44550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3. Covariance Matrix</a:t>
            </a:r>
            <a:endParaRPr b="1" sz="1500">
              <a:solidFill>
                <a:srgbClr val="333333"/>
              </a:solidFill>
              <a:highlight>
                <a:srgbClr val="FFFFFF"/>
              </a:highlight>
            </a:endParaRPr>
          </a:p>
          <a:p>
            <a:pPr indent="0" lvl="0" marL="0" rtl="0" algn="l">
              <a:spcBef>
                <a:spcPts val="1500"/>
              </a:spcBef>
              <a:spcAft>
                <a:spcPts val="0"/>
              </a:spcAft>
              <a:buClr>
                <a:schemeClr val="dk1"/>
              </a:buClr>
              <a:buSzPts val="1100"/>
              <a:buFont typeface="Arial"/>
              <a:buNone/>
            </a:pPr>
            <a:r>
              <a:rPr lang="en" sz="1400">
                <a:solidFill>
                  <a:srgbClr val="595858"/>
                </a:solidFill>
                <a:highlight>
                  <a:srgbClr val="FFFFFF"/>
                </a:highlight>
              </a:rPr>
              <a:t>Bivariate analysis is an important step in </a:t>
            </a:r>
            <a:r>
              <a:rPr b="1" lang="en" sz="1400">
                <a:solidFill>
                  <a:srgbClr val="333333"/>
                </a:solidFill>
                <a:highlight>
                  <a:srgbClr val="FFFFFF"/>
                </a:highlight>
              </a:rPr>
              <a:t>data exploration</a:t>
            </a:r>
            <a:r>
              <a:rPr lang="en" sz="1400">
                <a:solidFill>
                  <a:srgbClr val="595858"/>
                </a:solidFill>
                <a:highlight>
                  <a:srgbClr val="FFFFFF"/>
                </a:highlight>
              </a:rPr>
              <a:t>. We want to study the relationship between pairs of variables. Covariance or Correlation are measures used to study relationships between</a:t>
            </a:r>
            <a:r>
              <a:rPr b="1" lang="en" sz="1400">
                <a:solidFill>
                  <a:srgbClr val="333333"/>
                </a:solidFill>
                <a:highlight>
                  <a:srgbClr val="FFFFFF"/>
                </a:highlight>
              </a:rPr>
              <a:t> two continuous variables</a:t>
            </a:r>
            <a:r>
              <a:rPr lang="en" sz="1400">
                <a:solidFill>
                  <a:srgbClr val="595858"/>
                </a:solidFill>
                <a:highlight>
                  <a:srgbClr val="FFFFFF"/>
                </a:highlight>
              </a:rPr>
              <a:t>.</a:t>
            </a:r>
            <a:endParaRPr sz="1400">
              <a:solidFill>
                <a:srgbClr val="595858"/>
              </a:solidFill>
              <a:highlight>
                <a:srgbClr val="FFFFFF"/>
              </a:highlight>
            </a:endParaRPr>
          </a:p>
          <a:p>
            <a:pPr indent="0" lvl="0" marL="0" rtl="0" algn="l">
              <a:spcBef>
                <a:spcPts val="1600"/>
              </a:spcBef>
              <a:spcAft>
                <a:spcPts val="0"/>
              </a:spcAft>
              <a:buClr>
                <a:schemeClr val="dk1"/>
              </a:buClr>
              <a:buSzPts val="1100"/>
              <a:buFont typeface="Arial"/>
              <a:buNone/>
            </a:pPr>
            <a:r>
              <a:rPr b="1" lang="en" sz="1400">
                <a:solidFill>
                  <a:srgbClr val="333333"/>
                </a:solidFill>
                <a:highlight>
                  <a:srgbClr val="FFFFFF"/>
                </a:highlight>
              </a:rPr>
              <a:t>Covariance indicates the direction of the linear relationship between the variables.</a:t>
            </a:r>
            <a:r>
              <a:rPr lang="en" sz="1400">
                <a:solidFill>
                  <a:srgbClr val="595858"/>
                </a:solidFill>
                <a:highlight>
                  <a:srgbClr val="FFFFFF"/>
                </a:highlight>
              </a:rPr>
              <a:t> A positive covariance indicates that an increase or decrease in one variable is accompanied by the same in another. A negative covariance indicates that an increase or decrease in one is accompanied by the opposite in the other.</a:t>
            </a:r>
            <a:endParaRPr sz="1400">
              <a:solidFill>
                <a:srgbClr val="595858"/>
              </a:solidFill>
              <a:highlight>
                <a:srgbClr val="FFFFFF"/>
              </a:highlight>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442156" y="288925"/>
            <a:ext cx="668568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500">
                <a:solidFill>
                  <a:srgbClr val="333333"/>
                </a:solidFill>
                <a:highlight>
                  <a:srgbClr val="FFFFFF"/>
                </a:highlight>
              </a:rPr>
              <a:t>4. Support Vector Machine Classification</a:t>
            </a:r>
            <a:endParaRPr b="1" sz="1500">
              <a:solidFill>
                <a:srgbClr val="333333"/>
              </a:solidFill>
              <a:highlight>
                <a:srgbClr val="FFFFFF"/>
              </a:highlight>
            </a:endParaRPr>
          </a:p>
          <a:p>
            <a:pPr indent="0" lvl="0" marL="0" rtl="0" algn="l">
              <a:spcBef>
                <a:spcPts val="1500"/>
              </a:spcBef>
              <a:spcAft>
                <a:spcPts val="0"/>
              </a:spcAft>
              <a:buNone/>
            </a:pPr>
            <a:r>
              <a:rPr lang="en" sz="1400">
                <a:solidFill>
                  <a:srgbClr val="595858"/>
                </a:solidFill>
                <a:highlight>
                  <a:srgbClr val="FFFFFF"/>
                </a:highlight>
              </a:rPr>
              <a:t>Support Vector Machine, or SVM, is a discriminative classifier that works by finding a decision surface. It is a supervised machine learning algorithm.</a:t>
            </a:r>
            <a:endParaRPr sz="1400">
              <a:solidFill>
                <a:srgbClr val="595858"/>
              </a:solidFill>
              <a:highlight>
                <a:srgbClr val="FFFFFF"/>
              </a:highlight>
            </a:endParaRPr>
          </a:p>
          <a:p>
            <a:pPr indent="0" lvl="0" marL="0" rtl="0" algn="l">
              <a:spcBef>
                <a:spcPts val="1600"/>
              </a:spcBef>
              <a:spcAft>
                <a:spcPts val="1600"/>
              </a:spcAft>
              <a:buNone/>
            </a:pPr>
            <a:r>
              <a:t/>
            </a:r>
            <a:endParaRPr sz="1150">
              <a:solidFill>
                <a:srgbClr val="595858"/>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