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7" r:id="rId1"/>
  </p:sldMasterIdLst>
  <p:notesMasterIdLst>
    <p:notesMasterId r:id="rId19"/>
  </p:notesMasterIdLst>
  <p:sldIdLst>
    <p:sldId id="256" r:id="rId2"/>
    <p:sldId id="310" r:id="rId3"/>
    <p:sldId id="309" r:id="rId4"/>
    <p:sldId id="259" r:id="rId5"/>
    <p:sldId id="320" r:id="rId6"/>
    <p:sldId id="341" r:id="rId7"/>
    <p:sldId id="342" r:id="rId8"/>
    <p:sldId id="349" r:id="rId9"/>
    <p:sldId id="346" r:id="rId10"/>
    <p:sldId id="347" r:id="rId11"/>
    <p:sldId id="348" r:id="rId12"/>
    <p:sldId id="343" r:id="rId13"/>
    <p:sldId id="344" r:id="rId14"/>
    <p:sldId id="345" r:id="rId15"/>
    <p:sldId id="305" r:id="rId16"/>
    <p:sldId id="268" r:id="rId17"/>
    <p:sldId id="299" r:id="rId18"/>
  </p:sldIdLst>
  <p:sldSz cx="9144000" cy="5143500" type="screen16x9"/>
  <p:notesSz cx="6858000" cy="9144000"/>
  <p:embeddedFontLst>
    <p:embeddedFont>
      <p:font typeface="Arial Rounded MT Bold" pitchFamily="34" charset="0"/>
      <p:regular r:id="rId20"/>
    </p:embeddedFont>
    <p:embeddedFont>
      <p:font typeface="Cambria" pitchFamily="18" charset="0"/>
      <p:regular r:id="rId21"/>
      <p:bold r:id="rId22"/>
      <p:italic r:id="rId23"/>
      <p:boldItalic r:id="rId24"/>
    </p:embeddedFont>
    <p:embeddedFont>
      <p:font typeface="Nunito Light" charset="0"/>
      <p:regular r:id="rId25"/>
      <p:italic r:id="rId26"/>
    </p:embeddedFont>
    <p:embeddedFont>
      <p:font typeface="Cabin" charset="0"/>
      <p:regular r:id="rId27"/>
      <p:bold r:id="rId28"/>
      <p:italic r:id="rId29"/>
      <p:boldItalic r:id="rId30"/>
    </p:embeddedFont>
    <p:embeddedFont>
      <p:font typeface="Roboto" charset="0"/>
      <p:regular r:id="rId31"/>
      <p:bold r:id="rId32"/>
      <p:italic r:id="rId33"/>
      <p:boldItalic r:id="rId34"/>
    </p:embeddedFont>
    <p:embeddedFont>
      <p:font typeface="Calibri" pitchFamily="34" charset="0"/>
      <p:regular r:id="rId35"/>
      <p:bold r:id="rId36"/>
      <p:italic r:id="rId37"/>
      <p:boldItalic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F110F78B-3165-426A-8DF2-C1FC89CA8F69}">
  <a:tblStyle styleId="{F110F78B-3165-426A-8DF2-C1FC89CA8F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2705" autoAdjust="0"/>
  </p:normalViewPr>
  <p:slideViewPr>
    <p:cSldViewPr>
      <p:cViewPr varScale="1">
        <p:scale>
          <a:sx n="99" d="100"/>
          <a:sy n="99" d="100"/>
        </p:scale>
        <p:origin x="-536" y="-5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147885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0a4e0e9a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0a4e0e9a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72da5697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72da5697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4d8174f1b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4d8174f1b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1"/>
            <a:ext cx="7543800" cy="1945481"/>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1752600" cy="438864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10" name="Google Shape;10;p2"/>
          <p:cNvSpPr txBox="1">
            <a:spLocks noGrp="1"/>
          </p:cNvSpPr>
          <p:nvPr>
            <p:ph type="ctrTitle"/>
          </p:nvPr>
        </p:nvSpPr>
        <p:spPr>
          <a:xfrm>
            <a:off x="1155125" y="1519800"/>
            <a:ext cx="2997000" cy="2103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60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extLst>
      <p:ext uri="{BB962C8B-B14F-4D97-AF65-F5344CB8AC3E}">
        <p14:creationId xmlns:p14="http://schemas.microsoft.com/office/powerpoint/2010/main" val="3960871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713224" y="474850"/>
            <a:ext cx="7717500" cy="691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7"/>
          <p:cNvSpPr txBox="1">
            <a:spLocks noGrp="1"/>
          </p:cNvSpPr>
          <p:nvPr>
            <p:ph type="subTitle" idx="1"/>
          </p:nvPr>
        </p:nvSpPr>
        <p:spPr>
          <a:xfrm>
            <a:off x="713225" y="1319050"/>
            <a:ext cx="6743100" cy="230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Tree>
    <p:extLst>
      <p:ext uri="{BB962C8B-B14F-4D97-AF65-F5344CB8AC3E}">
        <p14:creationId xmlns:p14="http://schemas.microsoft.com/office/powerpoint/2010/main" val="1506564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sp>
        <p:nvSpPr>
          <p:cNvPr id="26" name="Google Shape;26;p4"/>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1157350" y="1783200"/>
            <a:ext cx="3211200" cy="208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Font typeface="Roboto"/>
              <a:buChar char="●"/>
              <a:defRPr sz="1600"/>
            </a:lvl1pPr>
            <a:lvl2pPr marL="914400" lvl="1" indent="-317500" rtl="0">
              <a:lnSpc>
                <a:spcPct val="100000"/>
              </a:lnSpc>
              <a:spcBef>
                <a:spcPts val="0"/>
              </a:spcBef>
              <a:spcAft>
                <a:spcPts val="0"/>
              </a:spcAft>
              <a:buClr>
                <a:schemeClr val="lt2"/>
              </a:buClr>
              <a:buSzPts val="1400"/>
              <a:buFont typeface="Roboto"/>
              <a:buChar char="○"/>
              <a:defRPr/>
            </a:lvl2pPr>
            <a:lvl3pPr marL="1371600" lvl="2" indent="-317500" rtl="0">
              <a:lnSpc>
                <a:spcPct val="100000"/>
              </a:lnSpc>
              <a:spcBef>
                <a:spcPts val="0"/>
              </a:spcBef>
              <a:spcAft>
                <a:spcPts val="0"/>
              </a:spcAft>
              <a:buClr>
                <a:schemeClr val="lt2"/>
              </a:buClr>
              <a:buSzPts val="1400"/>
              <a:buFont typeface="Roboto"/>
              <a:buChar char="■"/>
              <a:defRPr/>
            </a:lvl3pPr>
            <a:lvl4pPr marL="1828800" lvl="3" indent="-317500" rtl="0">
              <a:lnSpc>
                <a:spcPct val="100000"/>
              </a:lnSpc>
              <a:spcBef>
                <a:spcPts val="0"/>
              </a:spcBef>
              <a:spcAft>
                <a:spcPts val="0"/>
              </a:spcAft>
              <a:buClr>
                <a:schemeClr val="lt2"/>
              </a:buClr>
              <a:buSzPts val="1400"/>
              <a:buFont typeface="Roboto"/>
              <a:buChar char="●"/>
              <a:defRPr/>
            </a:lvl4pPr>
            <a:lvl5pPr marL="2286000" lvl="4" indent="-317500" rtl="0">
              <a:lnSpc>
                <a:spcPct val="100000"/>
              </a:lnSpc>
              <a:spcBef>
                <a:spcPts val="0"/>
              </a:spcBef>
              <a:spcAft>
                <a:spcPts val="0"/>
              </a:spcAft>
              <a:buClr>
                <a:schemeClr val="lt2"/>
              </a:buClr>
              <a:buSzPts val="1400"/>
              <a:buFont typeface="Roboto"/>
              <a:buChar char="○"/>
              <a:defRPr/>
            </a:lvl5pPr>
            <a:lvl6pPr marL="2743200" lvl="5" indent="-317500" rtl="0">
              <a:lnSpc>
                <a:spcPct val="100000"/>
              </a:lnSpc>
              <a:spcBef>
                <a:spcPts val="0"/>
              </a:spcBef>
              <a:spcAft>
                <a:spcPts val="0"/>
              </a:spcAft>
              <a:buClr>
                <a:schemeClr val="lt2"/>
              </a:buClr>
              <a:buSzPts val="1400"/>
              <a:buFont typeface="Roboto"/>
              <a:buChar char="■"/>
              <a:defRPr/>
            </a:lvl6pPr>
            <a:lvl7pPr marL="3200400" lvl="6" indent="-317500" rtl="0">
              <a:lnSpc>
                <a:spcPct val="100000"/>
              </a:lnSpc>
              <a:spcBef>
                <a:spcPts val="0"/>
              </a:spcBef>
              <a:spcAft>
                <a:spcPts val="0"/>
              </a:spcAft>
              <a:buClr>
                <a:schemeClr val="lt2"/>
              </a:buClr>
              <a:buSzPts val="1400"/>
              <a:buFont typeface="Roboto"/>
              <a:buChar char="●"/>
              <a:defRPr/>
            </a:lvl7pPr>
            <a:lvl8pPr marL="3657600" lvl="7" indent="-317500" rtl="0">
              <a:lnSpc>
                <a:spcPct val="100000"/>
              </a:lnSpc>
              <a:spcBef>
                <a:spcPts val="0"/>
              </a:spcBef>
              <a:spcAft>
                <a:spcPts val="0"/>
              </a:spcAft>
              <a:buClr>
                <a:schemeClr val="lt2"/>
              </a:buClr>
              <a:buSzPts val="1400"/>
              <a:buFont typeface="Roboto"/>
              <a:buChar char="○"/>
              <a:defRPr/>
            </a:lvl8pPr>
            <a:lvl9pPr marL="4114800" lvl="8" indent="-317500" rtl="0">
              <a:lnSpc>
                <a:spcPct val="100000"/>
              </a:lnSpc>
              <a:spcBef>
                <a:spcPts val="0"/>
              </a:spcBef>
              <a:spcAft>
                <a:spcPts val="0"/>
              </a:spcAft>
              <a:buClr>
                <a:schemeClr val="lt2"/>
              </a:buClr>
              <a:buSzPts val="1400"/>
              <a:buFont typeface="Roboto"/>
              <a:buChar char="■"/>
              <a:defRPr/>
            </a:lvl9pPr>
          </a:lstStyle>
          <a:p>
            <a:endParaRPr/>
          </a:p>
        </p:txBody>
      </p:sp>
    </p:spTree>
    <p:extLst>
      <p:ext uri="{BB962C8B-B14F-4D97-AF65-F5344CB8AC3E}">
        <p14:creationId xmlns:p14="http://schemas.microsoft.com/office/powerpoint/2010/main" val="257643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sp>
        <p:nvSpPr>
          <p:cNvPr id="31" name="Google Shape;31;p5"/>
          <p:cNvSpPr txBox="1">
            <a:spLocks noGrp="1"/>
          </p:cNvSpPr>
          <p:nvPr>
            <p:ph type="subTitle" idx="1"/>
          </p:nvPr>
        </p:nvSpPr>
        <p:spPr>
          <a:xfrm>
            <a:off x="4738363" y="1774550"/>
            <a:ext cx="3492000" cy="2623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600"/>
              <a:buChar char="●"/>
              <a:defRPr sz="1600"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2" name="Google Shape;32;p5"/>
          <p:cNvSpPr txBox="1">
            <a:spLocks noGrp="1"/>
          </p:cNvSpPr>
          <p:nvPr>
            <p:ph type="subTitle" idx="2"/>
          </p:nvPr>
        </p:nvSpPr>
        <p:spPr>
          <a:xfrm>
            <a:off x="913638" y="1774550"/>
            <a:ext cx="3492000" cy="2623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Char char="●"/>
              <a:defRPr sz="1600"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3" name="Google Shape;33;p5"/>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622943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01"/>
        <p:cNvGrpSpPr/>
        <p:nvPr/>
      </p:nvGrpSpPr>
      <p:grpSpPr>
        <a:xfrm>
          <a:off x="0" y="0"/>
          <a:ext cx="0" cy="0"/>
          <a:chOff x="0" y="0"/>
          <a:chExt cx="0" cy="0"/>
        </a:xfrm>
      </p:grpSpPr>
      <p:sp>
        <p:nvSpPr>
          <p:cNvPr id="104" name="Google Shape;104;p17"/>
          <p:cNvSpPr txBox="1">
            <a:spLocks noGrp="1"/>
          </p:cNvSpPr>
          <p:nvPr>
            <p:ph type="title"/>
          </p:nvPr>
        </p:nvSpPr>
        <p:spPr>
          <a:xfrm>
            <a:off x="720000" y="474850"/>
            <a:ext cx="7704000" cy="114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0207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114800"/>
            <a:ext cx="7659687" cy="8763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4" y="2889647"/>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800"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
        <p:nvSpPr>
          <p:cNvPr id="9" name="Content Placeholder 8"/>
          <p:cNvSpPr>
            <a:spLocks noGrp="1"/>
          </p:cNvSpPr>
          <p:nvPr>
            <p:ph sz="quarter" idx="13"/>
          </p:nvPr>
        </p:nvSpPr>
        <p:spPr>
          <a:xfrm>
            <a:off x="304800" y="285750"/>
            <a:ext cx="7772400" cy="37071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9" name="Slide Number Placeholder 8"/>
          <p:cNvSpPr>
            <a:spLocks noGrp="1"/>
          </p:cNvSpPr>
          <p:nvPr>
            <p:ph type="sldNum" sz="quarter" idx="11"/>
          </p:nvPr>
        </p:nvSpPr>
        <p:spPr/>
        <p:txBody>
          <a:bodyPr/>
          <a:lstStyle/>
          <a:p>
            <a:fld id="{D57F1E4F-1CFF-5643-939E-217C01CDF565}"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20000" cy="857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0"/>
            <a:ext cx="7620000" cy="36004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57F1E4F-1CFF-5643-939E-217C01CDF565}" type="slidenum">
              <a:rPr lang="en-US" smtClean="0"/>
              <a:pPr/>
              <a:t>‹#›</a:t>
            </a:fld>
            <a:endParaRPr lang="en-US" dirty="0"/>
          </a:p>
        </p:txBody>
      </p:sp>
      <p:sp>
        <p:nvSpPr>
          <p:cNvPr id="5" name="Footer Placeholder 4"/>
          <p:cNvSpPr>
            <a:spLocks noGrp="1"/>
          </p:cNvSpPr>
          <p:nvPr>
            <p:ph type="ftr" sz="quarter" idx="3"/>
          </p:nvPr>
        </p:nvSpPr>
        <p:spPr>
          <a:xfrm rot="16200000">
            <a:off x="7882821" y="2990850"/>
            <a:ext cx="177546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856152" y="1188720"/>
            <a:ext cx="1828799" cy="365760"/>
          </a:xfrm>
          <a:prstGeom prst="rect">
            <a:avLst/>
          </a:prstGeom>
        </p:spPr>
        <p:txBody>
          <a:bodyPr vert="horz" lIns="91440" tIns="45720" rIns="91440" bIns="45720" rtlCol="0" anchor="ctr"/>
          <a:lstStyle>
            <a:lvl1pPr algn="l">
              <a:defRPr sz="1200">
                <a:solidFill>
                  <a:schemeClr val="bg2"/>
                </a:solidFill>
              </a:defRPr>
            </a:lvl1pPr>
          </a:lstStyle>
          <a:p>
            <a:fld id="{B61BEF0D-F0BB-DE4B-95CE-6DB70DBA9567}" type="datetimeFigureOut">
              <a:rPr lang="en-US" smtClean="0"/>
              <a:pPr/>
              <a:t>7/31/2024</a:t>
            </a:fld>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4" name="Rectangle 3"/>
          <p:cNvSpPr/>
          <p:nvPr/>
        </p:nvSpPr>
        <p:spPr>
          <a:xfrm>
            <a:off x="683568" y="58202"/>
            <a:ext cx="7416824" cy="923330"/>
          </a:xfrm>
          <a:prstGeom prst="rect">
            <a:avLst/>
          </a:prstGeom>
        </p:spPr>
        <p:txBody>
          <a:bodyPr wrap="square">
            <a:spAutoFit/>
          </a:bodyPr>
          <a:lstStyle/>
          <a:p>
            <a:pPr algn="ctr"/>
            <a:r>
              <a:rPr lang="en-US" u="sng" dirty="0">
                <a:solidFill>
                  <a:srgbClr val="FF0000"/>
                </a:solidFill>
                <a:latin typeface="Times New Roman" panose="02020603050405020304" pitchFamily="18" charset="0"/>
                <a:cs typeface="Times New Roman" panose="02020603050405020304" pitchFamily="18" charset="0"/>
              </a:rPr>
              <a:t>VISVESVARAYA TECHNOLOGICAL UNIVERSITY</a:t>
            </a:r>
            <a:r>
              <a:rPr lang="en-US" u="sng" dirty="0">
                <a:latin typeface="Times New Roman" panose="02020603050405020304" pitchFamily="18" charset="0"/>
                <a:cs typeface="Times New Roman" panose="02020603050405020304" pitchFamily="18" charset="0"/>
              </a:rPr>
              <a:t> </a:t>
            </a:r>
            <a:r>
              <a:rPr lang="en-US" u="sng" dirty="0">
                <a:solidFill>
                  <a:srgbClr val="00B0F0"/>
                </a:solidFill>
                <a:latin typeface="Times New Roman" panose="02020603050405020304" pitchFamily="18" charset="0"/>
                <a:cs typeface="Times New Roman" panose="02020603050405020304" pitchFamily="18" charset="0"/>
              </a:rPr>
              <a:t>“JNANASANGAMA”, BELAGAVI-590018</a:t>
            </a: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endParaRPr lang="en-IN" u="sng" dirty="0"/>
          </a:p>
        </p:txBody>
      </p:sp>
      <p:pic>
        <p:nvPicPr>
          <p:cNvPr id="92" name="Picture 4">
            <a:extLst>
              <a:ext uri="{FF2B5EF4-FFF2-40B4-BE49-F238E27FC236}">
                <a16:creationId xmlns:a16="http://schemas.microsoft.com/office/drawing/2014/main" xmlns="" id="{EEAA0177-F6EA-46DA-8CF9-DAD713A065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7" y="699542"/>
            <a:ext cx="1186330" cy="1000047"/>
          </a:xfrm>
          <a:prstGeom prst="rect">
            <a:avLst/>
          </a:prstGeom>
          <a:noFill/>
          <a:extLst>
            <a:ext uri="{909E8E84-426E-40DD-AFC4-6F175D3DCCD1}">
              <a14:hiddenFill xmlns:a14="http://schemas.microsoft.com/office/drawing/2010/main">
                <a:solidFill>
                  <a:srgbClr val="FFFFFF"/>
                </a:solidFill>
              </a14:hiddenFill>
            </a:ext>
          </a:extLst>
        </p:spPr>
      </p:pic>
      <p:sp>
        <p:nvSpPr>
          <p:cNvPr id="94" name="Content Placeholder 2">
            <a:extLst>
              <a:ext uri="{FF2B5EF4-FFF2-40B4-BE49-F238E27FC236}">
                <a16:creationId xmlns:a16="http://schemas.microsoft.com/office/drawing/2014/main" xmlns="" id="{DD400B9A-6EEB-43FD-B632-D85540B60987}"/>
              </a:ext>
            </a:extLst>
          </p:cNvPr>
          <p:cNvSpPr txBox="1">
            <a:spLocks/>
          </p:cNvSpPr>
          <p:nvPr/>
        </p:nvSpPr>
        <p:spPr>
          <a:xfrm>
            <a:off x="179512" y="1779662"/>
            <a:ext cx="8424935" cy="3219626"/>
          </a:xfrm>
          <a:prstGeom prst="rect">
            <a:avLst/>
          </a:prstGeom>
        </p:spPr>
        <p:txBody>
          <a:bodyPr>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lgn="ctr">
              <a:lnSpc>
                <a:spcPct val="110000"/>
              </a:lnSpc>
            </a:pPr>
            <a:r>
              <a:rPr lang="en-US" sz="2600" dirty="0">
                <a:solidFill>
                  <a:srgbClr val="7030A0"/>
                </a:solidFill>
                <a:latin typeface="Times New Roman" panose="02020603050405020304" pitchFamily="18" charset="0"/>
                <a:cs typeface="Times New Roman" panose="02020603050405020304" pitchFamily="18" charset="0"/>
              </a:rPr>
              <a:t>K R PETE KRISHNA GOVERNMENT ENGINEERING COLLEGE, KR PET-571426 </a:t>
            </a:r>
          </a:p>
          <a:p>
            <a:pPr indent="-457200" algn="ctr">
              <a:lnSpc>
                <a:spcPct val="110000"/>
              </a:lnSpc>
            </a:pPr>
            <a:r>
              <a:rPr lang="en-US" sz="1800" dirty="0">
                <a:solidFill>
                  <a:srgbClr val="7030A0"/>
                </a:solidFill>
                <a:latin typeface="Times New Roman" panose="02020603050405020304" pitchFamily="18" charset="0"/>
                <a:cs typeface="Times New Roman" panose="02020603050405020304" pitchFamily="18" charset="0"/>
              </a:rPr>
              <a:t>2023-2024</a:t>
            </a:r>
          </a:p>
          <a:p>
            <a:pPr indent="-457200" algn="ctr">
              <a:lnSpc>
                <a:spcPct val="110000"/>
              </a:lnSpc>
            </a:pPr>
            <a:r>
              <a:rPr lang="en-US" sz="2200" dirty="0">
                <a:solidFill>
                  <a:srgbClr val="C00000"/>
                </a:solidFill>
                <a:latin typeface="Times New Roman" panose="02020603050405020304" pitchFamily="18" charset="0"/>
                <a:cs typeface="Times New Roman" panose="02020603050405020304" pitchFamily="18" charset="0"/>
              </a:rPr>
              <a:t>Department of Computer Science &amp; Engineering</a:t>
            </a:r>
          </a:p>
          <a:p>
            <a:pPr indent="-457200" algn="ctr">
              <a:lnSpc>
                <a:spcPct val="110000"/>
              </a:lnSpc>
            </a:pPr>
            <a:r>
              <a:rPr lang="en-US" sz="2100" dirty="0">
                <a:solidFill>
                  <a:srgbClr val="0070C0"/>
                </a:solidFill>
                <a:latin typeface="Times New Roman" panose="02020603050405020304" pitchFamily="18" charset="0"/>
                <a:cs typeface="Times New Roman" panose="02020603050405020304" pitchFamily="18" charset="0"/>
              </a:rPr>
              <a:t>Mini Project Presentation on</a:t>
            </a:r>
          </a:p>
          <a:p>
            <a:pPr indent="-457200" algn="ctr">
              <a:lnSpc>
                <a:spcPct val="110000"/>
              </a:lnSpc>
            </a:pPr>
            <a:endParaRPr lang="en-US" sz="1600" b="1" dirty="0">
              <a:solidFill>
                <a:srgbClr val="0070C0"/>
              </a:solidFill>
              <a:latin typeface="Times New Roman" panose="02020603050405020304" pitchFamily="18" charset="0"/>
              <a:cs typeface="Times New Roman" panose="02020603050405020304" pitchFamily="18" charset="0"/>
            </a:endParaRPr>
          </a:p>
          <a:p>
            <a:r>
              <a:rPr lang="en-US" sz="2600" b="1" dirty="0">
                <a:solidFill>
                  <a:schemeClr val="tx1"/>
                </a:solidFill>
                <a:latin typeface="Times New Roman" pitchFamily="18" charset="0"/>
                <a:cs typeface="Times New Roman" pitchFamily="18" charset="0"/>
              </a:rPr>
              <a:t>                 “Software-defined IDS with UAV Resource Aware Load-Balancing in FANET disaster scenarios</a:t>
            </a:r>
            <a:r>
              <a:rPr lang="en-US" sz="2600" dirty="0">
                <a:solidFill>
                  <a:schemeClr val="tx1"/>
                </a:solidFill>
                <a:latin typeface="Times New Roman" pitchFamily="18" charset="0"/>
                <a:cs typeface="Times New Roman" pitchFamily="18" charset="0"/>
              </a:rPr>
              <a:t>”    </a:t>
            </a:r>
          </a:p>
          <a:p>
            <a:pPr indent="-457200" algn="ctr">
              <a:lnSpc>
                <a:spcPct val="110000"/>
              </a:lnSpc>
            </a:pPr>
            <a:endParaRPr lang="en-US" sz="2000" b="1" dirty="0">
              <a:solidFill>
                <a:srgbClr val="FF0000"/>
              </a:solidFill>
              <a:latin typeface="Times New Roman" panose="02020603050405020304" pitchFamily="18" charset="0"/>
              <a:cs typeface="Times New Roman" panose="02020603050405020304" pitchFamily="18" charset="0"/>
            </a:endParaRPr>
          </a:p>
          <a:p>
            <a:pPr indent="-457200" algn="ctr">
              <a:lnSpc>
                <a:spcPct val="110000"/>
              </a:lnSpc>
            </a:pPr>
            <a:r>
              <a:rPr lang="en-US" sz="2300" dirty="0">
                <a:solidFill>
                  <a:srgbClr val="0070C0"/>
                </a:solidFill>
                <a:latin typeface="Times New Roman" panose="02020603050405020304" pitchFamily="18" charset="0"/>
                <a:cs typeface="Times New Roman" panose="02020603050405020304" pitchFamily="18" charset="0"/>
              </a:rPr>
              <a:t>   Presenting By</a:t>
            </a:r>
          </a:p>
          <a:p>
            <a:pPr indent="-457200" algn="ctr">
              <a:lnSpc>
                <a:spcPct val="110000"/>
              </a:lnSpc>
            </a:pPr>
            <a:r>
              <a:rPr lang="en-US" sz="2000" dirty="0">
                <a:solidFill>
                  <a:schemeClr val="bg2">
                    <a:lumMod val="10000"/>
                  </a:schemeClr>
                </a:solidFill>
                <a:latin typeface="Times New Roman" panose="02020603050405020304" pitchFamily="18" charset="0"/>
                <a:cs typeface="Times New Roman" panose="02020603050405020304" pitchFamily="18" charset="0"/>
              </a:rPr>
              <a:t>  </a:t>
            </a:r>
            <a:r>
              <a:rPr lang="en-US" sz="2100" dirty="0">
                <a:solidFill>
                  <a:schemeClr val="bg2">
                    <a:lumMod val="10000"/>
                  </a:schemeClr>
                </a:solidFill>
                <a:latin typeface="Times New Roman" panose="02020603050405020304" pitchFamily="18" charset="0"/>
                <a:cs typeface="Times New Roman" panose="02020603050405020304" pitchFamily="18" charset="0"/>
              </a:rPr>
              <a:t>PRAJWAL L G                                       4GK21CS031</a:t>
            </a:r>
          </a:p>
          <a:p>
            <a:pPr indent="-457200" algn="ctr">
              <a:lnSpc>
                <a:spcPct val="110000"/>
              </a:lnSpc>
            </a:pPr>
            <a:r>
              <a:rPr lang="en-US" sz="2100" dirty="0">
                <a:solidFill>
                  <a:schemeClr val="bg2">
                    <a:lumMod val="10000"/>
                  </a:schemeClr>
                </a:solidFill>
                <a:latin typeface="Times New Roman" panose="02020603050405020304" pitchFamily="18" charset="0"/>
                <a:cs typeface="Times New Roman" panose="02020603050405020304" pitchFamily="18" charset="0"/>
              </a:rPr>
              <a:t>  USHA A M                                             4GK21CS051</a:t>
            </a:r>
          </a:p>
          <a:p>
            <a:pPr indent="-457200" algn="ctr">
              <a:lnSpc>
                <a:spcPct val="110000"/>
              </a:lnSpc>
            </a:pPr>
            <a:r>
              <a:rPr lang="en-US" sz="2100" dirty="0">
                <a:solidFill>
                  <a:schemeClr val="bg2">
                    <a:lumMod val="10000"/>
                  </a:schemeClr>
                </a:solidFill>
                <a:latin typeface="Times New Roman" panose="02020603050405020304" pitchFamily="18" charset="0"/>
                <a:cs typeface="Times New Roman" panose="02020603050405020304" pitchFamily="18" charset="0"/>
              </a:rPr>
              <a:t>  VIKAS A V                                            4GK21CS054</a:t>
            </a:r>
          </a:p>
          <a:p>
            <a:pPr indent="-457200" algn="ctr">
              <a:lnSpc>
                <a:spcPct val="110000"/>
              </a:lnSpc>
            </a:pPr>
            <a:r>
              <a:rPr lang="en-US" sz="2100" dirty="0">
                <a:solidFill>
                  <a:schemeClr val="bg2">
                    <a:lumMod val="10000"/>
                  </a:schemeClr>
                </a:solidFill>
                <a:latin typeface="Times New Roman" panose="02020603050405020304" pitchFamily="18" charset="0"/>
                <a:cs typeface="Times New Roman" panose="02020603050405020304" pitchFamily="18" charset="0"/>
              </a:rPr>
              <a:t>  RAKSHITHA                          	     4GK22CS404</a:t>
            </a:r>
          </a:p>
          <a:p>
            <a:pPr indent="-457200" algn="ctr">
              <a:lnSpc>
                <a:spcPct val="110000"/>
              </a:lnSpc>
            </a:pPr>
            <a:r>
              <a:rPr lang="en-US" sz="2200" dirty="0">
                <a:solidFill>
                  <a:srgbClr val="0070C0"/>
                </a:solidFill>
                <a:latin typeface="Times New Roman" panose="02020603050405020304" pitchFamily="18" charset="0"/>
                <a:cs typeface="Times New Roman" panose="02020603050405020304" pitchFamily="18" charset="0"/>
              </a:rPr>
              <a:t>	</a:t>
            </a:r>
            <a:endParaRPr lang="en-US" sz="2200" dirty="0">
              <a:solidFill>
                <a:schemeClr val="tx1"/>
              </a:solidFill>
              <a:latin typeface="Times New Roman" panose="02020603050405020304" pitchFamily="18" charset="0"/>
              <a:cs typeface="Times New Roman" panose="02020603050405020304" pitchFamily="18" charset="0"/>
            </a:endParaRPr>
          </a:p>
          <a:p>
            <a:pPr indent="-457200" algn="ctr">
              <a:lnSpc>
                <a:spcPct val="110000"/>
              </a:lnSpc>
            </a:pPr>
            <a:r>
              <a:rPr lang="en-US" sz="2500" b="1" dirty="0">
                <a:solidFill>
                  <a:srgbClr val="0070C0"/>
                </a:solidFill>
                <a:latin typeface="Times New Roman" panose="02020603050405020304" pitchFamily="18" charset="0"/>
                <a:cs typeface="Times New Roman" panose="02020603050405020304" pitchFamily="18" charset="0"/>
              </a:rPr>
              <a:t>Under the Guidance of		                     		                        Head of the Department</a:t>
            </a:r>
          </a:p>
          <a:p>
            <a:r>
              <a:rPr lang="en-US" sz="2500" dirty="0">
                <a:solidFill>
                  <a:schemeClr val="tx1"/>
                </a:solidFill>
                <a:latin typeface="Times New Roman" pitchFamily="18" charset="0"/>
                <a:cs typeface="Times New Roman" pitchFamily="18" charset="0"/>
              </a:rPr>
              <a:t>                        Dr. Devika G    	 	                         	                                              Dr. </a:t>
            </a:r>
            <a:r>
              <a:rPr lang="en-US" sz="2500" dirty="0" err="1">
                <a:solidFill>
                  <a:schemeClr val="tx1"/>
                </a:solidFill>
                <a:latin typeface="Times New Roman" pitchFamily="18" charset="0"/>
                <a:cs typeface="Times New Roman" pitchFamily="18" charset="0"/>
              </a:rPr>
              <a:t>Hareesh</a:t>
            </a:r>
            <a:r>
              <a:rPr lang="en-US" sz="2500" dirty="0">
                <a:solidFill>
                  <a:schemeClr val="tx1"/>
                </a:solidFill>
                <a:latin typeface="Times New Roman" pitchFamily="18" charset="0"/>
                <a:cs typeface="Times New Roman" pitchFamily="18" charset="0"/>
              </a:rPr>
              <a:t> K </a:t>
            </a:r>
          </a:p>
          <a:p>
            <a:r>
              <a:rPr lang="en-US" sz="2500" dirty="0">
                <a:solidFill>
                  <a:schemeClr val="tx1"/>
                </a:solidFill>
                <a:latin typeface="Times New Roman" pitchFamily="18" charset="0"/>
                <a:cs typeface="Times New Roman" pitchFamily="18" charset="0"/>
              </a:rPr>
              <a:t>                   Assistant Professor		                                                                  Associate Professor &amp; HOD</a:t>
            </a:r>
          </a:p>
          <a:p>
            <a:r>
              <a:rPr lang="en-US" sz="2500" dirty="0">
                <a:solidFill>
                  <a:schemeClr val="tx1"/>
                </a:solidFill>
                <a:latin typeface="Times New Roman" pitchFamily="18" charset="0"/>
                <a:cs typeface="Times New Roman" pitchFamily="18" charset="0"/>
              </a:rPr>
              <a:t>                        Dept. of CSE	                                                                                       Dept. of CSE</a:t>
            </a:r>
          </a:p>
          <a:p>
            <a:pPr indent="-457200" algn="just">
              <a:lnSpc>
                <a:spcPct val="110000"/>
              </a:lnSpc>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indent="-457200" algn="ctr">
              <a:lnSpc>
                <a:spcPct val="110000"/>
              </a:lnSpc>
            </a:pP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indent="-457200" algn="ctr">
              <a:lnSpc>
                <a:spcPct val="110000"/>
              </a:lnSpc>
            </a:pPr>
            <a:endParaRPr lang="en-US" sz="1600" dirty="0">
              <a:solidFill>
                <a:schemeClr val="tx1">
                  <a:lumMod val="50000"/>
                  <a:lumOff val="50000"/>
                </a:schemeClr>
              </a:solidFill>
              <a:latin typeface="Times New Roman" panose="02020603050405020304" pitchFamily="18" charset="0"/>
              <a:cs typeface="Times New Roman" panose="02020603050405020304" pitchFamily="18" charset="0"/>
            </a:endParaRPr>
          </a:p>
          <a:p>
            <a:pPr indent="-457200" algn="ctr">
              <a:lnSpc>
                <a:spcPct val="110000"/>
              </a:lnSpc>
            </a:pPr>
            <a:endParaRPr lang="en-US" sz="16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Cntd….</a:t>
            </a:r>
            <a:endParaRPr lang="en-US" sz="1800" dirty="0"/>
          </a:p>
        </p:txBody>
      </p:sp>
      <p:sp>
        <p:nvSpPr>
          <p:cNvPr id="3" name="Content Placeholder 2"/>
          <p:cNvSpPr>
            <a:spLocks noGrp="1"/>
          </p:cNvSpPr>
          <p:nvPr>
            <p:ph idx="1"/>
          </p:nvPr>
        </p:nvSpPr>
        <p:spPr>
          <a:xfrm>
            <a:off x="467544" y="1059582"/>
            <a:ext cx="6447501" cy="3528392"/>
          </a:xfrm>
        </p:spPr>
        <p:txBody>
          <a:bodyPr>
            <a:normAutofit fontScale="25000" lnSpcReduction="20000"/>
          </a:bodyPr>
          <a:lstStyle/>
          <a:p>
            <a:pPr marL="0" indent="0">
              <a:buNone/>
            </a:pPr>
            <a:r>
              <a:rPr lang="en-US" sz="5600" i="1" dirty="0" smtClean="0">
                <a:cs typeface="Times New Roman" pitchFamily="18" charset="0"/>
              </a:rPr>
              <a:t># Add annotations</a:t>
            </a:r>
            <a:endParaRPr lang="en-US" sz="5600" dirty="0" smtClean="0">
              <a:cs typeface="Times New Roman" pitchFamily="18" charset="0"/>
            </a:endParaRPr>
          </a:p>
          <a:p>
            <a:pPr marL="0" indent="0">
              <a:buNone/>
            </a:pPr>
            <a:r>
              <a:rPr lang="en-US" sz="5600" i="1" dirty="0" smtClean="0">
                <a:cs typeface="Times New Roman" pitchFamily="18" charset="0"/>
              </a:rPr>
              <a:t>def</a:t>
            </a:r>
            <a:r>
              <a:rPr lang="en-US" sz="5600" dirty="0" smtClean="0">
                <a:cs typeface="Times New Roman" pitchFamily="18" charset="0"/>
              </a:rPr>
              <a:t> autolabel(rects):</a:t>
            </a:r>
          </a:p>
          <a:p>
            <a:pPr marL="0" indent="0">
              <a:buNone/>
            </a:pPr>
            <a:r>
              <a:rPr lang="en-US" sz="5600" dirty="0" smtClean="0"/>
              <a:t>    """</a:t>
            </a:r>
            <a:r>
              <a:rPr lang="en-US" sz="5600" dirty="0" smtClean="0">
                <a:cs typeface="Times New Roman" pitchFamily="18" charset="0"/>
              </a:rPr>
              <a:t>Attach a text label above each bar in rects, displaying its height."""</a:t>
            </a:r>
          </a:p>
          <a:p>
            <a:pPr marL="0" indent="0">
              <a:buNone/>
            </a:pPr>
            <a:r>
              <a:rPr lang="en-US" sz="5600" dirty="0" smtClean="0">
                <a:cs typeface="Times New Roman" pitchFamily="18" charset="0"/>
              </a:rPr>
              <a:t>    </a:t>
            </a:r>
            <a:r>
              <a:rPr lang="en-US" sz="5600" i="1" dirty="0" smtClean="0">
                <a:cs typeface="Times New Roman" pitchFamily="18" charset="0"/>
              </a:rPr>
              <a:t>for</a:t>
            </a:r>
            <a:r>
              <a:rPr lang="en-US" sz="5600" dirty="0" smtClean="0">
                <a:cs typeface="Times New Roman" pitchFamily="18" charset="0"/>
              </a:rPr>
              <a:t> rect in rects:</a:t>
            </a:r>
          </a:p>
          <a:p>
            <a:pPr marL="0" indent="0">
              <a:buNone/>
            </a:pPr>
            <a:r>
              <a:rPr lang="en-US" sz="5600" dirty="0" smtClean="0">
                <a:cs typeface="Times New Roman" pitchFamily="18" charset="0"/>
              </a:rPr>
              <a:t>        height = rect.get_height()</a:t>
            </a:r>
          </a:p>
          <a:p>
            <a:pPr marL="0" indent="0">
              <a:buNone/>
            </a:pPr>
            <a:r>
              <a:rPr lang="en-US" sz="5600" dirty="0" smtClean="0">
                <a:cs typeface="Times New Roman" pitchFamily="18" charset="0"/>
              </a:rPr>
              <a:t>        ax.annotate('{}'.format(height),</a:t>
            </a:r>
          </a:p>
          <a:p>
            <a:pPr marL="0" indent="0">
              <a:buNone/>
            </a:pPr>
            <a:r>
              <a:rPr lang="en-US" sz="5600" dirty="0" smtClean="0">
                <a:cs typeface="Times New Roman" pitchFamily="18" charset="0"/>
              </a:rPr>
              <a:t>                    xy=(rect.get_x() + rect.get_width() / 2, height),</a:t>
            </a:r>
          </a:p>
          <a:p>
            <a:pPr marL="0" indent="0">
              <a:buNone/>
            </a:pPr>
            <a:r>
              <a:rPr lang="en-US" sz="5600" dirty="0" smtClean="0">
                <a:cs typeface="Times New Roman" pitchFamily="18" charset="0"/>
              </a:rPr>
              <a:t>                    xytext=(0, 3),  </a:t>
            </a:r>
            <a:r>
              <a:rPr lang="en-US" sz="5600" i="1" dirty="0" smtClean="0">
                <a:cs typeface="Times New Roman" pitchFamily="18" charset="0"/>
              </a:rPr>
              <a:t># 3 points vertical offset</a:t>
            </a:r>
            <a:endParaRPr lang="en-US" sz="5600" dirty="0" smtClean="0">
              <a:cs typeface="Times New Roman" pitchFamily="18" charset="0"/>
            </a:endParaRPr>
          </a:p>
          <a:p>
            <a:pPr marL="0" indent="0">
              <a:buNone/>
            </a:pPr>
            <a:r>
              <a:rPr lang="en-US" sz="5600" dirty="0" smtClean="0">
                <a:cs typeface="Times New Roman" pitchFamily="18" charset="0"/>
              </a:rPr>
              <a:t>                    textcoords="offset points",</a:t>
            </a:r>
          </a:p>
          <a:p>
            <a:pPr marL="0" indent="0">
              <a:buNone/>
            </a:pPr>
            <a:r>
              <a:rPr lang="en-US" sz="5600" dirty="0" smtClean="0">
                <a:cs typeface="Times New Roman" pitchFamily="18" charset="0"/>
              </a:rPr>
              <a:t>                    ha='center', </a:t>
            </a:r>
            <a:r>
              <a:rPr lang="en-US" sz="5600" dirty="0" err="1" smtClean="0">
                <a:cs typeface="Times New Roman" pitchFamily="18" charset="0"/>
              </a:rPr>
              <a:t>va</a:t>
            </a:r>
            <a:r>
              <a:rPr lang="en-US" sz="5600" dirty="0" smtClean="0">
                <a:cs typeface="Times New Roman" pitchFamily="18" charset="0"/>
              </a:rPr>
              <a:t>='bottom')</a:t>
            </a:r>
          </a:p>
          <a:p>
            <a:pPr marL="0" indent="0">
              <a:buNone/>
            </a:pPr>
            <a:r>
              <a:rPr lang="en-US" sz="5600" dirty="0" smtClean="0">
                <a:cs typeface="Times New Roman" pitchFamily="18" charset="0"/>
              </a:rPr>
              <a:t/>
            </a:r>
            <a:br>
              <a:rPr lang="en-US" sz="5600" dirty="0" smtClean="0">
                <a:cs typeface="Times New Roman" pitchFamily="18" charset="0"/>
              </a:rPr>
            </a:br>
            <a:r>
              <a:rPr lang="en-US" sz="5600" dirty="0" smtClean="0">
                <a:cs typeface="Times New Roman" pitchFamily="18" charset="0"/>
              </a:rPr>
              <a:t>autolabel(rects1)</a:t>
            </a:r>
          </a:p>
          <a:p>
            <a:pPr marL="0" indent="0">
              <a:buNone/>
            </a:pPr>
            <a:r>
              <a:rPr lang="en-US" sz="5600" dirty="0" smtClean="0">
                <a:cs typeface="Times New Roman" pitchFamily="18" charset="0"/>
              </a:rPr>
              <a:t>autolabel(rects2)</a:t>
            </a:r>
          </a:p>
          <a:p>
            <a:pPr marL="0" indent="0">
              <a:buNone/>
            </a:pPr>
            <a:r>
              <a:rPr lang="en-US" sz="5600" dirty="0" smtClean="0">
                <a:cs typeface="Times New Roman" pitchFamily="18" charset="0"/>
              </a:rPr>
              <a:t/>
            </a:r>
            <a:br>
              <a:rPr lang="en-US" sz="5600" dirty="0" smtClean="0">
                <a:cs typeface="Times New Roman" pitchFamily="18" charset="0"/>
              </a:rPr>
            </a:br>
            <a:r>
              <a:rPr lang="en-US" sz="5600" dirty="0" smtClean="0">
                <a:cs typeface="Times New Roman" pitchFamily="18" charset="0"/>
              </a:rPr>
              <a:t>fig.tight_layout()</a:t>
            </a:r>
          </a:p>
          <a:p>
            <a:pPr marL="0" indent="0">
              <a:buNone/>
            </a:pPr>
            <a:r>
              <a:rPr lang="en-US" sz="5600" dirty="0" smtClean="0">
                <a:cs typeface="Times New Roman" pitchFamily="18" charset="0"/>
              </a:rPr>
              <a:t/>
            </a:r>
            <a:br>
              <a:rPr lang="en-US" sz="5600" dirty="0" smtClean="0">
                <a:cs typeface="Times New Roman" pitchFamily="18" charset="0"/>
              </a:rPr>
            </a:br>
            <a:r>
              <a:rPr lang="en-US" sz="5600" dirty="0" smtClean="0">
                <a:cs typeface="Times New Roman" pitchFamily="18" charset="0"/>
              </a:rPr>
              <a:t>plt.show()</a:t>
            </a:r>
          </a:p>
          <a:p>
            <a:pPr marL="0" indent="0">
              <a:buNone/>
            </a:pPr>
            <a:endParaRPr lang="en-US" dirty="0"/>
          </a:p>
        </p:txBody>
      </p:sp>
    </p:spTree>
    <p:extLst>
      <p:ext uri="{BB962C8B-B14F-4D97-AF65-F5344CB8AC3E}">
        <p14:creationId xmlns:p14="http://schemas.microsoft.com/office/powerpoint/2010/main" val="3272807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esktop\Figure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21669"/>
            <a:ext cx="5328592" cy="27312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47664" y="2931790"/>
            <a:ext cx="5652753" cy="1600438"/>
          </a:xfrm>
          <a:prstGeom prst="rect">
            <a:avLst/>
          </a:prstGeom>
        </p:spPr>
        <p:txBody>
          <a:bodyPr wrap="square">
            <a:spAutoFit/>
          </a:bodyPr>
          <a:lstStyle/>
          <a:p>
            <a:pPr algn="just"/>
            <a:r>
              <a:rPr lang="en-US" sz="1600" dirty="0" smtClean="0"/>
              <a:t>	</a:t>
            </a: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bar chart compares battery autonomy under static and dynamic deployment using three load balancing (LB) strategies: Random, Round Robin, and S_URA. Dynamic deployment consistently shows higher battery autonomy than static deployment. The S_URA LB strategy yields the highest autonomy, with dynamic deployment reaching 20.2 minutes</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3555968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5509AF4-C988-5D72-F1C6-CDF504E36556}"/>
              </a:ext>
            </a:extLst>
          </p:cNvPr>
          <p:cNvSpPr>
            <a:spLocks noGrp="1"/>
          </p:cNvSpPr>
          <p:nvPr>
            <p:ph type="subTitle" idx="1"/>
          </p:nvPr>
        </p:nvSpPr>
        <p:spPr>
          <a:xfrm>
            <a:off x="251520" y="1103736"/>
            <a:ext cx="7474786" cy="3122444"/>
          </a:xfrm>
        </p:spPr>
        <p:txBody>
          <a:bodyPr/>
          <a:lstStyle/>
          <a:p>
            <a:pPr algn="just">
              <a:lnSpc>
                <a:spcPct val="150000"/>
              </a:lnSpc>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Design a Software-Defined Intrusion Detection System (SD-IDS): </a:t>
            </a:r>
            <a:r>
              <a:rPr lang="en-US" sz="1700" dirty="0">
                <a:latin typeface="Times New Roman" panose="02020603050405020304" pitchFamily="18" charset="0"/>
                <a:cs typeface="Times New Roman" panose="02020603050405020304" pitchFamily="18" charset="0"/>
              </a:rPr>
              <a:t>Enable real-time monitoring, detection, and response to security threats.</a:t>
            </a:r>
          </a:p>
          <a:p>
            <a:pPr algn="just">
              <a:lnSpc>
                <a:spcPct val="150000"/>
              </a:lnSpc>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Implement Resource-Aware Load Balancing Mechanisms: </a:t>
            </a:r>
            <a:r>
              <a:rPr lang="en-US" sz="1700" dirty="0">
                <a:latin typeface="Times New Roman" panose="02020603050405020304" pitchFamily="18" charset="0"/>
                <a:cs typeface="Times New Roman" panose="02020603050405020304" pitchFamily="18" charset="0"/>
              </a:rPr>
              <a:t>Design a dynamic load balancing strategy to maintain network performance and extend UAV operational life under high load conditions.</a:t>
            </a:r>
          </a:p>
          <a:p>
            <a:pPr algn="just">
              <a:lnSpc>
                <a:spcPct val="150000"/>
              </a:lnSpc>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Integrate SD-IDS with Resource-Aware Load Balancing: </a:t>
            </a:r>
            <a:r>
              <a:rPr lang="en-US" sz="1700" dirty="0">
                <a:latin typeface="Times New Roman" panose="02020603050405020304" pitchFamily="18" charset="0"/>
                <a:cs typeface="Times New Roman" panose="02020603050405020304" pitchFamily="18" charset="0"/>
              </a:rPr>
              <a:t>Seamlessly combine SD-IDS with the load balancing mechanism for enhanced security and efficiency.</a:t>
            </a:r>
            <a:endParaRPr lang="en-IN" sz="17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xmlns="" id="{6B3B29D4-8794-2E68-1D97-9F91C8B0FB5A}"/>
              </a:ext>
            </a:extLst>
          </p:cNvPr>
          <p:cNvSpPr>
            <a:spLocks noGrp="1"/>
          </p:cNvSpPr>
          <p:nvPr>
            <p:ph type="title"/>
          </p:nvPr>
        </p:nvSpPr>
        <p:spPr>
          <a:xfrm>
            <a:off x="-2124744" y="398050"/>
            <a:ext cx="8136048" cy="694800"/>
          </a:xfrm>
        </p:spPr>
        <p:txBody>
          <a:bodyPr/>
          <a:lstStyle/>
          <a:p>
            <a:r>
              <a:rPr lang="en-IN" u="sng" dirty="0"/>
              <a:t>Objectives</a:t>
            </a:r>
          </a:p>
        </p:txBody>
      </p:sp>
    </p:spTree>
    <p:extLst>
      <p:ext uri="{BB962C8B-B14F-4D97-AF65-F5344CB8AC3E}">
        <p14:creationId xmlns:p14="http://schemas.microsoft.com/office/powerpoint/2010/main" val="2275643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xmlns="" id="{C64F132C-7EBC-9DD2-98CF-546AA72C7561}"/>
              </a:ext>
            </a:extLst>
          </p:cNvPr>
          <p:cNvSpPr>
            <a:spLocks noGrp="1"/>
          </p:cNvSpPr>
          <p:nvPr>
            <p:ph type="subTitle" idx="1"/>
          </p:nvPr>
        </p:nvSpPr>
        <p:spPr>
          <a:xfrm>
            <a:off x="762793" y="1347614"/>
            <a:ext cx="7618413" cy="3600549"/>
          </a:xfrm>
        </p:spPr>
        <p:txBody>
          <a:bodyPr/>
          <a:lstStyle/>
          <a:p>
            <a:pPr algn="just">
              <a:lnSpc>
                <a:spcPct val="150000"/>
              </a:lnSpc>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Enhanced Security</a:t>
            </a:r>
          </a:p>
          <a:p>
            <a:pPr algn="just">
              <a:lnSpc>
                <a:spcPct val="150000"/>
              </a:lnSpc>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Optimized Resource Utilization</a:t>
            </a:r>
          </a:p>
          <a:p>
            <a:pPr algn="just">
              <a:lnSpc>
                <a:spcPct val="150000"/>
              </a:lnSpc>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Adaptability</a:t>
            </a:r>
          </a:p>
          <a:p>
            <a:pPr algn="just">
              <a:lnSpc>
                <a:spcPct val="150000"/>
              </a:lnSpc>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Reduced Operational Costs</a:t>
            </a:r>
          </a:p>
          <a:p>
            <a:pPr algn="just">
              <a:lnSpc>
                <a:spcPct val="150000"/>
              </a:lnSpc>
              <a:buFont typeface="Wingdings" panose="05000000000000000000" pitchFamily="2" charset="2"/>
              <a:buChar char="§"/>
            </a:pPr>
            <a:r>
              <a:rPr lang="en-IN" sz="1700" dirty="0">
                <a:latin typeface="Times New Roman" panose="02020603050405020304" pitchFamily="18" charset="0"/>
                <a:cs typeface="Times New Roman" panose="02020603050405020304" pitchFamily="18" charset="0"/>
              </a:rPr>
              <a:t>Enhanced Coverage and Responsiveness</a:t>
            </a:r>
          </a:p>
        </p:txBody>
      </p:sp>
      <p:sp>
        <p:nvSpPr>
          <p:cNvPr id="4" name="Title 3">
            <a:extLst>
              <a:ext uri="{FF2B5EF4-FFF2-40B4-BE49-F238E27FC236}">
                <a16:creationId xmlns:a16="http://schemas.microsoft.com/office/drawing/2014/main" xmlns="" id="{AA401244-59FA-C7FC-1B56-0B5FF0CC1E05}"/>
              </a:ext>
            </a:extLst>
          </p:cNvPr>
          <p:cNvSpPr>
            <a:spLocks noGrp="1"/>
          </p:cNvSpPr>
          <p:nvPr>
            <p:ph type="title"/>
          </p:nvPr>
        </p:nvSpPr>
        <p:spPr>
          <a:xfrm>
            <a:off x="-2124744" y="555526"/>
            <a:ext cx="8352072" cy="694800"/>
          </a:xfrm>
        </p:spPr>
        <p:txBody>
          <a:bodyPr/>
          <a:lstStyle/>
          <a:p>
            <a:r>
              <a:rPr lang="en-IN" u="sng" dirty="0"/>
              <a:t>Advantages</a:t>
            </a:r>
          </a:p>
        </p:txBody>
      </p:sp>
    </p:spTree>
    <p:extLst>
      <p:ext uri="{BB962C8B-B14F-4D97-AF65-F5344CB8AC3E}">
        <p14:creationId xmlns:p14="http://schemas.microsoft.com/office/powerpoint/2010/main" val="3083678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526A8EE-893A-CB9C-C592-0A8EF86AF845}"/>
              </a:ext>
            </a:extLst>
          </p:cNvPr>
          <p:cNvSpPr>
            <a:spLocks noGrp="1"/>
          </p:cNvSpPr>
          <p:nvPr>
            <p:ph type="subTitle" idx="1"/>
          </p:nvPr>
        </p:nvSpPr>
        <p:spPr>
          <a:xfrm>
            <a:off x="539552" y="1399084"/>
            <a:ext cx="7510362" cy="3744416"/>
          </a:xfrm>
        </p:spPr>
        <p:txBody>
          <a:bodyPr/>
          <a:lstStyle/>
          <a:p>
            <a:pPr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Complexity</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Dependency on Connectivity</a:t>
            </a:r>
          </a:p>
          <a:p>
            <a:pPr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Expensive</a:t>
            </a:r>
          </a:p>
          <a:p>
            <a:pPr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Resource Overhead</a:t>
            </a:r>
          </a:p>
          <a:p>
            <a:pPr algn="just">
              <a:lnSpc>
                <a:spcPct val="150000"/>
              </a:lnSpc>
            </a:pPr>
            <a:endParaRPr lang="en-IN" sz="1700"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IN" dirty="0"/>
          </a:p>
        </p:txBody>
      </p:sp>
      <p:sp>
        <p:nvSpPr>
          <p:cNvPr id="4" name="Title 3">
            <a:extLst>
              <a:ext uri="{FF2B5EF4-FFF2-40B4-BE49-F238E27FC236}">
                <a16:creationId xmlns:a16="http://schemas.microsoft.com/office/drawing/2014/main" xmlns="" id="{C3511180-99D1-9C8B-4291-F6EF4B9933C5}"/>
              </a:ext>
            </a:extLst>
          </p:cNvPr>
          <p:cNvSpPr>
            <a:spLocks noGrp="1"/>
          </p:cNvSpPr>
          <p:nvPr>
            <p:ph type="title"/>
          </p:nvPr>
        </p:nvSpPr>
        <p:spPr>
          <a:xfrm>
            <a:off x="-1692696" y="627534"/>
            <a:ext cx="7704000" cy="694800"/>
          </a:xfrm>
        </p:spPr>
        <p:txBody>
          <a:bodyPr/>
          <a:lstStyle/>
          <a:p>
            <a:r>
              <a:rPr lang="en-IN" u="sng" dirty="0"/>
              <a:t>Disadvantages</a:t>
            </a:r>
          </a:p>
        </p:txBody>
      </p:sp>
    </p:spTree>
    <p:extLst>
      <p:ext uri="{BB962C8B-B14F-4D97-AF65-F5344CB8AC3E}">
        <p14:creationId xmlns:p14="http://schemas.microsoft.com/office/powerpoint/2010/main" val="221103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23478"/>
            <a:ext cx="7452400" cy="910824"/>
          </a:xfrm>
        </p:spPr>
        <p:txBody>
          <a:bodyPr/>
          <a:lstStyle/>
          <a:p>
            <a:r>
              <a:rPr lang="en-US" dirty="0">
                <a:solidFill>
                  <a:schemeClr val="accent4"/>
                </a:solidFill>
              </a:rPr>
              <a:t> </a:t>
            </a:r>
            <a:r>
              <a:rPr lang="en-US" dirty="0" smtClean="0">
                <a:solidFill>
                  <a:schemeClr val="accent4"/>
                </a:solidFill>
              </a:rPr>
              <a:t>  </a:t>
            </a:r>
            <a:r>
              <a:rPr lang="en-US" sz="3600" u="sng" dirty="0" smtClean="0"/>
              <a:t>CONCLUSION</a:t>
            </a:r>
            <a:endParaRPr lang="en-IN" sz="3600" u="sng" dirty="0"/>
          </a:p>
        </p:txBody>
      </p:sp>
      <p:sp>
        <p:nvSpPr>
          <p:cNvPr id="3" name="TextBox 2"/>
          <p:cNvSpPr txBox="1"/>
          <p:nvPr/>
        </p:nvSpPr>
        <p:spPr>
          <a:xfrm>
            <a:off x="395536" y="842669"/>
            <a:ext cx="7344816" cy="4201150"/>
          </a:xfrm>
          <a:prstGeom prst="rect">
            <a:avLst/>
          </a:prstGeom>
          <a:noFill/>
        </p:spPr>
        <p:txBody>
          <a:bodyPr wrap="square" rtlCol="0">
            <a:spAutoFit/>
          </a:bodyPr>
          <a:lstStyle/>
          <a:p>
            <a:endParaRPr lang="en-US" sz="1800" dirty="0">
              <a:solidFill>
                <a:schemeClr val="tx1"/>
              </a:solidFill>
              <a:latin typeface="Times New Roman" pitchFamily="18" charset="0"/>
              <a:cs typeface="Times New Roman" pitchFamily="18" charset="0"/>
            </a:endParaRPr>
          </a:p>
          <a:p>
            <a:pPr algn="just">
              <a:lnSpc>
                <a:spcPct val="150000"/>
              </a:lnSpc>
            </a:pPr>
            <a:r>
              <a:rPr lang="en-US" sz="1700" dirty="0" smtClean="0">
                <a:latin typeface="Times New Roman" pitchFamily="18" charset="0"/>
                <a:cs typeface="Times New Roman" pitchFamily="18" charset="0"/>
              </a:rPr>
              <a:t>	T</a:t>
            </a:r>
            <a:r>
              <a:rPr lang="en-US" sz="1700" dirty="0" smtClean="0">
                <a:solidFill>
                  <a:schemeClr val="tx1"/>
                </a:solidFill>
                <a:latin typeface="Times New Roman" pitchFamily="18" charset="0"/>
                <a:cs typeface="Times New Roman" pitchFamily="18" charset="0"/>
              </a:rPr>
              <a:t>he </a:t>
            </a:r>
            <a:r>
              <a:rPr lang="en-US" sz="1700" dirty="0">
                <a:solidFill>
                  <a:schemeClr val="tx1"/>
                </a:solidFill>
                <a:latin typeface="Times New Roman" pitchFamily="18" charset="0"/>
                <a:cs typeface="Times New Roman" pitchFamily="18" charset="0"/>
              </a:rPr>
              <a:t>integration of Software-defined IDS with UAV resource-aware load-balancing presents a promising solution for enhancing FANET resilience in disaster scenarios. It offers improved security through centralized control and dynamic threat response. Efficient resource utilization prolongs network operation, while advancements in machine learning bolster intrusion detection accuracy. Future efforts should prioritize refining implementation complexities and mitigating potential security vulnerabilities to realize its full potential in critical disaster response operations. 	</a:t>
            </a:r>
          </a:p>
          <a:p>
            <a:r>
              <a:rPr lang="en-US" sz="1800" dirty="0">
                <a:solidFill>
                  <a:schemeClr val="tx1"/>
                </a:solidFill>
                <a:latin typeface="Times New Roman" pitchFamily="18" charset="0"/>
                <a:cs typeface="Times New Roman" pitchFamily="18" charset="0"/>
              </a:rPr>
              <a:t>	</a:t>
            </a:r>
          </a:p>
          <a:p>
            <a:pPr algn="just">
              <a:lnSpc>
                <a:spcPct val="150000"/>
              </a:lnSpc>
            </a:pPr>
            <a:endParaRPr lang="en-IN" sz="1800" b="1" dirty="0">
              <a:solidFill>
                <a:schemeClr val="tx1"/>
              </a:solidFill>
              <a:latin typeface="Cabin" charset="0"/>
            </a:endParaRPr>
          </a:p>
        </p:txBody>
      </p:sp>
    </p:spTree>
    <p:extLst>
      <p:ext uri="{BB962C8B-B14F-4D97-AF65-F5344CB8AC3E}">
        <p14:creationId xmlns:p14="http://schemas.microsoft.com/office/powerpoint/2010/main" val="3684767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41"/>
          <p:cNvSpPr txBox="1">
            <a:spLocks noGrp="1"/>
          </p:cNvSpPr>
          <p:nvPr>
            <p:ph type="title"/>
          </p:nvPr>
        </p:nvSpPr>
        <p:spPr>
          <a:xfrm>
            <a:off x="-1980728" y="339502"/>
            <a:ext cx="7704000" cy="7287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u="sng" dirty="0"/>
              <a:t>REFERENCES</a:t>
            </a:r>
            <a:endParaRPr u="sng" dirty="0"/>
          </a:p>
        </p:txBody>
      </p:sp>
      <p:sp>
        <p:nvSpPr>
          <p:cNvPr id="3" name="TextBox 2">
            <a:extLst>
              <a:ext uri="{FF2B5EF4-FFF2-40B4-BE49-F238E27FC236}">
                <a16:creationId xmlns:a16="http://schemas.microsoft.com/office/drawing/2014/main" xmlns="" id="{72A9ACEB-73FA-C08F-A772-BF3A8E81DEA6}"/>
              </a:ext>
            </a:extLst>
          </p:cNvPr>
          <p:cNvSpPr txBox="1"/>
          <p:nvPr/>
        </p:nvSpPr>
        <p:spPr>
          <a:xfrm>
            <a:off x="467544" y="1203598"/>
            <a:ext cx="7128792" cy="3493264"/>
          </a:xfrm>
          <a:prstGeom prst="rect">
            <a:avLst/>
          </a:prstGeom>
          <a:noFill/>
        </p:spPr>
        <p:txBody>
          <a:bodyPr wrap="square" rtlCol="0">
            <a:spAutoFit/>
          </a:bodyPr>
          <a:lstStyle/>
          <a:p>
            <a:pPr marL="342900" indent="-342900">
              <a:buFont typeface="+mj-lt"/>
              <a:buAutoNum type="arabicPeriod"/>
            </a:pPr>
            <a:r>
              <a:rPr lang="en-IN" sz="1700" dirty="0">
                <a:latin typeface="Times New Roman" panose="02020603050405020304" pitchFamily="18" charset="0"/>
                <a:cs typeface="Times New Roman" panose="02020603050405020304" pitchFamily="18" charset="0"/>
              </a:rPr>
              <a:t>D. Kreutz, F.M. Ramos, P.E. Verissimo, C.E. Rothenberg, S. </a:t>
            </a:r>
            <a:r>
              <a:rPr lang="en-IN" sz="1700" dirty="0" err="1">
                <a:latin typeface="Times New Roman" panose="02020603050405020304" pitchFamily="18" charset="0"/>
                <a:cs typeface="Times New Roman" panose="02020603050405020304" pitchFamily="18" charset="0"/>
              </a:rPr>
              <a:t>Azodolmolky</a:t>
            </a:r>
            <a:r>
              <a:rPr lang="en-IN" sz="1700" dirty="0">
                <a:latin typeface="Times New Roman" panose="02020603050405020304" pitchFamily="18" charset="0"/>
                <a:cs typeface="Times New Roman" panose="02020603050405020304" pitchFamily="18" charset="0"/>
              </a:rPr>
              <a:t>, S.Uhlig, Software-defined networking: A comprehensive survey, Proc. IEEE 103 (1) (2014) 14–76.</a:t>
            </a:r>
          </a:p>
          <a:p>
            <a:pPr marL="342900" indent="-342900">
              <a:buFont typeface="+mj-lt"/>
              <a:buAutoNum type="arabicPeriod"/>
            </a:pPr>
            <a:r>
              <a:rPr lang="en-IN" sz="1700" dirty="0">
                <a:latin typeface="Times New Roman" panose="02020603050405020304" pitchFamily="18" charset="0"/>
                <a:cs typeface="Times New Roman" panose="02020603050405020304" pitchFamily="18" charset="0"/>
              </a:rPr>
              <a:t>F. </a:t>
            </a:r>
            <a:r>
              <a:rPr lang="en-IN" sz="1700" dirty="0" smtClean="0">
                <a:latin typeface="Times New Roman" panose="02020603050405020304" pitchFamily="18" charset="0"/>
                <a:cs typeface="Times New Roman" panose="02020603050405020304" pitchFamily="18" charset="0"/>
              </a:rPr>
              <a:t>Al-</a:t>
            </a:r>
            <a:r>
              <a:rPr lang="en-IN" sz="1700" dirty="0" err="1" smtClean="0">
                <a:latin typeface="Times New Roman" panose="02020603050405020304" pitchFamily="18" charset="0"/>
                <a:cs typeface="Times New Roman" panose="02020603050405020304" pitchFamily="18" charset="0"/>
              </a:rPr>
              <a:t>Turjman</a:t>
            </a:r>
            <a:r>
              <a:rPr lang="en-IN" sz="1700" dirty="0" smtClean="0">
                <a:latin typeface="Times New Roman" panose="02020603050405020304" pitchFamily="18" charset="0"/>
                <a:cs typeface="Times New Roman" panose="02020603050405020304" pitchFamily="18" charset="0"/>
              </a:rPr>
              <a:t>, </a:t>
            </a:r>
            <a:r>
              <a:rPr lang="en-IN" sz="1700" dirty="0">
                <a:latin typeface="Times New Roman" panose="02020603050405020304" pitchFamily="18" charset="0"/>
                <a:cs typeface="Times New Roman" panose="02020603050405020304" pitchFamily="18" charset="0"/>
              </a:rPr>
              <a:t>M. Abujubbeh, A. Malekloo, L. Mostarda, UAVs assessment in software-defined IoT networks: An overview, Comput. Commun. 150 (2020)519–536.</a:t>
            </a:r>
          </a:p>
          <a:p>
            <a:pPr marL="342900" indent="-342900">
              <a:buFont typeface="+mj-lt"/>
              <a:buAutoNum type="arabicPeriod"/>
            </a:pPr>
            <a:r>
              <a:rPr lang="en-IN" sz="1700" dirty="0">
                <a:latin typeface="Times New Roman" panose="02020603050405020304" pitchFamily="18" charset="0"/>
                <a:cs typeface="Times New Roman" panose="02020603050405020304" pitchFamily="18" charset="0"/>
              </a:rPr>
              <a:t>H. Zhong, Y. Fang, J. Cui, Reprint of ‘‘LBBSRT: An efficient SDN load balancing scheme based on server response time’’, Future </a:t>
            </a:r>
            <a:r>
              <a:rPr lang="en-IN" sz="1700" dirty="0" err="1">
                <a:latin typeface="Times New Roman" panose="02020603050405020304" pitchFamily="18" charset="0"/>
                <a:cs typeface="Times New Roman" panose="02020603050405020304" pitchFamily="18" charset="0"/>
              </a:rPr>
              <a:t>Gener</a:t>
            </a:r>
            <a:r>
              <a:rPr lang="en-IN" sz="1700" dirty="0">
                <a:latin typeface="Times New Roman" panose="02020603050405020304" pitchFamily="18" charset="0"/>
                <a:cs typeface="Times New Roman" panose="02020603050405020304" pitchFamily="18" charset="0"/>
              </a:rPr>
              <a:t>. Comput. Syst. 80 (2018) 409–416, </a:t>
            </a:r>
            <a:r>
              <a:rPr lang="en-IN" sz="1700" dirty="0">
                <a:solidFill>
                  <a:schemeClr val="accent4"/>
                </a:solidFill>
                <a:latin typeface="Times New Roman" panose="02020603050405020304" pitchFamily="18" charset="0"/>
                <a:cs typeface="Times New Roman" panose="02020603050405020304" pitchFamily="18" charset="0"/>
              </a:rPr>
              <a:t>http://dx.doi.org/10.1016/j.future.2017.11.012.</a:t>
            </a:r>
          </a:p>
          <a:p>
            <a:pPr marL="342900" indent="-342900">
              <a:buFont typeface="+mj-lt"/>
              <a:buAutoNum type="arabicPeriod"/>
            </a:pPr>
            <a:r>
              <a:rPr lang="en-IN" sz="1700" dirty="0">
                <a:latin typeface="Times New Roman" panose="02020603050405020304" pitchFamily="18" charset="0"/>
                <a:cs typeface="Times New Roman" panose="02020603050405020304" pitchFamily="18" charset="0"/>
              </a:rPr>
              <a:t>I.T. Singh, T.R. Singh, T. Sinam, Server load balancing with round robin technique in SDN, in: 2022 International Conference on Decision Aid Sciences and Applications, DASA, 2022, pp. 503–505, </a:t>
            </a:r>
            <a:r>
              <a:rPr lang="en-IN" sz="1700" dirty="0">
                <a:solidFill>
                  <a:schemeClr val="accent4"/>
                </a:solidFill>
                <a:latin typeface="Times New Roman" panose="02020603050405020304" pitchFamily="18" charset="0"/>
                <a:cs typeface="Times New Roman" panose="02020603050405020304" pitchFamily="18" charset="0"/>
              </a:rPr>
              <a:t>http://dx.doi.org/10.1109/DASA54658.2022.9765287.</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Google Shape;698;p43"/>
          <p:cNvSpPr txBox="1">
            <a:spLocks noGrp="1"/>
          </p:cNvSpPr>
          <p:nvPr>
            <p:ph type="title"/>
          </p:nvPr>
        </p:nvSpPr>
        <p:spPr>
          <a:xfrm>
            <a:off x="467544" y="2211710"/>
            <a:ext cx="5286300" cy="100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6000" dirty="0">
                <a:solidFill>
                  <a:schemeClr val="accent2">
                    <a:lumMod val="50000"/>
                  </a:schemeClr>
                </a:solidFill>
                <a:latin typeface="Arial Rounded MT Bold" panose="020F0704030504030204" pitchFamily="34" charset="0"/>
              </a:rPr>
              <a:t>Thank You…</a:t>
            </a:r>
            <a:endParaRPr sz="6000" dirty="0">
              <a:solidFill>
                <a:schemeClr val="accent2">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2393665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92696" y="339502"/>
            <a:ext cx="7717500" cy="691800"/>
          </a:xfrm>
        </p:spPr>
        <p:txBody>
          <a:bodyPr/>
          <a:lstStyle/>
          <a:p>
            <a:pPr algn="ctr"/>
            <a:r>
              <a:rPr lang="en-US" i="1" u="sng" dirty="0"/>
              <a:t>CONTENTS</a:t>
            </a:r>
            <a:endParaRPr lang="en-IN" i="1" u="sng" dirty="0"/>
          </a:p>
        </p:txBody>
      </p:sp>
      <p:sp>
        <p:nvSpPr>
          <p:cNvPr id="5" name="Subtitle 4"/>
          <p:cNvSpPr>
            <a:spLocks noGrp="1"/>
          </p:cNvSpPr>
          <p:nvPr>
            <p:ph type="subTitle" idx="1"/>
          </p:nvPr>
        </p:nvSpPr>
        <p:spPr>
          <a:xfrm>
            <a:off x="467544" y="1059582"/>
            <a:ext cx="6739095" cy="4320480"/>
          </a:xfrm>
        </p:spPr>
        <p:txBody>
          <a:bodyPr/>
          <a:lstStyle/>
          <a:p>
            <a:pPr indent="-457200" algn="just">
              <a:lnSpc>
                <a:spcPct val="150000"/>
              </a:lnSpc>
              <a:buFont typeface="Wingdings" pitchFamily="2" charset="2"/>
              <a:buChar char="Ø"/>
            </a:pPr>
            <a:r>
              <a:rPr lang="en-US" sz="1700" dirty="0">
                <a:solidFill>
                  <a:schemeClr val="tx1"/>
                </a:solidFill>
                <a:latin typeface="Times New Roman" pitchFamily="18" charset="0"/>
                <a:cs typeface="Times New Roman" pitchFamily="18" charset="0"/>
              </a:rPr>
              <a:t>Abstract</a:t>
            </a:r>
          </a:p>
          <a:p>
            <a:pPr indent="-457200" algn="just">
              <a:lnSpc>
                <a:spcPct val="150000"/>
              </a:lnSpc>
              <a:buFont typeface="Wingdings" pitchFamily="2" charset="2"/>
              <a:buChar char="Ø"/>
            </a:pPr>
            <a:r>
              <a:rPr lang="en-US" sz="1700" dirty="0">
                <a:solidFill>
                  <a:schemeClr val="tx1"/>
                </a:solidFill>
                <a:latin typeface="Times New Roman" pitchFamily="18" charset="0"/>
                <a:cs typeface="Times New Roman" pitchFamily="18" charset="0"/>
              </a:rPr>
              <a:t>Introduction</a:t>
            </a:r>
          </a:p>
          <a:p>
            <a:pPr indent="-457200" algn="just">
              <a:lnSpc>
                <a:spcPct val="150000"/>
              </a:lnSpc>
              <a:buFont typeface="Wingdings" pitchFamily="2" charset="2"/>
              <a:buChar char="Ø"/>
            </a:pPr>
            <a:r>
              <a:rPr lang="en-US" sz="1700" dirty="0">
                <a:solidFill>
                  <a:schemeClr val="tx1"/>
                </a:solidFill>
                <a:latin typeface="Times New Roman" pitchFamily="18" charset="0"/>
                <a:cs typeface="Times New Roman" pitchFamily="18" charset="0"/>
              </a:rPr>
              <a:t>Literature Survey</a:t>
            </a:r>
          </a:p>
          <a:p>
            <a:pPr indent="-457200" algn="just">
              <a:lnSpc>
                <a:spcPct val="150000"/>
              </a:lnSpc>
              <a:buFont typeface="Wingdings" pitchFamily="2" charset="2"/>
              <a:buChar char="Ø"/>
            </a:pPr>
            <a:r>
              <a:rPr lang="en-US" sz="1700" dirty="0">
                <a:solidFill>
                  <a:schemeClr val="tx1"/>
                </a:solidFill>
                <a:latin typeface="Times New Roman" pitchFamily="18" charset="0"/>
                <a:cs typeface="Times New Roman" pitchFamily="18" charset="0"/>
              </a:rPr>
              <a:t>Existing System</a:t>
            </a:r>
          </a:p>
          <a:p>
            <a:pPr indent="-457200" algn="just">
              <a:lnSpc>
                <a:spcPct val="150000"/>
              </a:lnSpc>
              <a:buFont typeface="Wingdings" pitchFamily="2" charset="2"/>
              <a:buChar char="Ø"/>
            </a:pPr>
            <a:r>
              <a:rPr lang="en-US" sz="1700" dirty="0">
                <a:solidFill>
                  <a:schemeClr val="tx1"/>
                </a:solidFill>
                <a:latin typeface="Times New Roman" pitchFamily="18" charset="0"/>
                <a:cs typeface="Times New Roman" pitchFamily="18" charset="0"/>
              </a:rPr>
              <a:t>Problem Statement</a:t>
            </a:r>
          </a:p>
          <a:p>
            <a:pPr indent="-457200" algn="just">
              <a:lnSpc>
                <a:spcPct val="150000"/>
              </a:lnSpc>
              <a:buFont typeface="Wingdings" pitchFamily="2" charset="2"/>
              <a:buChar char="Ø"/>
            </a:pPr>
            <a:r>
              <a:rPr lang="en-US" sz="1700" dirty="0">
                <a:solidFill>
                  <a:schemeClr val="tx1"/>
                </a:solidFill>
                <a:latin typeface="Times New Roman" pitchFamily="18" charset="0"/>
                <a:cs typeface="Times New Roman" pitchFamily="18" charset="0"/>
              </a:rPr>
              <a:t>Objectives</a:t>
            </a:r>
          </a:p>
          <a:p>
            <a:pPr indent="-457200" algn="just">
              <a:lnSpc>
                <a:spcPct val="150000"/>
              </a:lnSpc>
              <a:buFont typeface="Wingdings" pitchFamily="2" charset="2"/>
              <a:buChar char="Ø"/>
            </a:pPr>
            <a:r>
              <a:rPr lang="en-US" sz="1700" dirty="0">
                <a:solidFill>
                  <a:schemeClr val="tx1"/>
                </a:solidFill>
                <a:latin typeface="Times New Roman" pitchFamily="18" charset="0"/>
                <a:cs typeface="Times New Roman" pitchFamily="18" charset="0"/>
              </a:rPr>
              <a:t>Advantages and Disadvantages </a:t>
            </a:r>
          </a:p>
          <a:p>
            <a:pPr indent="-457200" algn="just">
              <a:lnSpc>
                <a:spcPct val="150000"/>
              </a:lnSpc>
              <a:buFont typeface="Wingdings" pitchFamily="2" charset="2"/>
              <a:buChar char="Ø"/>
            </a:pPr>
            <a:r>
              <a:rPr lang="en-US" sz="1700" dirty="0">
                <a:solidFill>
                  <a:schemeClr val="tx1"/>
                </a:solidFill>
                <a:latin typeface="Times New Roman" pitchFamily="18" charset="0"/>
                <a:cs typeface="Times New Roman" pitchFamily="18" charset="0"/>
              </a:rPr>
              <a:t>Conclusion</a:t>
            </a:r>
          </a:p>
          <a:p>
            <a:pPr indent="-457200" algn="just">
              <a:lnSpc>
                <a:spcPct val="150000"/>
              </a:lnSpc>
              <a:buFont typeface="Wingdings" pitchFamily="2" charset="2"/>
              <a:buChar char="Ø"/>
            </a:pPr>
            <a:r>
              <a:rPr lang="en-US" sz="1700" dirty="0">
                <a:solidFill>
                  <a:schemeClr val="tx1"/>
                </a:solidFill>
                <a:latin typeface="Times New Roman" pitchFamily="18" charset="0"/>
                <a:cs typeface="Times New Roman" pitchFamily="18" charset="0"/>
              </a:rPr>
              <a:t>Reference</a:t>
            </a:r>
          </a:p>
          <a:p>
            <a:pPr indent="-457200">
              <a:buFont typeface="Wingdings" pitchFamily="2" charset="2"/>
              <a:buChar char="Ø"/>
            </a:pPr>
            <a:endParaRPr lang="en-US" dirty="0">
              <a:solidFill>
                <a:schemeClr val="tx1"/>
              </a:solidFill>
            </a:endParaRPr>
          </a:p>
          <a:p>
            <a:pPr indent="-457200">
              <a:buNone/>
            </a:pPr>
            <a:endParaRPr lang="en-US" dirty="0">
              <a:solidFill>
                <a:schemeClr val="tx1"/>
              </a:solidFill>
              <a:latin typeface="Times New Roman" pitchFamily="18" charset="0"/>
              <a:cs typeface="Times New Roman" pitchFamily="18" charset="0"/>
            </a:endParaRPr>
          </a:p>
          <a:p>
            <a:pPr>
              <a:buFont typeface="Wingdings" pitchFamily="2" charset="2"/>
              <a:buChar char="Ø"/>
            </a:pPr>
            <a:endParaRPr lang="en-US" dirty="0">
              <a:solidFill>
                <a:schemeClr val="tx1"/>
              </a:solidFill>
            </a:endParaRPr>
          </a:p>
          <a:p>
            <a:pPr>
              <a:buFont typeface="Wingdings" pitchFamily="2" charset="2"/>
              <a:buChar char="Ø"/>
            </a:pPr>
            <a:endParaRPr lang="en-US" dirty="0">
              <a:solidFill>
                <a:schemeClr val="tx1"/>
              </a:solidFill>
            </a:endParaRPr>
          </a:p>
          <a:p>
            <a:pPr>
              <a:buFont typeface="Wingdings" pitchFamily="2" charset="2"/>
              <a:buChar char="Ø"/>
            </a:pPr>
            <a:endParaRPr lang="en-US" dirty="0">
              <a:solidFill>
                <a:schemeClr val="tx1"/>
              </a:solidFill>
            </a:endParaRPr>
          </a:p>
          <a:p>
            <a:pPr>
              <a:buFont typeface="Wingdings" pitchFamily="2" charset="2"/>
              <a:buChar char="Ø"/>
            </a:pPr>
            <a:endParaRPr lang="en-US" dirty="0">
              <a:solidFill>
                <a:schemeClr val="tx1"/>
              </a:solidFill>
            </a:endParaRPr>
          </a:p>
          <a:p>
            <a:pPr>
              <a:buFont typeface="Wingdings" pitchFamily="2" charset="2"/>
              <a:buChar char="Ø"/>
            </a:pPr>
            <a:endParaRPr lang="en-IN" dirty="0">
              <a:solidFill>
                <a:schemeClr val="tx1"/>
              </a:solidFill>
            </a:endParaRPr>
          </a:p>
        </p:txBody>
      </p:sp>
    </p:spTree>
    <p:extLst>
      <p:ext uri="{BB962C8B-B14F-4D97-AF65-F5344CB8AC3E}">
        <p14:creationId xmlns:p14="http://schemas.microsoft.com/office/powerpoint/2010/main" val="4094292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76672" y="51470"/>
            <a:ext cx="7717500" cy="576064"/>
          </a:xfrm>
        </p:spPr>
        <p:txBody>
          <a:bodyPr/>
          <a:lstStyle/>
          <a:p>
            <a:r>
              <a:rPr lang="en-US" sz="3000" dirty="0"/>
              <a:t>                     </a:t>
            </a:r>
            <a:r>
              <a:rPr lang="en-US" sz="3000" dirty="0" smtClean="0"/>
              <a:t>       </a:t>
            </a:r>
            <a:r>
              <a:rPr lang="en-US" sz="3000" u="sng" dirty="0" smtClean="0"/>
              <a:t>Abstract</a:t>
            </a:r>
            <a:endParaRPr lang="en-IN" sz="3000" u="sng" dirty="0"/>
          </a:p>
        </p:txBody>
      </p:sp>
      <p:sp>
        <p:nvSpPr>
          <p:cNvPr id="5" name="Subtitle 4"/>
          <p:cNvSpPr>
            <a:spLocks noGrp="1"/>
          </p:cNvSpPr>
          <p:nvPr>
            <p:ph type="subTitle" idx="1"/>
          </p:nvPr>
        </p:nvSpPr>
        <p:spPr>
          <a:xfrm>
            <a:off x="251520" y="699542"/>
            <a:ext cx="7747208" cy="4176464"/>
          </a:xfrm>
        </p:spPr>
        <p:txBody>
          <a:bodyPr/>
          <a:lstStyle/>
          <a:p>
            <a:pPr algn="just">
              <a:lnSpc>
                <a:spcPct val="150000"/>
              </a:lnSpc>
              <a:buFont typeface="Wingdings" pitchFamily="2" charset="2"/>
              <a:buChar char="§"/>
            </a:pPr>
            <a:r>
              <a:rPr lang="en-US" dirty="0">
                <a:latin typeface="Times New Roman" pitchFamily="18" charset="0"/>
                <a:cs typeface="Times New Roman" pitchFamily="18" charset="0"/>
              </a:rPr>
              <a:t>In critical scenarios like natural disasters, the physical infrastructure of the network may be heavily damaged or completely torn down making difficult communications and rescue activities</a:t>
            </a:r>
            <a:r>
              <a:rPr lang="en-US" dirty="0" smtClean="0">
                <a:latin typeface="Times New Roman" pitchFamily="18" charset="0"/>
                <a:cs typeface="Times New Roman" pitchFamily="18" charset="0"/>
              </a:rPr>
              <a:t>.</a:t>
            </a:r>
          </a:p>
          <a:p>
            <a:pPr algn="just">
              <a:lnSpc>
                <a:spcPct val="150000"/>
              </a:lnSpc>
              <a:buFont typeface="Wingdings" pitchFamily="2" charset="2"/>
              <a:buChar cha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such cases, due to their nature, Unmanned Aerial Vehicles (UAVs) are usually employed to provide a temporary support network by forming a Flying Ad-Hoc Network (FANET). </a:t>
            </a:r>
            <a:endParaRPr lang="en-US" dirty="0" smtClean="0">
              <a:latin typeface="Times New Roman" pitchFamily="18" charset="0"/>
              <a:cs typeface="Times New Roman" pitchFamily="18" charset="0"/>
            </a:endParaRPr>
          </a:p>
          <a:p>
            <a:pPr algn="just">
              <a:lnSpc>
                <a:spcPct val="150000"/>
              </a:lnSpc>
              <a:buFont typeface="Wingdings" pitchFamily="2" charset="2"/>
              <a:buChar char="§"/>
            </a:pPr>
            <a:r>
              <a:rPr lang="en-US" dirty="0" smtClean="0">
                <a:latin typeface="Times New Roman" pitchFamily="18" charset="0"/>
                <a:cs typeface="Times New Roman" pitchFamily="18" charset="0"/>
              </a:rPr>
              <a:t>However</a:t>
            </a:r>
            <a:r>
              <a:rPr lang="en-US" dirty="0">
                <a:latin typeface="Times New Roman" pitchFamily="18" charset="0"/>
                <a:cs typeface="Times New Roman" pitchFamily="18" charset="0"/>
              </a:rPr>
              <a:t>, this network should be carefully monitored and safeguarded to guarantee its stability by deploying network security appliances, like Intrusion Detection Systems (IDSs</a:t>
            </a:r>
            <a:r>
              <a:rPr lang="en-US" dirty="0" smtClean="0">
                <a:latin typeface="Times New Roman" pitchFamily="18" charset="0"/>
                <a:cs typeface="Times New Roman" pitchFamily="18" charset="0"/>
              </a:rPr>
              <a:t>).</a:t>
            </a:r>
          </a:p>
          <a:p>
            <a:pPr algn="just">
              <a:lnSpc>
                <a:spcPct val="150000"/>
              </a:lnSpc>
              <a:buFont typeface="Wingdings" pitchFamily="2" charset="2"/>
              <a:buChar cha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the wake of these considerations, T</a:t>
            </a:r>
            <a:r>
              <a:rPr lang="en-US" dirty="0" smtClean="0">
                <a:latin typeface="Times New Roman" pitchFamily="18" charset="0"/>
                <a:cs typeface="Times New Roman" pitchFamily="18" charset="0"/>
              </a:rPr>
              <a:t>he </a:t>
            </a:r>
            <a:r>
              <a:rPr lang="en-US" dirty="0">
                <a:latin typeface="Times New Roman" pitchFamily="18" charset="0"/>
                <a:cs typeface="Times New Roman" pitchFamily="18" charset="0"/>
              </a:rPr>
              <a:t>utilization of IDS functions deployed on UAVs, named IDS-enabled UAVs, in emergencies leveraging the modern Software-Defined Network (SDN) paradigm.</a:t>
            </a:r>
            <a:endParaRPr lang="en-IN"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792318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2"/>
          <p:cNvSpPr txBox="1">
            <a:spLocks noGrp="1"/>
          </p:cNvSpPr>
          <p:nvPr>
            <p:ph type="title"/>
          </p:nvPr>
        </p:nvSpPr>
        <p:spPr>
          <a:xfrm>
            <a:off x="-1476672" y="339502"/>
            <a:ext cx="6948344"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100" u="sng" dirty="0">
                <a:cs typeface="Times New Roman" pitchFamily="18" charset="0"/>
              </a:rPr>
              <a:t>Introduction</a:t>
            </a:r>
            <a:endParaRPr lang="en-IN" sz="3100" u="sng" dirty="0">
              <a:solidFill>
                <a:schemeClr val="accent4"/>
              </a:solidFill>
              <a:cs typeface="Times New Roman" pitchFamily="18" charset="0"/>
            </a:endParaRPr>
          </a:p>
        </p:txBody>
      </p:sp>
      <p:sp>
        <p:nvSpPr>
          <p:cNvPr id="334" name="Google Shape;334;p32"/>
          <p:cNvSpPr txBox="1">
            <a:spLocks noGrp="1"/>
          </p:cNvSpPr>
          <p:nvPr>
            <p:ph type="body" idx="1"/>
          </p:nvPr>
        </p:nvSpPr>
        <p:spPr>
          <a:xfrm>
            <a:off x="251520" y="1131590"/>
            <a:ext cx="7344816" cy="3416532"/>
          </a:xfrm>
          <a:prstGeom prst="rect">
            <a:avLst/>
          </a:prstGeom>
        </p:spPr>
        <p:txBody>
          <a:bodyPr spcFirstLastPara="1" wrap="square" lIns="91425" tIns="91425" rIns="91425" bIns="91425" anchor="t" anchorCtr="0">
            <a:noAutofit/>
          </a:bodyPr>
          <a:lstStyle/>
          <a:p>
            <a:pPr marL="285750" indent="-285750" algn="just">
              <a:lnSpc>
                <a:spcPct val="150000"/>
              </a:lnSpc>
              <a:buFont typeface="Wingdings" panose="05000000000000000000" pitchFamily="2" charset="2"/>
              <a:buChar char="§"/>
            </a:pPr>
            <a:r>
              <a:rPr lang="en-US" dirty="0">
                <a:solidFill>
                  <a:schemeClr val="tx1"/>
                </a:solidFill>
                <a:latin typeface="Times New Roman" pitchFamily="18" charset="0"/>
                <a:cs typeface="Times New Roman" pitchFamily="18" charset="0"/>
              </a:rPr>
              <a:t>Flying Ad-Hoc Networks (FANETs) with UAVs are crucial for real-time disaster response, enabling effective monitoring and communication.</a:t>
            </a:r>
          </a:p>
          <a:p>
            <a:pPr marL="285750" indent="-285750" algn="just">
              <a:lnSpc>
                <a:spcPct val="150000"/>
              </a:lnSpc>
              <a:buFont typeface="Wingdings" panose="05000000000000000000" pitchFamily="2" charset="2"/>
              <a:buChar char="§"/>
            </a:pPr>
            <a:r>
              <a:rPr lang="en-US" dirty="0">
                <a:solidFill>
                  <a:schemeClr val="tx1"/>
                </a:solidFill>
                <a:latin typeface="Times New Roman" pitchFamily="18" charset="0"/>
                <a:cs typeface="Times New Roman" pitchFamily="18" charset="0"/>
              </a:rPr>
              <a:t>These networks face challenges like dynamic topology, limited UAV resources, and security threats.</a:t>
            </a:r>
          </a:p>
          <a:p>
            <a:pPr marL="285750" indent="-285750" algn="just">
              <a:lnSpc>
                <a:spcPct val="150000"/>
              </a:lnSpc>
              <a:buFont typeface="Wingdings" panose="05000000000000000000" pitchFamily="2" charset="2"/>
              <a:buChar char="§"/>
            </a:pPr>
            <a:r>
              <a:rPr lang="en-US" dirty="0">
                <a:solidFill>
                  <a:schemeClr val="tx1"/>
                </a:solidFill>
                <a:latin typeface="Times New Roman" pitchFamily="18" charset="0"/>
                <a:cs typeface="Times New Roman" pitchFamily="18" charset="0"/>
              </a:rPr>
              <a:t>Integrating Software-Defined Networking (SDN) and machine learning offers centralized, adaptable threat detection and mitigation.</a:t>
            </a:r>
          </a:p>
          <a:p>
            <a:pPr marL="285750" indent="-285750" algn="just">
              <a:lnSpc>
                <a:spcPct val="150000"/>
              </a:lnSpc>
              <a:buFont typeface="Wingdings" panose="05000000000000000000" pitchFamily="2" charset="2"/>
              <a:buChar char="§"/>
            </a:pPr>
            <a:r>
              <a:rPr lang="en-US" dirty="0">
                <a:solidFill>
                  <a:schemeClr val="tx1"/>
                </a:solidFill>
                <a:latin typeface="Times New Roman" pitchFamily="18" charset="0"/>
                <a:cs typeface="Times New Roman" pitchFamily="18" charset="0"/>
              </a:rPr>
              <a:t>This </a:t>
            </a:r>
            <a:r>
              <a:rPr lang="en-US" dirty="0" smtClean="0">
                <a:solidFill>
                  <a:schemeClr val="tx1"/>
                </a:solidFill>
                <a:latin typeface="Times New Roman" pitchFamily="18" charset="0"/>
                <a:cs typeface="Times New Roman" pitchFamily="18" charset="0"/>
              </a:rPr>
              <a:t>project </a:t>
            </a:r>
            <a:r>
              <a:rPr lang="en-US" dirty="0">
                <a:solidFill>
                  <a:schemeClr val="tx1"/>
                </a:solidFill>
                <a:latin typeface="Times New Roman" pitchFamily="18" charset="0"/>
                <a:cs typeface="Times New Roman" pitchFamily="18" charset="0"/>
              </a:rPr>
              <a:t>presents an SD-IDS with resource-aware load-balancing to enhance FANET security and efficiency in disaster scenarios.</a:t>
            </a:r>
          </a:p>
          <a:p>
            <a:pPr indent="-457200" algn="just">
              <a:buNone/>
            </a:pP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23528" y="771550"/>
            <a:ext cx="8208912" cy="4371950"/>
          </a:xfrm>
        </p:spPr>
        <p:txBody>
          <a:bodyPr/>
          <a:lstStyle/>
          <a:p>
            <a:pPr algn="just">
              <a:lnSpc>
                <a:spcPct val="150000"/>
              </a:lnSpc>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FANETs in Disaster Scenarios: </a:t>
            </a:r>
            <a:r>
              <a:rPr lang="en-US" sz="1700" dirty="0">
                <a:latin typeface="Times New Roman" panose="02020603050405020304" pitchFamily="18" charset="0"/>
                <a:cs typeface="Times New Roman" panose="02020603050405020304" pitchFamily="18" charset="0"/>
              </a:rPr>
              <a:t>Studies highlight the critical role of FANETs in disaster management, emphasizing their capabilities in real-time monitoring and communication establishment.</a:t>
            </a:r>
          </a:p>
          <a:p>
            <a:pPr algn="just">
              <a:lnSpc>
                <a:spcPct val="150000"/>
              </a:lnSpc>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Intrusion Detection Systems (IDS) in FANETs: </a:t>
            </a:r>
            <a:r>
              <a:rPr lang="en-US" sz="1700" dirty="0">
                <a:latin typeface="Times New Roman" panose="02020603050405020304" pitchFamily="18" charset="0"/>
                <a:cs typeface="Times New Roman" panose="02020603050405020304" pitchFamily="18" charset="0"/>
              </a:rPr>
              <a:t>Research indicates the necessity of robust IDS to protect FANETs from security threats.</a:t>
            </a:r>
          </a:p>
          <a:p>
            <a:pPr algn="just">
              <a:lnSpc>
                <a:spcPct val="150000"/>
              </a:lnSpc>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Software-Defined Networking (SDN): </a:t>
            </a:r>
            <a:r>
              <a:rPr lang="en-US" sz="1700" dirty="0">
                <a:latin typeface="Times New Roman" panose="02020603050405020304" pitchFamily="18" charset="0"/>
                <a:cs typeface="Times New Roman" panose="02020603050405020304" pitchFamily="18" charset="0"/>
              </a:rPr>
              <a:t>SDN's centralized control and flexibility are shown to enhance network security and adaptability.</a:t>
            </a:r>
          </a:p>
          <a:p>
            <a:pPr algn="just">
              <a:lnSpc>
                <a:spcPct val="150000"/>
              </a:lnSpc>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Load-Balancing in UAV Networks: </a:t>
            </a:r>
            <a:r>
              <a:rPr lang="en-US" sz="1700" dirty="0">
                <a:latin typeface="Times New Roman" panose="02020603050405020304" pitchFamily="18" charset="0"/>
                <a:cs typeface="Times New Roman" panose="02020603050405020304" pitchFamily="18" charset="0"/>
              </a:rPr>
              <a:t>Prior work on load-balancing algorithms demonstrates the importance of resource-aware traffic distribution to optimize UAV performance and extend network longevity.</a:t>
            </a:r>
            <a:endParaRPr lang="en-IN" sz="17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24197" y="0"/>
            <a:ext cx="4824536" cy="890286"/>
          </a:xfrm>
        </p:spPr>
        <p:txBody>
          <a:bodyPr/>
          <a:lstStyle/>
          <a:p>
            <a:r>
              <a:rPr lang="en-US" u="sng" dirty="0"/>
              <a:t>Literature Survey   </a:t>
            </a:r>
            <a:endParaRPr lang="en-IN" sz="3000" u="sng" dirty="0"/>
          </a:p>
        </p:txBody>
      </p:sp>
    </p:spTree>
    <p:extLst>
      <p:ext uri="{BB962C8B-B14F-4D97-AF65-F5344CB8AC3E}">
        <p14:creationId xmlns:p14="http://schemas.microsoft.com/office/powerpoint/2010/main" val="792318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xmlns="" id="{56117DEB-0F94-39A9-1CC5-D60F76405523}"/>
              </a:ext>
            </a:extLst>
          </p:cNvPr>
          <p:cNvSpPr>
            <a:spLocks noGrp="1"/>
          </p:cNvSpPr>
          <p:nvPr>
            <p:ph type="subTitle" idx="1"/>
          </p:nvPr>
        </p:nvSpPr>
        <p:spPr>
          <a:xfrm>
            <a:off x="323528" y="1095989"/>
            <a:ext cx="7329488" cy="3049761"/>
          </a:xfrm>
        </p:spPr>
        <p:txBody>
          <a:bodyPr/>
          <a:lstStyle/>
          <a:p>
            <a:pPr marL="425450" indent="-285750" algn="just">
              <a:lnSpc>
                <a:spcPct val="150000"/>
              </a:lnSpc>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Existing systems for IDS in FANETs often rely on decentralized approaches with limited adaptability to dynamic disaster scenarios.</a:t>
            </a:r>
          </a:p>
          <a:p>
            <a:pPr marL="425450" indent="-285750" algn="just">
              <a:lnSpc>
                <a:spcPct val="150000"/>
              </a:lnSpc>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Current load-balancing strategies in UAV networks typically lack resource-awareness, leading to suboptimal distribution of network traffic.</a:t>
            </a:r>
          </a:p>
          <a:p>
            <a:pPr marL="425450" indent="-285750" algn="just">
              <a:lnSpc>
                <a:spcPct val="150000"/>
              </a:lnSpc>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Some research integrates machine learning for intrusion detection but lacks SDN's centralized control and adaptability.</a:t>
            </a:r>
          </a:p>
          <a:p>
            <a:pPr marL="425450" indent="-285750" algn="just">
              <a:lnSpc>
                <a:spcPct val="150000"/>
              </a:lnSpc>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Overall, existing systems face challenges in efficiently securing and optimizing UAV resources in dynamic disaster scenarios.</a:t>
            </a:r>
            <a:endParaRPr lang="en-IN" sz="17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xmlns="" id="{A4E4F88C-75E0-E7C4-04ED-70CE7F3D86DE}"/>
              </a:ext>
            </a:extLst>
          </p:cNvPr>
          <p:cNvSpPr>
            <a:spLocks noGrp="1"/>
          </p:cNvSpPr>
          <p:nvPr>
            <p:ph type="title"/>
          </p:nvPr>
        </p:nvSpPr>
        <p:spPr>
          <a:xfrm>
            <a:off x="-1476672" y="398725"/>
            <a:ext cx="7704000" cy="694800"/>
          </a:xfrm>
        </p:spPr>
        <p:txBody>
          <a:bodyPr/>
          <a:lstStyle/>
          <a:p>
            <a:r>
              <a:rPr lang="en-IN" u="sng" dirty="0"/>
              <a:t>Existing System</a:t>
            </a:r>
          </a:p>
        </p:txBody>
      </p:sp>
    </p:spTree>
    <p:extLst>
      <p:ext uri="{BB962C8B-B14F-4D97-AF65-F5344CB8AC3E}">
        <p14:creationId xmlns:p14="http://schemas.microsoft.com/office/powerpoint/2010/main" val="2975392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A13068D-72C9-6B8E-FDA1-2EC0346A05D6}"/>
              </a:ext>
            </a:extLst>
          </p:cNvPr>
          <p:cNvSpPr>
            <a:spLocks noGrp="1"/>
          </p:cNvSpPr>
          <p:nvPr>
            <p:ph type="subTitle" idx="1"/>
          </p:nvPr>
        </p:nvSpPr>
        <p:spPr>
          <a:xfrm>
            <a:off x="395536" y="1178318"/>
            <a:ext cx="7618802" cy="3050436"/>
          </a:xfrm>
        </p:spPr>
        <p:txBody>
          <a:bodyPr/>
          <a:lstStyle/>
          <a:p>
            <a:pPr marL="0" indent="0">
              <a:buNone/>
            </a:pPr>
            <a:r>
              <a:rPr lang="en-US" sz="1800" dirty="0" smtClean="0">
                <a:latin typeface="Times New Roman" pitchFamily="18" charset="0"/>
                <a:cs typeface="Times New Roman" pitchFamily="18" charset="0"/>
              </a:rPr>
              <a:t>	</a:t>
            </a:r>
          </a:p>
          <a:p>
            <a:pPr marL="0" indent="0">
              <a:buNone/>
            </a:pP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Introduce </a:t>
            </a:r>
            <a:r>
              <a:rPr lang="en-US" sz="1800" dirty="0">
                <a:latin typeface="Times New Roman" pitchFamily="18" charset="0"/>
                <a:cs typeface="Times New Roman" pitchFamily="18" charset="0"/>
              </a:rPr>
              <a:t>on </a:t>
            </a:r>
            <a:r>
              <a:rPr lang="en-US" sz="1800" dirty="0" smtClean="0">
                <a:latin typeface="Times New Roman" pitchFamily="18" charset="0"/>
                <a:cs typeface="Times New Roman" pitchFamily="18" charset="0"/>
              </a:rPr>
              <a:t>problem, The “Software </a:t>
            </a:r>
            <a:r>
              <a:rPr lang="en-US" sz="1800" dirty="0">
                <a:latin typeface="Times New Roman" pitchFamily="18" charset="0"/>
                <a:cs typeface="Times New Roman" pitchFamily="18" charset="0"/>
              </a:rPr>
              <a:t>defined IDS with UAV Resource Aware Load balancing in FANET disaster </a:t>
            </a:r>
            <a:r>
              <a:rPr lang="en-US" sz="1800" dirty="0" smtClean="0">
                <a:latin typeface="Times New Roman" pitchFamily="18" charset="0"/>
                <a:cs typeface="Times New Roman" pitchFamily="18" charset="0"/>
              </a:rPr>
              <a:t>scenario”, </a:t>
            </a:r>
            <a:r>
              <a:rPr lang="en-US" sz="1800" dirty="0">
                <a:latin typeface="Times New Roman" pitchFamily="18" charset="0"/>
                <a:cs typeface="Times New Roman" pitchFamily="18" charset="0"/>
              </a:rPr>
              <a:t>solution for this Develop a software-defined IDS with UAV resource-aware load balancing in FANETs to optimize security and efficiency in disaster response scenarios</a:t>
            </a:r>
            <a:r>
              <a:rPr lang="en-US" sz="1800" dirty="0"/>
              <a:t>.</a:t>
            </a:r>
          </a:p>
          <a:p>
            <a:pPr marL="139700" indent="0" algn="just">
              <a:lnSpc>
                <a:spcPct val="150000"/>
              </a:lnSpc>
              <a:buNone/>
            </a:pPr>
            <a:endParaRPr lang="en-IN" sz="17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xmlns="" id="{16EF1625-E46C-6201-E394-230301F6CC53}"/>
              </a:ext>
            </a:extLst>
          </p:cNvPr>
          <p:cNvSpPr>
            <a:spLocks noGrp="1"/>
          </p:cNvSpPr>
          <p:nvPr>
            <p:ph type="title"/>
          </p:nvPr>
        </p:nvSpPr>
        <p:spPr>
          <a:xfrm>
            <a:off x="-1260648" y="411510"/>
            <a:ext cx="7704000" cy="694800"/>
          </a:xfrm>
        </p:spPr>
        <p:txBody>
          <a:bodyPr/>
          <a:lstStyle/>
          <a:p>
            <a:r>
              <a:rPr lang="en-IN" u="sng" dirty="0"/>
              <a:t>Problem Statement</a:t>
            </a:r>
          </a:p>
        </p:txBody>
      </p:sp>
    </p:spTree>
    <p:extLst>
      <p:ext uri="{BB962C8B-B14F-4D97-AF65-F5344CB8AC3E}">
        <p14:creationId xmlns:p14="http://schemas.microsoft.com/office/powerpoint/2010/main" val="687839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dirty="0" smtClean="0"/>
              <a:t>System Design</a:t>
            </a:r>
            <a:endParaRPr lang="en-US" sz="3200" u="sng" dirty="0"/>
          </a:p>
        </p:txBody>
      </p:sp>
      <p:sp>
        <p:nvSpPr>
          <p:cNvPr id="3" name="Content Placeholder 2"/>
          <p:cNvSpPr>
            <a:spLocks noGrp="1"/>
          </p:cNvSpPr>
          <p:nvPr>
            <p:ph idx="1"/>
          </p:nvPr>
        </p:nvSpPr>
        <p:spPr/>
        <p:txBody>
          <a:bodyPr>
            <a:normAutofit fontScale="70000" lnSpcReduction="20000"/>
          </a:bodyPr>
          <a:lstStyle/>
          <a:p>
            <a:pPr marL="114300" indent="0">
              <a:buNone/>
            </a:pPr>
            <a:r>
              <a:rPr lang="en-US" b="1" dirty="0" smtClean="0"/>
              <a:t>System </a:t>
            </a:r>
            <a:r>
              <a:rPr lang="en-US" b="1" dirty="0"/>
              <a:t>Components</a:t>
            </a:r>
            <a:r>
              <a:rPr lang="en-US" b="1" dirty="0" smtClean="0"/>
              <a:t>:</a:t>
            </a:r>
          </a:p>
          <a:p>
            <a:pPr marL="114300" indent="0">
              <a:buNone/>
            </a:pPr>
            <a:r>
              <a:rPr lang="en-US" dirty="0" smtClean="0"/>
              <a:t>1. SD-IDS </a:t>
            </a:r>
            <a:r>
              <a:rPr lang="en-US" dirty="0"/>
              <a:t>(Software-Defined Intrusion Detection System):  </a:t>
            </a:r>
            <a:endParaRPr lang="en-US" dirty="0" smtClean="0"/>
          </a:p>
          <a:p>
            <a:pPr marL="114300" indent="0">
              <a:buNone/>
            </a:pPr>
            <a:r>
              <a:rPr lang="en-US" dirty="0"/>
              <a:t> </a:t>
            </a:r>
            <a:r>
              <a:rPr lang="en-US" dirty="0" smtClean="0"/>
              <a:t>  </a:t>
            </a:r>
            <a:r>
              <a:rPr lang="en-US" dirty="0"/>
              <a:t>- Network Traffic Monitoring  </a:t>
            </a:r>
            <a:endParaRPr lang="en-US" dirty="0" smtClean="0"/>
          </a:p>
          <a:p>
            <a:pPr marL="114300" indent="0">
              <a:buNone/>
            </a:pPr>
            <a:r>
              <a:rPr lang="en-US" dirty="0" smtClean="0"/>
              <a:t>  </a:t>
            </a:r>
            <a:r>
              <a:rPr lang="en-US" dirty="0"/>
              <a:t>- Threat Detection Engine </a:t>
            </a:r>
            <a:endParaRPr lang="en-US" dirty="0" smtClean="0"/>
          </a:p>
          <a:p>
            <a:pPr marL="114300" indent="0">
              <a:buNone/>
            </a:pPr>
            <a:r>
              <a:rPr lang="en-US" dirty="0" smtClean="0"/>
              <a:t>   </a:t>
            </a:r>
            <a:r>
              <a:rPr lang="en-US" dirty="0"/>
              <a:t>- Policy Enforcement </a:t>
            </a:r>
            <a:r>
              <a:rPr lang="en-US" dirty="0" smtClean="0"/>
              <a:t>Module</a:t>
            </a:r>
          </a:p>
          <a:p>
            <a:pPr marL="114300" indent="0">
              <a:buNone/>
            </a:pPr>
            <a:r>
              <a:rPr lang="en-US" dirty="0" smtClean="0"/>
              <a:t>2</a:t>
            </a:r>
            <a:r>
              <a:rPr lang="en-US" dirty="0"/>
              <a:t>. UR-ALB (UAV Resource-Aware Load Balancer):  </a:t>
            </a:r>
            <a:endParaRPr lang="en-US" dirty="0" smtClean="0"/>
          </a:p>
          <a:p>
            <a:pPr marL="114300" indent="0">
              <a:buNone/>
            </a:pPr>
            <a:r>
              <a:rPr lang="en-US" dirty="0" smtClean="0"/>
              <a:t>  </a:t>
            </a:r>
            <a:r>
              <a:rPr lang="en-US" dirty="0"/>
              <a:t>- Resource Monitoring Module  </a:t>
            </a:r>
            <a:endParaRPr lang="en-US" dirty="0" smtClean="0"/>
          </a:p>
          <a:p>
            <a:pPr marL="114300" indent="0">
              <a:buNone/>
            </a:pPr>
            <a:r>
              <a:rPr lang="en-US" dirty="0" smtClean="0"/>
              <a:t>  </a:t>
            </a:r>
            <a:r>
              <a:rPr lang="en-US" dirty="0"/>
              <a:t>- Load Balancing </a:t>
            </a:r>
            <a:r>
              <a:rPr lang="en-US" dirty="0" smtClean="0"/>
              <a:t>Module</a:t>
            </a:r>
          </a:p>
          <a:p>
            <a:pPr marL="114300" indent="0">
              <a:buNone/>
            </a:pPr>
            <a:r>
              <a:rPr lang="en-US" dirty="0" smtClean="0"/>
              <a:t>3</a:t>
            </a:r>
            <a:r>
              <a:rPr lang="en-US" dirty="0"/>
              <a:t>. FANET Management:    </a:t>
            </a:r>
            <a:endParaRPr lang="en-US" dirty="0" smtClean="0"/>
          </a:p>
          <a:p>
            <a:pPr>
              <a:buFontTx/>
              <a:buChar char="-"/>
            </a:pPr>
            <a:r>
              <a:rPr lang="en-US" dirty="0" smtClean="0"/>
              <a:t>UAV </a:t>
            </a:r>
            <a:r>
              <a:rPr lang="en-US" dirty="0"/>
              <a:t>Management Module   </a:t>
            </a:r>
            <a:endParaRPr lang="en-US" dirty="0" smtClean="0"/>
          </a:p>
          <a:p>
            <a:pPr>
              <a:buFontTx/>
              <a:buChar char="-"/>
            </a:pPr>
            <a:r>
              <a:rPr lang="en-US" dirty="0" smtClean="0"/>
              <a:t> </a:t>
            </a:r>
            <a:r>
              <a:rPr lang="en-US" dirty="0"/>
              <a:t>Resource Allocation Module    </a:t>
            </a:r>
            <a:endParaRPr lang="en-US" dirty="0" smtClean="0"/>
          </a:p>
          <a:p>
            <a:pPr marL="114300" indent="0">
              <a:buNone/>
            </a:pPr>
            <a:r>
              <a:rPr lang="en-US" dirty="0" smtClean="0"/>
              <a:t>4</a:t>
            </a:r>
            <a:r>
              <a:rPr lang="en-US" dirty="0"/>
              <a:t>. Data Storage:    </a:t>
            </a:r>
            <a:endParaRPr lang="en-US" dirty="0" smtClean="0"/>
          </a:p>
          <a:p>
            <a:pPr marL="114300" indent="0">
              <a:buNone/>
            </a:pPr>
            <a:r>
              <a:rPr lang="en-US" dirty="0" smtClean="0"/>
              <a:t>- </a:t>
            </a:r>
            <a:r>
              <a:rPr lang="en-US" dirty="0"/>
              <a:t>Database for storing network traffic data, threat intelligence, and system configuration</a:t>
            </a:r>
          </a:p>
        </p:txBody>
      </p:sp>
    </p:spTree>
    <p:extLst>
      <p:ext uri="{BB962C8B-B14F-4D97-AF65-F5344CB8AC3E}">
        <p14:creationId xmlns:p14="http://schemas.microsoft.com/office/powerpoint/2010/main" val="814940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dirty="0" smtClean="0"/>
              <a:t>Implementatio</a:t>
            </a:r>
            <a:r>
              <a:rPr lang="en-US" sz="3200" u="sng" dirty="0"/>
              <a:t>n</a:t>
            </a:r>
          </a:p>
        </p:txBody>
      </p:sp>
      <p:sp>
        <p:nvSpPr>
          <p:cNvPr id="3" name="Content Placeholder 2"/>
          <p:cNvSpPr>
            <a:spLocks noGrp="1"/>
          </p:cNvSpPr>
          <p:nvPr>
            <p:ph idx="1"/>
          </p:nvPr>
        </p:nvSpPr>
        <p:spPr>
          <a:xfrm>
            <a:off x="467545" y="1131590"/>
            <a:ext cx="6487958" cy="3399432"/>
          </a:xfrm>
        </p:spPr>
        <p:txBody>
          <a:bodyPr>
            <a:noAutofit/>
          </a:bodyPr>
          <a:lstStyle/>
          <a:p>
            <a:pPr marL="0" indent="0">
              <a:buNone/>
            </a:pPr>
            <a:r>
              <a:rPr lang="en-US" sz="1200" i="1" dirty="0">
                <a:cs typeface="Times New Roman" pitchFamily="18" charset="0"/>
              </a:rPr>
              <a:t>import</a:t>
            </a:r>
            <a:r>
              <a:rPr lang="en-US" sz="1200" dirty="0">
                <a:cs typeface="Times New Roman" pitchFamily="18" charset="0"/>
              </a:rPr>
              <a:t> matplotlib.pyplot as plt</a:t>
            </a:r>
          </a:p>
          <a:p>
            <a:pPr marL="0" indent="0">
              <a:buNone/>
            </a:pPr>
            <a:r>
              <a:rPr lang="en-US" sz="1200" i="1" dirty="0">
                <a:cs typeface="Times New Roman" pitchFamily="18" charset="0"/>
              </a:rPr>
              <a:t>import</a:t>
            </a:r>
            <a:r>
              <a:rPr lang="en-US" sz="1200" dirty="0">
                <a:cs typeface="Times New Roman" pitchFamily="18" charset="0"/>
              </a:rPr>
              <a:t> numpy as np</a:t>
            </a:r>
          </a:p>
          <a:p>
            <a:pPr marL="0" indent="0">
              <a:buNone/>
            </a:pPr>
            <a:r>
              <a:rPr lang="en-US" sz="1200" i="1" dirty="0" smtClean="0">
                <a:cs typeface="Times New Roman" pitchFamily="18" charset="0"/>
              </a:rPr>
              <a:t># </a:t>
            </a:r>
            <a:r>
              <a:rPr lang="en-US" sz="1200" i="1" dirty="0">
                <a:cs typeface="Times New Roman" pitchFamily="18" charset="0"/>
              </a:rPr>
              <a:t>Data</a:t>
            </a:r>
            <a:endParaRPr lang="en-US" sz="1200" dirty="0">
              <a:cs typeface="Times New Roman" pitchFamily="18" charset="0"/>
            </a:endParaRPr>
          </a:p>
          <a:p>
            <a:pPr marL="0" indent="0">
              <a:buNone/>
            </a:pPr>
            <a:r>
              <a:rPr lang="en-US" sz="1200" dirty="0">
                <a:cs typeface="Times New Roman" pitchFamily="18" charset="0"/>
              </a:rPr>
              <a:t>strategies = ['Random LB', 'Round Robin LB', 'S_URA LB']</a:t>
            </a:r>
          </a:p>
          <a:p>
            <a:pPr marL="0" indent="0">
              <a:buNone/>
            </a:pPr>
            <a:r>
              <a:rPr lang="en-US" sz="1200" dirty="0">
                <a:cs typeface="Times New Roman" pitchFamily="18" charset="0"/>
              </a:rPr>
              <a:t>dynamic = [15.9, 16.2, 20.2]</a:t>
            </a:r>
          </a:p>
          <a:p>
            <a:pPr marL="0" indent="0">
              <a:buNone/>
            </a:pPr>
            <a:r>
              <a:rPr lang="en-US" sz="1200" dirty="0">
                <a:cs typeface="Times New Roman" pitchFamily="18" charset="0"/>
              </a:rPr>
              <a:t>static = [12.5, 14.3, 17.3]</a:t>
            </a:r>
          </a:p>
          <a:p>
            <a:pPr marL="0" indent="0">
              <a:buNone/>
            </a:pPr>
            <a:r>
              <a:rPr lang="en-US" sz="1200" dirty="0" smtClean="0">
                <a:cs typeface="Times New Roman" pitchFamily="18" charset="0"/>
              </a:rPr>
              <a:t>x </a:t>
            </a:r>
            <a:r>
              <a:rPr lang="en-US" sz="1200" dirty="0">
                <a:cs typeface="Times New Roman" pitchFamily="18" charset="0"/>
              </a:rPr>
              <a:t>= </a:t>
            </a:r>
            <a:r>
              <a:rPr lang="en-US" sz="1200" dirty="0" smtClean="0">
                <a:cs typeface="Times New Roman" pitchFamily="18" charset="0"/>
              </a:rPr>
              <a:t>np.arange(</a:t>
            </a:r>
            <a:r>
              <a:rPr lang="en-US" sz="1200" dirty="0" err="1" smtClean="0">
                <a:cs typeface="Times New Roman" pitchFamily="18" charset="0"/>
              </a:rPr>
              <a:t>len</a:t>
            </a:r>
            <a:r>
              <a:rPr lang="en-US" sz="1200" dirty="0" smtClean="0">
                <a:cs typeface="Times New Roman" pitchFamily="18" charset="0"/>
              </a:rPr>
              <a:t>(strategies</a:t>
            </a:r>
            <a:r>
              <a:rPr lang="en-US" sz="1200" dirty="0">
                <a:cs typeface="Times New Roman" pitchFamily="18" charset="0"/>
              </a:rPr>
              <a:t>))  </a:t>
            </a:r>
            <a:r>
              <a:rPr lang="en-US" sz="1200" i="1" dirty="0">
                <a:cs typeface="Times New Roman" pitchFamily="18" charset="0"/>
              </a:rPr>
              <a:t># the label locations</a:t>
            </a:r>
            <a:endParaRPr lang="en-US" sz="1200" dirty="0">
              <a:cs typeface="Times New Roman" pitchFamily="18" charset="0"/>
            </a:endParaRPr>
          </a:p>
          <a:p>
            <a:pPr marL="0" indent="0">
              <a:buNone/>
            </a:pPr>
            <a:r>
              <a:rPr lang="en-US" sz="1200" dirty="0">
                <a:cs typeface="Times New Roman" pitchFamily="18" charset="0"/>
              </a:rPr>
              <a:t>width = 0.35  </a:t>
            </a:r>
            <a:r>
              <a:rPr lang="en-US" sz="1200" i="1" dirty="0">
                <a:cs typeface="Times New Roman" pitchFamily="18" charset="0"/>
              </a:rPr>
              <a:t># the width of the bars</a:t>
            </a:r>
            <a:endParaRPr lang="en-US" sz="1200" dirty="0">
              <a:cs typeface="Times New Roman" pitchFamily="18" charset="0"/>
            </a:endParaRPr>
          </a:p>
          <a:p>
            <a:pPr marL="0" indent="0">
              <a:buNone/>
            </a:pPr>
            <a:r>
              <a:rPr lang="en-US" sz="1200" dirty="0" smtClean="0">
                <a:cs typeface="Times New Roman" pitchFamily="18" charset="0"/>
              </a:rPr>
              <a:t>fig</a:t>
            </a:r>
            <a:r>
              <a:rPr lang="en-US" sz="1200" dirty="0">
                <a:cs typeface="Times New Roman" pitchFamily="18" charset="0"/>
              </a:rPr>
              <a:t>, ax = plt.subplots()</a:t>
            </a:r>
          </a:p>
          <a:p>
            <a:pPr marL="0" indent="0">
              <a:buNone/>
            </a:pPr>
            <a:r>
              <a:rPr lang="en-US" sz="1200" dirty="0">
                <a:cs typeface="Times New Roman" pitchFamily="18" charset="0"/>
              </a:rPr>
              <a:t>rects1 = ax.bar(x - width/2, dynamic, width, label='Dynamic', color='blue')</a:t>
            </a:r>
          </a:p>
          <a:p>
            <a:pPr marL="0" indent="0">
              <a:buNone/>
            </a:pPr>
            <a:r>
              <a:rPr lang="en-US" sz="1200" dirty="0">
                <a:cs typeface="Times New Roman" pitchFamily="18" charset="0"/>
              </a:rPr>
              <a:t>rects2 = ax.bar(x + width/2, static, width, label='Static', color='orange')</a:t>
            </a:r>
          </a:p>
          <a:p>
            <a:pPr marL="0" indent="0">
              <a:buNone/>
            </a:pPr>
            <a:r>
              <a:rPr lang="en-US" sz="1200" i="1" dirty="0" smtClean="0">
                <a:cs typeface="Times New Roman" pitchFamily="18" charset="0"/>
              </a:rPr>
              <a:t># </a:t>
            </a:r>
            <a:r>
              <a:rPr lang="en-US" sz="1200" i="1" dirty="0">
                <a:cs typeface="Times New Roman" pitchFamily="18" charset="0"/>
              </a:rPr>
              <a:t>Add some text for labels, title and custom x-axis tick labels, etc.</a:t>
            </a:r>
            <a:endParaRPr lang="en-US" sz="1200" dirty="0">
              <a:cs typeface="Times New Roman" pitchFamily="18" charset="0"/>
            </a:endParaRPr>
          </a:p>
          <a:p>
            <a:pPr marL="0" indent="0">
              <a:buNone/>
            </a:pPr>
            <a:r>
              <a:rPr lang="en-US" sz="1200" dirty="0">
                <a:cs typeface="Times New Roman" pitchFamily="18" charset="0"/>
              </a:rPr>
              <a:t>ax.set_ylabel('Time [min]')</a:t>
            </a:r>
          </a:p>
          <a:p>
            <a:pPr marL="0" indent="0">
              <a:buNone/>
            </a:pPr>
            <a:r>
              <a:rPr lang="en-US" sz="1200" dirty="0">
                <a:cs typeface="Times New Roman" pitchFamily="18" charset="0"/>
              </a:rPr>
              <a:t>ax.set_title('Battery autonomy comparison under Static and Dynamic Deployment')</a:t>
            </a:r>
          </a:p>
          <a:p>
            <a:pPr marL="0" indent="0">
              <a:buNone/>
            </a:pPr>
            <a:r>
              <a:rPr lang="en-US" sz="1200" dirty="0">
                <a:cs typeface="Times New Roman" pitchFamily="18" charset="0"/>
              </a:rPr>
              <a:t>ax.set_xticks(x)</a:t>
            </a:r>
          </a:p>
          <a:p>
            <a:pPr marL="0" indent="0">
              <a:buNone/>
            </a:pPr>
            <a:r>
              <a:rPr lang="en-US" sz="1200" dirty="0">
                <a:cs typeface="Times New Roman" pitchFamily="18" charset="0"/>
              </a:rPr>
              <a:t>ax.set_xticklabels(strategies)</a:t>
            </a:r>
          </a:p>
          <a:p>
            <a:pPr marL="0" indent="0">
              <a:buNone/>
            </a:pPr>
            <a:r>
              <a:rPr lang="en-US" sz="1200" dirty="0">
                <a:cs typeface="Times New Roman" pitchFamily="18" charset="0"/>
              </a:rPr>
              <a:t>ax.legend()</a:t>
            </a:r>
          </a:p>
          <a:p>
            <a:endParaRPr lang="en-US" sz="800" dirty="0">
              <a:latin typeface="Times New Roman" pitchFamily="18" charset="0"/>
              <a:cs typeface="Times New Roman" pitchFamily="18" charset="0"/>
            </a:endParaRPr>
          </a:p>
        </p:txBody>
      </p:sp>
    </p:spTree>
    <p:extLst>
      <p:ext uri="{BB962C8B-B14F-4D97-AF65-F5344CB8AC3E}">
        <p14:creationId xmlns:p14="http://schemas.microsoft.com/office/powerpoint/2010/main" val="16178630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2580</TotalTime>
  <Words>843</Words>
  <Application>Microsoft Office PowerPoint</Application>
  <PresentationFormat>On-screen Show (16:9)</PresentationFormat>
  <Paragraphs>133</Paragraphs>
  <Slides>17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Rounded MT Bold</vt:lpstr>
      <vt:lpstr>Cambria</vt:lpstr>
      <vt:lpstr>Wingdings</vt:lpstr>
      <vt:lpstr>Nunito Light</vt:lpstr>
      <vt:lpstr>Cabin</vt:lpstr>
      <vt:lpstr>Times New Roman</vt:lpstr>
      <vt:lpstr>Roboto</vt:lpstr>
      <vt:lpstr>Calibri</vt:lpstr>
      <vt:lpstr>Adjacency</vt:lpstr>
      <vt:lpstr>PowerPoint Presentation</vt:lpstr>
      <vt:lpstr>CONTENTS</vt:lpstr>
      <vt:lpstr>                            Abstract</vt:lpstr>
      <vt:lpstr>Introduction</vt:lpstr>
      <vt:lpstr>Literature Survey   </vt:lpstr>
      <vt:lpstr>Existing System</vt:lpstr>
      <vt:lpstr>Problem Statement</vt:lpstr>
      <vt:lpstr>System Design</vt:lpstr>
      <vt:lpstr>Implementation</vt:lpstr>
      <vt:lpstr>Cntd….</vt:lpstr>
      <vt:lpstr>PowerPoint Presentation</vt:lpstr>
      <vt:lpstr>Objectives</vt:lpstr>
      <vt:lpstr>Advantages</vt:lpstr>
      <vt:lpstr>Disadvantages</vt:lpstr>
      <vt:lpstr>   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GPT</dc:title>
  <dc:creator>Anju</dc:creator>
  <cp:lastModifiedBy>hp</cp:lastModifiedBy>
  <cp:revision>187</cp:revision>
  <dcterms:modified xsi:type="dcterms:W3CDTF">2024-07-31T09:37:39Z</dcterms:modified>
</cp:coreProperties>
</file>