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57" r:id="rId4"/>
    <p:sldId id="259" r:id="rId5"/>
    <p:sldId id="258" r:id="rId6"/>
    <p:sldId id="272" r:id="rId7"/>
    <p:sldId id="276" r:id="rId8"/>
    <p:sldId id="261" r:id="rId9"/>
    <p:sldId id="260" r:id="rId10"/>
    <p:sldId id="262" r:id="rId11"/>
    <p:sldId id="274" r:id="rId12"/>
    <p:sldId id="277" r:id="rId13"/>
    <p:sldId id="263" r:id="rId14"/>
    <p:sldId id="264" r:id="rId15"/>
    <p:sldId id="273" r:id="rId16"/>
    <p:sldId id="278" r:id="rId17"/>
    <p:sldId id="279" r:id="rId18"/>
    <p:sldId id="265" r:id="rId19"/>
    <p:sldId id="267" r:id="rId20"/>
    <p:sldId id="268" r:id="rId21"/>
    <p:sldId id="275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93592-9C4D-432A-9A0F-67E4CF3712A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2BDA-620A-4D18-B65C-B0C4BC34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89AA6-462C-4CF9-9C15-33945B30480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53B1-D942-477F-8CF0-5C1EAB71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Major</a:t>
            </a:r>
            <a:r>
              <a:rPr lang="en-US" baseline="0" dirty="0" smtClean="0"/>
              <a:t> parts of planned NSEW not completed as of 2011, particularly eastern arm.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53B1-D942-477F-8CF0-5C1EAB7163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Controls in Ghani paper are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district conditions include variables for national highway access,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highway access, broad-gauge railroad access and district-level measures from 2000 Census of log total population, age profile, female-male sex ratio, population share in urban areas, population share in scheduled castes or tribes, literacy rates, and an index of within-district infrastructure.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53B1-D942-477F-8CF0-5C1EAB7163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joint distribution</a:t>
            </a:r>
            <a:r>
              <a:rPr lang="en-US" baseline="0" dirty="0" smtClean="0"/>
              <a:t> of districts according to distance band from GQ and NSEW.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53B1-D942-477F-8CF0-5C1EAB7163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71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84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A062-9EF5-4AE4-976B-85AE4F0CB9F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46D6AB-38B9-43DA-A4B4-794F5735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355" y="2404534"/>
            <a:ext cx="8635648" cy="1646302"/>
          </a:xfrm>
        </p:spPr>
        <p:txBody>
          <a:bodyPr/>
          <a:lstStyle/>
          <a:p>
            <a:r>
              <a:rPr lang="en-US" sz="5000" dirty="0" smtClean="0">
                <a:solidFill>
                  <a:schemeClr val="tx1"/>
                </a:solidFill>
              </a:rPr>
              <a:t>Multiple WEBs, Tradeoff Impacts, and Complementary Policies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An Illustrative Approach to Prioritizing Policy and Program Design 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940" y="5327803"/>
            <a:ext cx="768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Martin Melecky, </a:t>
            </a:r>
            <a:r>
              <a:rPr lang="en-US" sz="2400" b="1" dirty="0" smtClean="0"/>
              <a:t>Siddharth Sharma*</a:t>
            </a:r>
            <a:r>
              <a:rPr lang="en-US" sz="2400" dirty="0" smtClean="0"/>
              <a:t>, and Hari </a:t>
            </a:r>
            <a:r>
              <a:rPr lang="en-US" sz="2400" dirty="0" err="1" smtClean="0"/>
              <a:t>Subhash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46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Considered WEBs Measure: Welfare, Equality, Social Inclusion, Environment, and Resilience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87"/>
            <a:ext cx="8596668" cy="3988275"/>
          </a:xfrm>
        </p:spPr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and </a:t>
            </a:r>
            <a:r>
              <a:rPr lang="en-US" dirty="0" smtClean="0"/>
              <a:t>policy discussions </a:t>
            </a:r>
            <a:r>
              <a:rPr lang="en-US" dirty="0" smtClean="0"/>
              <a:t>have tended to </a:t>
            </a:r>
            <a:r>
              <a:rPr lang="en-US" dirty="0" smtClean="0"/>
              <a:t>focus on </a:t>
            </a:r>
            <a:r>
              <a:rPr lang="en-US" dirty="0" smtClean="0"/>
              <a:t>a limited set of potential economic benefits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/>
              <a:t> research on India’s highways has focused on impact on manufacturing and agricultural activity.</a:t>
            </a:r>
            <a:endParaRPr lang="en-US" dirty="0" smtClean="0"/>
          </a:p>
          <a:p>
            <a:r>
              <a:rPr lang="en-US" dirty="0" smtClean="0"/>
              <a:t>We will consider a broader set of WEBs:</a:t>
            </a:r>
          </a:p>
          <a:p>
            <a:pPr lvl="1"/>
            <a:r>
              <a:rPr lang="en-US" dirty="0" smtClean="0"/>
              <a:t>Welfare: </a:t>
            </a:r>
            <a:r>
              <a:rPr lang="en-US" dirty="0" smtClean="0"/>
              <a:t>Real income and wealth </a:t>
            </a:r>
            <a:endParaRPr lang="en-US" dirty="0" smtClean="0"/>
          </a:p>
          <a:p>
            <a:pPr lvl="1"/>
            <a:r>
              <a:rPr lang="en-US" dirty="0" smtClean="0"/>
              <a:t>Equality: </a:t>
            </a:r>
            <a:r>
              <a:rPr lang="en-US" dirty="0" smtClean="0"/>
              <a:t>Distribution of income and wealth </a:t>
            </a:r>
            <a:endParaRPr lang="en-US" dirty="0" smtClean="0"/>
          </a:p>
          <a:p>
            <a:pPr lvl="1"/>
            <a:r>
              <a:rPr lang="en-US" dirty="0" smtClean="0"/>
              <a:t>Inclusion: </a:t>
            </a:r>
            <a:r>
              <a:rPr lang="en-US" dirty="0" smtClean="0"/>
              <a:t>Access to jobs; women’s economic inclusion </a:t>
            </a:r>
            <a:endParaRPr lang="en-US" dirty="0" smtClean="0"/>
          </a:p>
          <a:p>
            <a:pPr lvl="1"/>
            <a:r>
              <a:rPr lang="en-US" dirty="0" smtClean="0"/>
              <a:t>Environment: deforestation; air pollution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Identification Uses the Distance to Straight Line Between Cities as the Instrument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466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The Impact of GQ and NSEW highways on WEBs around India are estimated using reduced form “differences in differences” approach</a:t>
            </a:r>
          </a:p>
          <a:p>
            <a:pPr lvl="1">
              <a:buClr>
                <a:schemeClr val="accent2"/>
              </a:buClr>
            </a:pPr>
            <a:r>
              <a:rPr lang="en-US" sz="2200" dirty="0" smtClean="0"/>
              <a:t>This approach compares the change in WEB measures during 2001-2011 across “treatment” and “control” districts</a:t>
            </a:r>
          </a:p>
          <a:p>
            <a:pPr lvl="1">
              <a:buClr>
                <a:schemeClr val="accent2"/>
              </a:buClr>
            </a:pPr>
            <a:r>
              <a:rPr lang="en-US" sz="2200" dirty="0" smtClean="0"/>
              <a:t>Treatment districts are those </a:t>
            </a:r>
            <a:r>
              <a:rPr lang="en-US" sz="2200" dirty="0" smtClean="0"/>
              <a:t>located near segments </a:t>
            </a:r>
            <a:r>
              <a:rPr lang="en-US" sz="2200" dirty="0" smtClean="0"/>
              <a:t>of GQ and NSEW completed between 2001 and 2001; controls are those far away</a:t>
            </a:r>
          </a:p>
          <a:p>
            <a:pPr>
              <a:buClr>
                <a:schemeClr val="accent2"/>
              </a:buClr>
            </a:pPr>
            <a:endParaRPr lang="en-US" sz="2400" dirty="0"/>
          </a:p>
          <a:p>
            <a:pPr>
              <a:buClr>
                <a:schemeClr val="accent2"/>
              </a:buClr>
            </a:pPr>
            <a:r>
              <a:rPr lang="en-US" sz="2400" dirty="0" smtClean="0"/>
              <a:t>Concern: The potential endogeneity of the highway effect and placement </a:t>
            </a:r>
            <a:endParaRPr lang="en-US" sz="2400" dirty="0"/>
          </a:p>
          <a:p>
            <a:pPr lvl="1">
              <a:buClr>
                <a:schemeClr val="accent2"/>
              </a:buClr>
            </a:pPr>
            <a:r>
              <a:rPr lang="en-US" sz="2100" dirty="0" smtClean="0"/>
              <a:t>Example: Was </a:t>
            </a:r>
            <a:r>
              <a:rPr lang="en-US" sz="2100" dirty="0" smtClean="0"/>
              <a:t>the highway placed near districts </a:t>
            </a:r>
            <a:r>
              <a:rPr lang="en-US" sz="2100" dirty="0" smtClean="0"/>
              <a:t>expected to grow faster than others, regardless of the highway? </a:t>
            </a:r>
            <a:endParaRPr lang="en-US" sz="2100" dirty="0"/>
          </a:p>
          <a:p>
            <a:pPr lvl="1">
              <a:buClr>
                <a:schemeClr val="accent2"/>
              </a:buClr>
            </a:pPr>
            <a:r>
              <a:rPr lang="en-US" sz="2200" dirty="0" smtClean="0"/>
              <a:t> </a:t>
            </a:r>
            <a:r>
              <a:rPr lang="en-US" sz="2200" dirty="0" smtClean="0"/>
              <a:t>Concern addressed </a:t>
            </a:r>
            <a:r>
              <a:rPr lang="en-US" sz="2200" dirty="0" smtClean="0"/>
              <a:t>by using </a:t>
            </a:r>
            <a:r>
              <a:rPr lang="en-US" sz="2200" dirty="0" smtClean="0"/>
              <a:t>distance </a:t>
            </a:r>
            <a:r>
              <a:rPr lang="en-US" sz="2200" dirty="0" smtClean="0"/>
              <a:t>to the straight line connecting the highway network nodes </a:t>
            </a:r>
            <a:r>
              <a:rPr lang="en-US" sz="2200" dirty="0" smtClean="0"/>
              <a:t>in </a:t>
            </a:r>
            <a:r>
              <a:rPr lang="en-US" sz="2200" dirty="0"/>
              <a:t>IV </a:t>
            </a:r>
            <a:r>
              <a:rPr lang="en-US" sz="2200" dirty="0" smtClean="0"/>
              <a:t>regressions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48" y="372208"/>
            <a:ext cx="10102035" cy="8977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Distance to the Highway and Straight Line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01794"/>
            <a:ext cx="5723792" cy="3881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40" y="1270000"/>
            <a:ext cx="561056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Controls as in Literature, Adding Interactive Labor, Land, and Capital Market Conditions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Controls: </a:t>
            </a:r>
            <a:r>
              <a:rPr lang="en-US" dirty="0" smtClean="0"/>
              <a:t>It is important to take into account differences in initial conditions across treatment and control </a:t>
            </a:r>
            <a:r>
              <a:rPr lang="en-US" dirty="0" smtClean="0"/>
              <a:t>districts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/>
              <a:t>Poorer </a:t>
            </a:r>
            <a:r>
              <a:rPr lang="en-US" dirty="0"/>
              <a:t>d</a:t>
            </a:r>
            <a:r>
              <a:rPr lang="en-US" dirty="0" smtClean="0"/>
              <a:t>istricts in 2001 could </a:t>
            </a:r>
            <a:r>
              <a:rPr lang="en-US" dirty="0" smtClean="0"/>
              <a:t>be growing slower due to forces of economic </a:t>
            </a:r>
            <a:r>
              <a:rPr lang="en-US" dirty="0" smtClean="0"/>
              <a:t>convergence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Example: Districts with a larger manufacturing base in 2001 could be growing faster due to forces of agglomeration,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i="1" dirty="0" smtClean="0"/>
              <a:t>Interaction:</a:t>
            </a:r>
            <a:r>
              <a:rPr lang="en-US" dirty="0" smtClean="0"/>
              <a:t> The impact of the highways could depend on conditions in labor, land and capital markets, which is a very policy relevant question.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/>
              <a:t>Highways </a:t>
            </a:r>
            <a:r>
              <a:rPr lang="en-US" dirty="0" smtClean="0"/>
              <a:t>could </a:t>
            </a:r>
            <a:r>
              <a:rPr lang="en-US" dirty="0" smtClean="0"/>
              <a:t>have had a bigger impact  on firms in areas with better access to </a:t>
            </a:r>
            <a:r>
              <a:rPr lang="en-US" dirty="0" smtClean="0"/>
              <a:t>finance and/or skills, and in areas with better functioning land markets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Data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6635" cy="11254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Assessing economic corridors well needs spatially disaggregated data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5015"/>
            <a:ext cx="8596668" cy="4306347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Our main data base is the South Asia Spatial Database, housed at the Office of the Chief Economist for South Asia, World Bank</a:t>
            </a:r>
          </a:p>
          <a:p>
            <a:pPr>
              <a:buClr>
                <a:schemeClr val="accent2"/>
              </a:buClr>
            </a:pPr>
            <a:r>
              <a:rPr lang="en-US" sz="2400" dirty="0" smtClean="0"/>
              <a:t>The database </a:t>
            </a:r>
            <a:r>
              <a:rPr lang="en-US" sz="2400" dirty="0" smtClean="0"/>
              <a:t>includes </a:t>
            </a:r>
            <a:r>
              <a:rPr lang="en-US" sz="2400" dirty="0" smtClean="0"/>
              <a:t>district level information for 2001 and 2011, </a:t>
            </a:r>
            <a:r>
              <a:rPr lang="en-US" sz="2400" dirty="0" smtClean="0"/>
              <a:t>compiled </a:t>
            </a:r>
            <a:r>
              <a:rPr lang="en-US" sz="2400" dirty="0" smtClean="0"/>
              <a:t>from </a:t>
            </a:r>
          </a:p>
          <a:p>
            <a:pPr lvl="1">
              <a:buClr>
                <a:schemeClr val="accent2"/>
              </a:buClr>
            </a:pPr>
            <a:r>
              <a:rPr lang="en-US" sz="2200" dirty="0" smtClean="0"/>
              <a:t>Official </a:t>
            </a:r>
            <a:r>
              <a:rPr lang="en-US" sz="2200" dirty="0" smtClean="0"/>
              <a:t>data, including micro-data </a:t>
            </a:r>
            <a:r>
              <a:rPr lang="en-US" sz="2200" dirty="0" smtClean="0"/>
              <a:t>such as the Census of India and various surveys conducted by government agencies </a:t>
            </a:r>
          </a:p>
          <a:p>
            <a:pPr lvl="1">
              <a:buClr>
                <a:schemeClr val="accent2"/>
              </a:buClr>
            </a:pPr>
            <a:r>
              <a:rPr lang="en-US" sz="2200" dirty="0" smtClean="0"/>
              <a:t>Satellite data and geo-coded </a:t>
            </a:r>
            <a:r>
              <a:rPr lang="en-US" sz="2200" dirty="0" smtClean="0"/>
              <a:t>maps</a:t>
            </a:r>
          </a:p>
          <a:p>
            <a:pPr>
              <a:buClr>
                <a:schemeClr val="accent2"/>
              </a:buClr>
            </a:pPr>
            <a:r>
              <a:rPr lang="en-US" sz="2400" dirty="0" smtClean="0"/>
              <a:t>Exercise demonstrates the value of investing in such data for project and policy design </a:t>
            </a:r>
            <a:endParaRPr lang="en-US" sz="2400" dirty="0" smtClean="0"/>
          </a:p>
          <a:p>
            <a:pPr>
              <a:buClr>
                <a:schemeClr val="accent2"/>
              </a:buClr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433754"/>
            <a:ext cx="8596668" cy="7385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includes a range of WEB measures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347980"/>
              </p:ext>
            </p:extLst>
          </p:nvPr>
        </p:nvGraphicFramePr>
        <p:xfrm>
          <a:off x="2954216" y="1066800"/>
          <a:ext cx="5580184" cy="5385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2146"/>
                <a:gridCol w="3538038"/>
              </a:tblGrid>
              <a:tr h="19443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Economic Activity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GDP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443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Output, employment of mfg. firms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Employment by sector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Number of regular wage jobs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Labor force participation 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Urbanization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% area, population that is urban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% area lit at night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44339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Welfare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household per capita expenditure (</a:t>
                      </a:r>
                      <a:r>
                        <a:rPr lang="en-US" sz="1400" u="none" strike="noStrike" dirty="0" smtClean="0">
                          <a:effectLst/>
                        </a:rPr>
                        <a:t>p.c.e.)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poverty rate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Inequality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gini coeffecient of </a:t>
                      </a:r>
                      <a:r>
                        <a:rPr lang="en-US" sz="1400" u="none" strike="noStrike" dirty="0" smtClean="0">
                          <a:effectLst/>
                        </a:rPr>
                        <a:t>p.c.e.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443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share of bottom 40 households in </a:t>
                      </a:r>
                      <a:r>
                        <a:rPr lang="en-US" sz="1400" u="none" strike="noStrike" dirty="0" smtClean="0">
                          <a:effectLst/>
                        </a:rPr>
                        <a:t>p.c.e.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Inclusion: health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# of institutional births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immunization rate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infant and child mortality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Inclusion: education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literacy rate among 7+ and 15+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school completion 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Inclusion: gender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female regular wage employment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female labor force participation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Environment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forest 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carbon monoxide, NO2 levels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  <a:tr h="225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aerosol particles measure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1" marR="7551" marT="755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9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includes measures of complementary factors: labor, capital and land markets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310205"/>
              </p:ext>
            </p:extLst>
          </p:nvPr>
        </p:nvGraphicFramePr>
        <p:xfrm>
          <a:off x="2602524" y="2239106"/>
          <a:ext cx="4935414" cy="3670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842"/>
                <a:gridCol w="2934572"/>
              </a:tblGrid>
              <a:tr h="5609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Labor market and skills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Index of state labor regulation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% Casual workers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Labor Misallocation 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60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% educated (by level &amp; age group)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37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Capital </a:t>
                      </a:r>
                      <a:r>
                        <a:rPr lang="en-US" sz="1400" u="none" strike="noStrike" dirty="0">
                          <a:effectLst/>
                        </a:rPr>
                        <a:t>markets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HH access to bank finance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60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Firms' access to bank finance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Capital Misallocation 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37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Land Misallocation 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60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Ease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of </a:t>
                      </a:r>
                      <a:r>
                        <a:rPr lang="en-US" sz="1400" u="none" strike="noStrike" dirty="0">
                          <a:effectLst/>
                        </a:rPr>
                        <a:t>getting construction permits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51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86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District distance to GQ and NSEW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5755"/>
            <a:ext cx="8596668" cy="5216768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1600" dirty="0" smtClean="0"/>
              <a:t>We used data on completion dates of GQ and NSEW legs (Ghani and others, 2016a) to identify parts of these highways that were completed by 2011, and calculated </a:t>
            </a:r>
            <a:r>
              <a:rPr lang="en-US" sz="1600" b="1" dirty="0" smtClean="0"/>
              <a:t>distance of district geo-center </a:t>
            </a:r>
            <a:r>
              <a:rPr lang="en-US" sz="1600" dirty="0" smtClean="0"/>
              <a:t>to nearest completed portion of GQ and NSEW.</a:t>
            </a:r>
          </a:p>
          <a:p>
            <a:pPr>
              <a:buClr>
                <a:schemeClr val="accent2"/>
              </a:buClr>
            </a:pPr>
            <a:r>
              <a:rPr lang="en-US" sz="1600" dirty="0" smtClean="0"/>
              <a:t>Of ~600 Indian districts, 85 are within 40 kilometers of GQ and 49 are within 40 kilometers of NSEW, as of 2011. These are our “treatment” districts. </a:t>
            </a:r>
          </a:p>
          <a:p>
            <a:pPr lvl="1">
              <a:buClr>
                <a:schemeClr val="accent2"/>
              </a:buClr>
            </a:pPr>
            <a:r>
              <a:rPr lang="en-US" sz="1400" dirty="0" smtClean="0"/>
              <a:t>Districts at or surrounding the main nodes of the highway networks are not included in either treatment or control. </a:t>
            </a:r>
          </a:p>
          <a:p>
            <a:pPr marL="0" indent="0" algn="ctr">
              <a:buClr>
                <a:schemeClr val="accent2"/>
              </a:buClr>
              <a:buNone/>
            </a:pPr>
            <a:r>
              <a:rPr lang="en-US" sz="1600" dirty="0" smtClean="0">
                <a:latin typeface="Arial Black" panose="020B0A04020102020204" pitchFamily="34" charset="0"/>
              </a:rPr>
              <a:t>Number of districts, by distance to GQ and NSEW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31050"/>
              </p:ext>
            </p:extLst>
          </p:nvPr>
        </p:nvGraphicFramePr>
        <p:xfrm>
          <a:off x="1852248" y="3696873"/>
          <a:ext cx="5838090" cy="2832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412"/>
                <a:gridCol w="1255818"/>
                <a:gridCol w="608378"/>
                <a:gridCol w="620078"/>
                <a:gridCol w="830670"/>
                <a:gridCol w="889168"/>
                <a:gridCol w="912566"/>
              </a:tblGrid>
              <a:tr h="272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545454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District distance to highways </a:t>
                      </a:r>
                      <a:r>
                        <a:rPr lang="en-US" sz="1400" b="1" u="none" strike="noStrike" dirty="0" smtClean="0">
                          <a:effectLst/>
                        </a:rPr>
                        <a:t>(in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 km</a:t>
                      </a:r>
                      <a:r>
                        <a:rPr lang="en-US" sz="1400" b="1" u="none" strike="noStrike" dirty="0" smtClean="0">
                          <a:effectLst/>
                        </a:rPr>
                        <a:t>) </a:t>
                      </a:r>
                      <a:endParaRPr lang="en-US" sz="1400" b="1" i="0" u="none" strike="noStrike" dirty="0">
                        <a:solidFill>
                          <a:srgbClr val="545454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NSEW</a:t>
                      </a:r>
                      <a:endParaRPr lang="en-US" sz="1400" b="1" i="0" u="none" strike="noStrike" dirty="0">
                        <a:solidFill>
                          <a:srgbClr val="545454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583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545454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nodal</a:t>
                      </a:r>
                      <a:endParaRPr lang="en-US" sz="1400" b="0" i="0" u="none" strike="noStrike" dirty="0">
                        <a:solidFill>
                          <a:srgbClr val="545454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0-40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40-100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 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Total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43082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strike="noStrike" dirty="0" smtClean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430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0-40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85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430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40-100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strike="noStrike" dirty="0" smtClean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430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&gt; 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0070C0"/>
                          </a:solidFill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51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319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strike="noStrike" dirty="0" smtClean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algn="ctr" fontAlgn="t"/>
                      <a:r>
                        <a:rPr lang="en-US" sz="140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409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344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Total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73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459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9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[Message driven title]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[sentence one]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[Message driven title]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[sentence one]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[Message driven title]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[sentence one]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 Policy Implications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[Message driven title]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[sentence one]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[Message driven title]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[sentence one]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Outline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 smtClean="0"/>
              <a:t>Motivation</a:t>
            </a:r>
          </a:p>
          <a:p>
            <a:pPr marL="182880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 smtClean="0"/>
              <a:t>Methodology</a:t>
            </a:r>
          </a:p>
          <a:p>
            <a:pPr marL="182880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 smtClean="0"/>
              <a:t>Data</a:t>
            </a:r>
          </a:p>
          <a:p>
            <a:pPr marL="182880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 smtClean="0"/>
              <a:t>Estimation Results</a:t>
            </a:r>
          </a:p>
          <a:p>
            <a:pPr marL="182880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 smtClean="0"/>
              <a:t>Example Appraisal </a:t>
            </a:r>
          </a:p>
          <a:p>
            <a:pPr marL="1828800">
              <a:buClr>
                <a:schemeClr val="accent2"/>
              </a:buClr>
              <a:buFont typeface="+mj-lt"/>
              <a:buAutoNum type="arabicPeriod"/>
            </a:pPr>
            <a:r>
              <a:rPr lang="en-US" sz="2800" dirty="0"/>
              <a:t>Implications </a:t>
            </a:r>
            <a:r>
              <a:rPr lang="en-US" sz="2800" dirty="0" smtClean="0"/>
              <a:t>for Policy and Projects Design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Motivation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Appraising Projects with Objectives of Multiple WEBs is Needed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The reality of practical policy decision making in view of constrained resources is complex, but it’s guiding principles must still be simple and transparent.</a:t>
            </a:r>
          </a:p>
          <a:p>
            <a:pPr>
              <a:buClr>
                <a:schemeClr val="accent2"/>
              </a:buClr>
            </a:pPr>
            <a:r>
              <a:rPr lang="en-US" sz="2400" dirty="0" smtClean="0"/>
              <a:t>Considering tradeoffs in the investment’s impact on desired WEBs, such as between boosting income growth and protecting environment, is a must.</a:t>
            </a:r>
          </a:p>
          <a:p>
            <a:pPr>
              <a:buClr>
                <a:schemeClr val="accent2"/>
              </a:buClr>
            </a:pPr>
            <a:r>
              <a:rPr lang="en-US" sz="2400" dirty="0" smtClean="0"/>
              <a:t>A bigger bang for the buck requires augmenting the transport project design with key complementary policies such as labor or land market reforms.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Current </a:t>
            </a:r>
            <a:r>
              <a:rPr lang="en-US" dirty="0">
                <a:solidFill>
                  <a:schemeClr val="accent2"/>
                </a:solidFill>
              </a:rPr>
              <a:t>Project Appraisal Tools and Academic Models </a:t>
            </a:r>
            <a:r>
              <a:rPr lang="en-US" dirty="0" smtClean="0">
                <a:solidFill>
                  <a:schemeClr val="accent2"/>
                </a:solidFill>
              </a:rPr>
              <a:t>Are Insufficient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1930400"/>
            <a:ext cx="9152626" cy="4772325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2400" dirty="0" smtClean="0"/>
              <a:t>We build on academic literature and current practice for large project appraisals.</a:t>
            </a:r>
          </a:p>
          <a:p>
            <a:pPr>
              <a:buClr>
                <a:schemeClr val="accent2"/>
              </a:buClr>
            </a:pPr>
            <a:r>
              <a:rPr lang="en-US" sz="2400" dirty="0" smtClean="0"/>
              <a:t>Augmenting the methodology of a solid paper and using spatial data for India, we estimate the multiple WEBs that the GQ and NSEW Highways generated.</a:t>
            </a:r>
          </a:p>
          <a:p>
            <a:pPr>
              <a:buClr>
                <a:schemeClr val="accent2"/>
              </a:buClr>
            </a:pPr>
            <a:r>
              <a:rPr lang="en-US" sz="2400" dirty="0" smtClean="0"/>
              <a:t>We focus on possible tradeoffs in the impact on considered WEBs, as well as the role of complementary policies to improve functioning of labor, land, and capital markets. </a:t>
            </a:r>
          </a:p>
          <a:p>
            <a:pPr>
              <a:buClr>
                <a:schemeClr val="accent2"/>
              </a:buClr>
            </a:pPr>
            <a:r>
              <a:rPr lang="en-US" sz="2400" dirty="0" smtClean="0"/>
              <a:t>Simulating out of the estimated model using initial conditions in [Bangladesh, Pakistan], we demonstrate how this simple model could be used for transport project appraisals.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60" y="186906"/>
            <a:ext cx="8596668" cy="72749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Maps of Actual Highways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27" y="784575"/>
            <a:ext cx="9612919" cy="551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Key Findings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Finding One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Finding Two 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Finding Three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Methodology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09" y="6195255"/>
            <a:ext cx="2176276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2916</TotalTime>
  <Words>1171</Words>
  <Application>Microsoft Office PowerPoint</Application>
  <PresentationFormat>Widescreen</PresentationFormat>
  <Paragraphs>173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Helvetica</vt:lpstr>
      <vt:lpstr>Trebuchet MS</vt:lpstr>
      <vt:lpstr>Wingdings 3</vt:lpstr>
      <vt:lpstr>Facet</vt:lpstr>
      <vt:lpstr>Multiple WEBs, Tradeoff Impacts, and Complementary Policies</vt:lpstr>
      <vt:lpstr>PowerPoint Presentation</vt:lpstr>
      <vt:lpstr>Outline</vt:lpstr>
      <vt:lpstr>1. Motivation</vt:lpstr>
      <vt:lpstr>Appraising Projects with Objectives of Multiple WEBs is Needed</vt:lpstr>
      <vt:lpstr>Current Project Appraisal Tools and Academic Models Are Insufficient</vt:lpstr>
      <vt:lpstr>Maps of Actual Highways</vt:lpstr>
      <vt:lpstr>Key Findings</vt:lpstr>
      <vt:lpstr>2. Methodology</vt:lpstr>
      <vt:lpstr>Considered WEBs Measure: Welfare, Equality, Social Inclusion, Environment, and Resilience </vt:lpstr>
      <vt:lpstr>Identification Uses the Distance to Straight Line Between Cities as the Instrument </vt:lpstr>
      <vt:lpstr>Distance to the Highway and Straight Line</vt:lpstr>
      <vt:lpstr>Controls as in Literature, Adding Interactive Labor, Land, and Capital Market Conditions </vt:lpstr>
      <vt:lpstr>3. Data</vt:lpstr>
      <vt:lpstr>Assessing economic corridors well needs spatially disaggregated data</vt:lpstr>
      <vt:lpstr>Dataset includes a range of WEB measures</vt:lpstr>
      <vt:lpstr>Dataset includes measures of complementary factors: labor, capital and land markets</vt:lpstr>
      <vt:lpstr>District distance to GQ and NSEW</vt:lpstr>
      <vt:lpstr>[Message driven title]</vt:lpstr>
      <vt:lpstr>[Message driven title]</vt:lpstr>
      <vt:lpstr>[Message driven title]</vt:lpstr>
      <vt:lpstr>4. Policy Implications</vt:lpstr>
      <vt:lpstr>[Message driven title]</vt:lpstr>
      <vt:lpstr>[Message driven title]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</dc:title>
  <dc:creator>Martin Melecky</dc:creator>
  <cp:lastModifiedBy>Siddharth Sharma</cp:lastModifiedBy>
  <cp:revision>48</cp:revision>
  <cp:lastPrinted>2017-02-01T19:07:36Z</cp:lastPrinted>
  <dcterms:created xsi:type="dcterms:W3CDTF">2017-01-23T20:43:30Z</dcterms:created>
  <dcterms:modified xsi:type="dcterms:W3CDTF">2017-02-02T15:37:32Z</dcterms:modified>
</cp:coreProperties>
</file>