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github.com/iVishalr/petra" TargetMode="External"/><Relationship Id="rId4" Type="http://schemas.openxmlformats.org/officeDocument/2006/relationships/hyperlink" Target="https://github.com/iVishalr/petra-backend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xfrm>
            <a:off x="685800" y="1524000"/>
            <a:ext cx="7772400" cy="1241425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t>UE19CS204 – Web Technologies</a:t>
            </a:r>
            <a:br/>
            <a:r>
              <a:t>Mini Project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xfrm>
            <a:off x="990600" y="4038600"/>
            <a:ext cx="7086600" cy="1752600"/>
          </a:xfrm>
          <a:prstGeom prst="rect">
            <a:avLst/>
          </a:prstGeom>
        </p:spPr>
        <p:txBody>
          <a:bodyPr/>
          <a:lstStyle/>
          <a:p>
            <a:pPr defTabSz="804672">
              <a:spcBef>
                <a:spcPts val="500"/>
              </a:spcBef>
              <a:defRPr sz="2464"/>
            </a:pPr>
            <a:r>
              <a:t>Section - I</a:t>
            </a:r>
          </a:p>
          <a:p>
            <a:pPr defTabSz="804672">
              <a:spcBef>
                <a:spcPts val="500"/>
              </a:spcBef>
              <a:defRPr sz="2464"/>
            </a:pPr>
            <a:r>
              <a:t>T Vijay Prashant - PES1UG19CS536</a:t>
            </a:r>
          </a:p>
          <a:p>
            <a:pPr defTabSz="804672">
              <a:spcBef>
                <a:spcPts val="500"/>
              </a:spcBef>
              <a:defRPr sz="2464"/>
            </a:pPr>
            <a:r>
              <a:t>Vishal R - PES1UG19CS571 </a:t>
            </a:r>
          </a:p>
          <a:p>
            <a:pPr defTabSz="804672">
              <a:spcBef>
                <a:spcPts val="500"/>
              </a:spcBef>
              <a:defRPr sz="2464"/>
            </a:pPr>
            <a:r>
              <a:t>Yashas K S - PES1UG19CS589</a:t>
            </a:r>
          </a:p>
        </p:txBody>
      </p:sp>
      <p:pic>
        <p:nvPicPr>
          <p:cNvPr id="96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29037" y="0"/>
            <a:ext cx="1685926" cy="1685925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Subtitle 2"/>
          <p:cNvSpPr txBox="1"/>
          <p:nvPr/>
        </p:nvSpPr>
        <p:spPr>
          <a:xfrm>
            <a:off x="1188719" y="6172200"/>
            <a:ext cx="6995161" cy="53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just" defTabSz="457200">
              <a:spcBef>
                <a:spcPts val="300"/>
              </a:spcBef>
              <a:defRPr sz="1400">
                <a:solidFill>
                  <a:srgbClr val="888888"/>
                </a:solidFill>
              </a:defRPr>
            </a:pPr>
            <a:r>
              <a:t>GITHUB Link - PeTra Frontend -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https://github.com/iVishalr/petra</a:t>
            </a:r>
          </a:p>
          <a:p>
            <a:pPr algn="just" defTabSz="457200">
              <a:spcBef>
                <a:spcPts val="300"/>
              </a:spcBef>
              <a:defRPr sz="1400">
                <a:solidFill>
                  <a:srgbClr val="888888"/>
                </a:solidFill>
              </a:defRPr>
            </a:pPr>
            <a:r>
              <a:t>                      PeTra Backend -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https://github.com/iVishalr/petra-backend</a:t>
            </a:r>
          </a:p>
        </p:txBody>
      </p:sp>
      <p:sp>
        <p:nvSpPr>
          <p:cNvPr id="98" name="Title 1"/>
          <p:cNvSpPr txBox="1"/>
          <p:nvPr/>
        </p:nvSpPr>
        <p:spPr>
          <a:xfrm>
            <a:off x="731519" y="2895600"/>
            <a:ext cx="7680961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sz="3200"/>
            </a:lvl1pPr>
          </a:lstStyle>
          <a:p>
            <a:pPr/>
            <a:r>
              <a:t>Project Title - PeTra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Abstract</a:t>
            </a:r>
          </a:p>
        </p:txBody>
      </p:sp>
      <p:sp>
        <p:nvSpPr>
          <p:cNvPr id="101" name="Content Placeholder 2"/>
          <p:cNvSpPr txBox="1"/>
          <p:nvPr>
            <p:ph type="body" idx="1"/>
          </p:nvPr>
        </p:nvSpPr>
        <p:spPr>
          <a:xfrm>
            <a:off x="457200" y="1417333"/>
            <a:ext cx="8229600" cy="4985769"/>
          </a:xfrm>
          <a:prstGeom prst="rect">
            <a:avLst/>
          </a:prstGeom>
        </p:spPr>
        <p:txBody>
          <a:bodyPr/>
          <a:lstStyle/>
          <a:p>
            <a:pPr marL="0" indent="0" defTabSz="370331">
              <a:lnSpc>
                <a:spcPts val="3900"/>
              </a:lnSpc>
              <a:spcBef>
                <a:spcPts val="0"/>
              </a:spcBef>
              <a:buSzTx/>
              <a:buFontTx/>
              <a:buNone/>
              <a:defRPr sz="1620">
                <a:latin typeface="+mj-lt"/>
                <a:ea typeface="+mj-ea"/>
                <a:cs typeface="+mj-cs"/>
                <a:sym typeface="Helvetica"/>
              </a:defRPr>
            </a:pPr>
            <a:r>
              <a:t>One stop destination for travel for you and your pet.</a:t>
            </a:r>
          </a:p>
          <a:p>
            <a:pPr marL="0" indent="0" defTabSz="370331">
              <a:spcBef>
                <a:spcPts val="0"/>
              </a:spcBef>
              <a:buSzTx/>
              <a:buFontTx/>
              <a:buNone/>
              <a:defRPr sz="162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 defTabSz="370331">
              <a:lnSpc>
                <a:spcPts val="3900"/>
              </a:lnSpc>
              <a:spcBef>
                <a:spcPts val="0"/>
              </a:spcBef>
              <a:buSzTx/>
              <a:buFontTx/>
              <a:buNone/>
              <a:defRPr sz="1620">
                <a:latin typeface="+mj-lt"/>
                <a:ea typeface="+mj-ea"/>
                <a:cs typeface="+mj-cs"/>
                <a:sym typeface="Helvetica"/>
              </a:defRPr>
            </a:pPr>
            <a:r>
              <a:t>Pet owners find it difficult to make reservations for their pets before their vacation to their favourite destination or on a business trip, thus PeTra helps in resolving this problem.</a:t>
            </a:r>
          </a:p>
          <a:p>
            <a:pPr marL="0" indent="0" defTabSz="370331">
              <a:spcBef>
                <a:spcPts val="0"/>
              </a:spcBef>
              <a:buSzTx/>
              <a:buFontTx/>
              <a:buNone/>
              <a:defRPr sz="162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 defTabSz="370331">
              <a:lnSpc>
                <a:spcPts val="3900"/>
              </a:lnSpc>
              <a:spcBef>
                <a:spcPts val="0"/>
              </a:spcBef>
              <a:buSzTx/>
              <a:buFontTx/>
              <a:buNone/>
              <a:defRPr sz="1620">
                <a:latin typeface="+mj-lt"/>
                <a:ea typeface="+mj-ea"/>
                <a:cs typeface="+mj-cs"/>
                <a:sym typeface="Helvetica"/>
              </a:defRPr>
            </a:pPr>
            <a:r>
              <a:t>Clients can book hotels at their destination and also book reservations for their pets like kennels or sitters, spas for pets, and more at a great price in one polished platform!</a:t>
            </a:r>
          </a:p>
          <a:p>
            <a:pPr marL="0" indent="0" defTabSz="370331">
              <a:spcBef>
                <a:spcPts val="0"/>
              </a:spcBef>
              <a:buSzTx/>
              <a:buFontTx/>
              <a:buNone/>
              <a:defRPr sz="162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 defTabSz="370331">
              <a:lnSpc>
                <a:spcPts val="3900"/>
              </a:lnSpc>
              <a:spcBef>
                <a:spcPts val="0"/>
              </a:spcBef>
              <a:buSzTx/>
              <a:buFontTx/>
              <a:buNone/>
              <a:defRPr b="1" sz="162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 defTabSz="370331">
              <a:lnSpc>
                <a:spcPts val="3900"/>
              </a:lnSpc>
              <a:spcBef>
                <a:spcPts val="0"/>
              </a:spcBef>
              <a:buSzTx/>
              <a:buFontTx/>
              <a:buNone/>
              <a:defRPr b="1" sz="1620">
                <a:latin typeface="+mj-lt"/>
                <a:ea typeface="+mj-ea"/>
                <a:cs typeface="+mj-cs"/>
                <a:sym typeface="Helvetica"/>
              </a:defRPr>
            </a:pPr>
            <a:r>
              <a:t>Functionalities </a:t>
            </a:r>
            <a:endParaRPr b="0"/>
          </a:p>
          <a:p>
            <a:pPr marL="370331" indent="-257175" defTabSz="370331">
              <a:lnSpc>
                <a:spcPts val="3900"/>
              </a:lnSpc>
              <a:spcBef>
                <a:spcPts val="0"/>
              </a:spcBef>
              <a:buClr>
                <a:srgbClr val="000000"/>
              </a:buClr>
              <a:buFont typeface="Helvetica Light"/>
              <a:defRPr sz="1620">
                <a:latin typeface="+mj-lt"/>
                <a:ea typeface="+mj-ea"/>
                <a:cs typeface="+mj-cs"/>
                <a:sym typeface="Helvetica"/>
              </a:defRPr>
            </a:pPr>
            <a:r>
              <a:t>Reservation for hotels at various destinations, checkin and checkout date, number of guests and more.</a:t>
            </a:r>
            <a:br/>
          </a:p>
          <a:p>
            <a:pPr marL="370331" indent="-257175" defTabSz="370331">
              <a:lnSpc>
                <a:spcPts val="3900"/>
              </a:lnSpc>
              <a:spcBef>
                <a:spcPts val="0"/>
              </a:spcBef>
              <a:buClr>
                <a:srgbClr val="000000"/>
              </a:buClr>
              <a:buFont typeface="Helvetica Light"/>
              <a:defRPr sz="1620">
                <a:latin typeface="+mj-lt"/>
                <a:ea typeface="+mj-ea"/>
                <a:cs typeface="+mj-cs"/>
                <a:sym typeface="Helvetica"/>
              </a:defRPr>
            </a:pPr>
            <a:r>
              <a:t>Preview of the hotel, rooms and its location.</a:t>
            </a:r>
            <a:br/>
          </a:p>
          <a:p>
            <a:pPr marL="370331" indent="-257175" defTabSz="370331">
              <a:lnSpc>
                <a:spcPts val="3900"/>
              </a:lnSpc>
              <a:spcBef>
                <a:spcPts val="0"/>
              </a:spcBef>
              <a:buClr>
                <a:srgbClr val="000000"/>
              </a:buClr>
              <a:buFont typeface="Helvetica Light"/>
              <a:defRPr sz="1620">
                <a:latin typeface="+mj-lt"/>
                <a:ea typeface="+mj-ea"/>
                <a:cs typeface="+mj-cs"/>
                <a:sym typeface="Helvetica"/>
              </a:defRPr>
            </a:pPr>
            <a:r>
              <a:t>Make reservations for their pets (if any).</a:t>
            </a:r>
            <a:br/>
          </a:p>
          <a:p>
            <a:pPr marL="370331" indent="-257175" defTabSz="370331">
              <a:lnSpc>
                <a:spcPts val="3900"/>
              </a:lnSpc>
              <a:spcBef>
                <a:spcPts val="0"/>
              </a:spcBef>
              <a:buClr>
                <a:srgbClr val="000000"/>
              </a:buClr>
              <a:buFont typeface="Helvetica Light"/>
              <a:defRPr sz="1620">
                <a:latin typeface="+mj-lt"/>
                <a:ea typeface="+mj-ea"/>
                <a:cs typeface="+mj-cs"/>
                <a:sym typeface="Helvetica"/>
              </a:defRPr>
            </a:pPr>
            <a:r>
              <a:t>Various options to filter out from and their perfect hotel.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title"/>
          </p:nvPr>
        </p:nvSpPr>
        <p:spPr>
          <a:xfrm>
            <a:off x="457200" y="152179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Technologies Used</a:t>
            </a:r>
          </a:p>
        </p:txBody>
      </p:sp>
      <p:sp>
        <p:nvSpPr>
          <p:cNvPr id="104" name="Content Placeholder 2"/>
          <p:cNvSpPr txBox="1"/>
          <p:nvPr>
            <p:ph type="body" sz="half" idx="1"/>
          </p:nvPr>
        </p:nvSpPr>
        <p:spPr>
          <a:xfrm>
            <a:off x="694802" y="1374462"/>
            <a:ext cx="3522577" cy="5277028"/>
          </a:xfrm>
          <a:prstGeom prst="rect">
            <a:avLst/>
          </a:prstGeom>
        </p:spPr>
        <p:txBody>
          <a:bodyPr/>
          <a:lstStyle/>
          <a:p>
            <a:pPr marL="342899" indent="-342899"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Petra Frontend - </a:t>
            </a:r>
          </a:p>
          <a:p>
            <a:pPr marL="228600" indent="-228600">
              <a:buAutoNum type="arabicParenR" startAt="1"/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     @date-io/date-fns</a:t>
            </a:r>
          </a:p>
          <a:p>
            <a:pPr marL="228600" indent="-228600">
              <a:buAutoNum type="arabicParenR" startAt="1"/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     @material-ui/core</a:t>
            </a:r>
          </a:p>
          <a:p>
            <a:pPr marL="228600" indent="-228600">
              <a:buAutoNum type="arabicParenR" startAt="1"/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     @material-ui/icons</a:t>
            </a:r>
          </a:p>
          <a:p>
            <a:pPr marL="228600" indent="-228600">
              <a:buAutoNum type="arabicParenR" startAt="1"/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     @material-ui/pickers</a:t>
            </a:r>
          </a:p>
          <a:p>
            <a:pPr marL="228600" indent="-228600">
              <a:buAutoNum type="arabicParenR" startAt="1"/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     @testing-library/jest-dom</a:t>
            </a:r>
          </a:p>
          <a:p>
            <a:pPr marL="228600" indent="-228600">
              <a:buAutoNum type="arabicParenR" startAt="1"/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     @testing-library/react</a:t>
            </a:r>
          </a:p>
          <a:p>
            <a:pPr marL="228600" indent="-228600">
              <a:buAutoNum type="arabicParenR" startAt="1"/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     @testing-library/user-event</a:t>
            </a:r>
          </a:p>
          <a:p>
            <a:pPr marL="228600" indent="-228600">
              <a:buAutoNum type="arabicParenR" startAt="1"/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     axios</a:t>
            </a:r>
          </a:p>
          <a:p>
            <a:pPr marL="228600" indent="-228600">
              <a:buAutoNum type="arabicParenR" startAt="1"/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     date-fns</a:t>
            </a:r>
          </a:p>
          <a:p>
            <a:pPr marL="228600" indent="-228600">
              <a:buAutoNum type="arabicParenR" startAt="1"/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    jquery</a:t>
            </a:r>
          </a:p>
          <a:p>
            <a:pPr marL="228600" indent="-228600">
              <a:buAutoNum type="arabicParenR" startAt="1"/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    leaflet</a:t>
            </a:r>
          </a:p>
          <a:p>
            <a:pPr marL="228600" indent="-228600">
              <a:buAutoNum type="arabicParenR" startAt="1"/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    react</a:t>
            </a:r>
          </a:p>
          <a:p>
            <a:pPr marL="228600" indent="-228600">
              <a:buAutoNum type="arabicParenR" startAt="1"/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    react-awesome-modal</a:t>
            </a:r>
          </a:p>
          <a:p>
            <a:pPr marL="228600" indent="-228600">
              <a:buAutoNum type="arabicParenR" startAt="1"/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    React-date-range </a:t>
            </a:r>
          </a:p>
        </p:txBody>
      </p:sp>
      <p:sp>
        <p:nvSpPr>
          <p:cNvPr id="105" name="react-datepicker…"/>
          <p:cNvSpPr txBox="1"/>
          <p:nvPr/>
        </p:nvSpPr>
        <p:spPr>
          <a:xfrm>
            <a:off x="4335155" y="1749835"/>
            <a:ext cx="3766615" cy="4559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8600" indent="-228600">
              <a:spcBef>
                <a:spcPts val="700"/>
              </a:spcBef>
              <a:buSzPct val="100000"/>
              <a:buFont typeface="Arial"/>
              <a:buAutoNum type="arabicParenR" startAt="15"/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    react-datepicker</a:t>
            </a:r>
          </a:p>
          <a:p>
            <a:pPr marL="228600" indent="-228600">
              <a:spcBef>
                <a:spcPts val="700"/>
              </a:spcBef>
              <a:buSzPct val="100000"/>
              <a:buFont typeface="Arial"/>
              <a:buAutoNum type="arabicParenR" startAt="15"/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    react-dom</a:t>
            </a:r>
          </a:p>
          <a:p>
            <a:pPr marL="228600" indent="-228600">
              <a:spcBef>
                <a:spcPts val="700"/>
              </a:spcBef>
              <a:buSzPct val="100000"/>
              <a:buFont typeface="Arial"/>
              <a:buAutoNum type="arabicParenR" startAt="15"/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    react-google-login</a:t>
            </a:r>
          </a:p>
          <a:p>
            <a:pPr marL="228600" indent="-228600">
              <a:spcBef>
                <a:spcPts val="700"/>
              </a:spcBef>
              <a:buSzPct val="100000"/>
              <a:buFont typeface="Arial"/>
              <a:buAutoNum type="arabicParenR" startAt="15"/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    react-grid-gallery</a:t>
            </a:r>
          </a:p>
          <a:p>
            <a:pPr marL="228600" indent="-228600">
              <a:spcBef>
                <a:spcPts val="700"/>
              </a:spcBef>
              <a:buSzPct val="100000"/>
              <a:buFont typeface="Arial"/>
              <a:buAutoNum type="arabicParenR" startAt="15"/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    react-leaflet</a:t>
            </a:r>
          </a:p>
          <a:p>
            <a:pPr marL="228600" indent="-228600">
              <a:spcBef>
                <a:spcPts val="700"/>
              </a:spcBef>
              <a:buSzPct val="100000"/>
              <a:buFont typeface="Arial"/>
              <a:buAutoNum type="arabicParenR" startAt="15"/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    react-masonry-component</a:t>
            </a:r>
          </a:p>
          <a:p>
            <a:pPr marL="228600" indent="-228600">
              <a:spcBef>
                <a:spcPts val="700"/>
              </a:spcBef>
              <a:buSzPct val="100000"/>
              <a:buFont typeface="Arial"/>
              <a:buAutoNum type="arabicParenR" startAt="15"/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    react-photo-gallery</a:t>
            </a:r>
          </a:p>
          <a:p>
            <a:pPr marL="228600" indent="-228600">
              <a:spcBef>
                <a:spcPts val="700"/>
              </a:spcBef>
              <a:buSzPct val="100000"/>
              <a:buFont typeface="Arial"/>
              <a:buAutoNum type="arabicParenR" startAt="15"/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    react-router</a:t>
            </a:r>
          </a:p>
          <a:p>
            <a:pPr marL="228600" indent="-228600">
              <a:spcBef>
                <a:spcPts val="700"/>
              </a:spcBef>
              <a:buSzPct val="100000"/>
              <a:buFont typeface="Arial"/>
              <a:buAutoNum type="arabicParenR" startAt="15"/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    react-router-dom</a:t>
            </a:r>
          </a:p>
          <a:p>
            <a:pPr marL="228600" indent="-228600">
              <a:spcBef>
                <a:spcPts val="700"/>
              </a:spcBef>
              <a:buSzPct val="100000"/>
              <a:buFont typeface="Arial"/>
              <a:buAutoNum type="arabicParenR" startAt="15"/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    react-scripts</a:t>
            </a:r>
          </a:p>
          <a:p>
            <a:pPr marL="228600" indent="-228600">
              <a:spcBef>
                <a:spcPts val="700"/>
              </a:spcBef>
              <a:buSzPct val="100000"/>
              <a:buFont typeface="Arial"/>
              <a:buAutoNum type="arabicParenR" startAt="15"/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    react-smooth-scrollbar</a:t>
            </a:r>
          </a:p>
          <a:p>
            <a:pPr marL="228600" indent="-228600">
              <a:spcBef>
                <a:spcPts val="700"/>
              </a:spcBef>
              <a:buSzPct val="100000"/>
              <a:buFont typeface="Arial"/>
              <a:buAutoNum type="arabicParenR" startAt="15"/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    smooth-scrollbar</a:t>
            </a:r>
          </a:p>
          <a:p>
            <a:pPr marL="228600" indent="-228600">
              <a:spcBef>
                <a:spcPts val="700"/>
              </a:spcBef>
              <a:buSzPct val="100000"/>
              <a:buFont typeface="Arial"/>
              <a:buAutoNum type="arabicParenR" startAt="15"/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    web-vitals</a:t>
            </a:r>
          </a:p>
          <a:p>
            <a:pPr marL="228600" indent="-228600">
              <a:spcBef>
                <a:spcPts val="700"/>
              </a:spcBef>
              <a:buSzPct val="100000"/>
              <a:buFont typeface="Arial"/>
              <a:buAutoNum type="arabicParenR" startAt="15"/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    Usage of Custom Fonts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chnologies Used"/>
          <p:cNvSpPr txBox="1"/>
          <p:nvPr>
            <p:ph type="title"/>
          </p:nvPr>
        </p:nvSpPr>
        <p:spPr>
          <a:xfrm>
            <a:off x="457200" y="1804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Technologies Used</a:t>
            </a:r>
          </a:p>
        </p:txBody>
      </p:sp>
      <p:sp>
        <p:nvSpPr>
          <p:cNvPr id="108" name="Petra Backend-…"/>
          <p:cNvSpPr txBox="1"/>
          <p:nvPr/>
        </p:nvSpPr>
        <p:spPr>
          <a:xfrm>
            <a:off x="593454" y="2373630"/>
            <a:ext cx="3884153" cy="2440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80473" indent="-180473">
              <a:buSzPct val="100000"/>
              <a:buChar char="•"/>
              <a:defRPr sz="2600"/>
            </a:pPr>
            <a:r>
              <a:t>Petra Backend-</a:t>
            </a:r>
          </a:p>
          <a:p>
            <a:pPr lvl="1" marL="748631" indent="-240631">
              <a:buSzPct val="90000"/>
              <a:buAutoNum type="arabicParenR" startAt="1"/>
              <a:defRPr sz="2600"/>
            </a:pPr>
            <a:r>
              <a:t>   </a:t>
            </a:r>
            <a:r>
              <a:rPr>
                <a:latin typeface="Charter Roman"/>
                <a:ea typeface="Charter Roman"/>
                <a:cs typeface="Charter Roman"/>
                <a:sym typeface="Charter Roman"/>
              </a:rPr>
              <a:t>  body-parser</a:t>
            </a:r>
            <a:endParaRPr>
              <a:latin typeface="Charter Roman"/>
              <a:ea typeface="Charter Roman"/>
              <a:cs typeface="Charter Roman"/>
              <a:sym typeface="Charter Roman"/>
            </a:endParaRPr>
          </a:p>
          <a:p>
            <a:pPr lvl="1" marL="748631" indent="-240631">
              <a:buSzPct val="90000"/>
              <a:buAutoNum type="arabicParenR" startAt="1"/>
              <a:defRPr sz="2600">
                <a:latin typeface="Charter Roman"/>
                <a:ea typeface="Charter Roman"/>
                <a:cs typeface="Charter Roman"/>
                <a:sym typeface="Charter Roman"/>
              </a:defRPr>
            </a:pPr>
            <a:r>
              <a:t>     cors</a:t>
            </a:r>
          </a:p>
          <a:p>
            <a:pPr lvl="1" marL="748631" indent="-240631">
              <a:buSzPct val="90000"/>
              <a:buAutoNum type="arabicParenR" startAt="1"/>
              <a:defRPr sz="2600">
                <a:latin typeface="Charter Roman"/>
                <a:ea typeface="Charter Roman"/>
                <a:cs typeface="Charter Roman"/>
                <a:sym typeface="Charter Roman"/>
              </a:defRPr>
            </a:pPr>
            <a:r>
              <a:t>     dotenv</a:t>
            </a:r>
          </a:p>
          <a:p>
            <a:pPr lvl="1" marL="748631" indent="-240631">
              <a:buSzPct val="90000"/>
              <a:buAutoNum type="arabicParenR" startAt="1"/>
              <a:defRPr sz="2600">
                <a:latin typeface="Charter Roman"/>
                <a:ea typeface="Charter Roman"/>
                <a:cs typeface="Charter Roman"/>
                <a:sym typeface="Charter Roman"/>
              </a:defRPr>
            </a:pPr>
            <a:r>
              <a:t>     express</a:t>
            </a:r>
          </a:p>
          <a:p>
            <a:pPr lvl="1" marL="748631" indent="-240631">
              <a:buSzPct val="90000"/>
              <a:buAutoNum type="arabicParenR" startAt="1"/>
              <a:defRPr sz="2600">
                <a:latin typeface="Charter Roman"/>
                <a:ea typeface="Charter Roman"/>
                <a:cs typeface="Charter Roman"/>
                <a:sym typeface="Charter Roman"/>
              </a:defRPr>
            </a:pPr>
            <a:r>
              <a:t>     express-jwt</a:t>
            </a:r>
          </a:p>
        </p:txBody>
      </p:sp>
      <p:sp>
        <p:nvSpPr>
          <p:cNvPr id="109" name="express-session…"/>
          <p:cNvSpPr txBox="1"/>
          <p:nvPr/>
        </p:nvSpPr>
        <p:spPr>
          <a:xfrm>
            <a:off x="4457385" y="2793698"/>
            <a:ext cx="4584327" cy="205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1" marL="748631" indent="-240631">
              <a:buSzPct val="90000"/>
              <a:buAutoNum type="arabicParenR" startAt="6"/>
              <a:defRPr sz="2600">
                <a:latin typeface="Charter Roman"/>
                <a:ea typeface="Charter Roman"/>
                <a:cs typeface="Charter Roman"/>
                <a:sym typeface="Charter Roman"/>
              </a:defRPr>
            </a:pPr>
            <a:r>
              <a:t>     express-session</a:t>
            </a:r>
          </a:p>
          <a:p>
            <a:pPr lvl="1" marL="748631" indent="-240631">
              <a:buSzPct val="90000"/>
              <a:buAutoNum type="arabicParenR" startAt="6"/>
              <a:defRPr sz="2600">
                <a:latin typeface="Charter Roman"/>
                <a:ea typeface="Charter Roman"/>
                <a:cs typeface="Charter Roman"/>
                <a:sym typeface="Charter Roman"/>
              </a:defRPr>
            </a:pPr>
            <a:r>
              <a:t>     google-auth-library     </a:t>
            </a:r>
          </a:p>
          <a:p>
            <a:pPr lvl="1" marL="748631" indent="-240631">
              <a:buSzPct val="90000"/>
              <a:buAutoNum type="arabicParenR" startAt="6"/>
              <a:defRPr sz="2600">
                <a:latin typeface="Charter Roman"/>
                <a:ea typeface="Charter Roman"/>
                <a:cs typeface="Charter Roman"/>
                <a:sym typeface="Charter Roman"/>
              </a:defRPr>
            </a:pPr>
            <a:r>
              <a:t>     jsonwebtoken</a:t>
            </a:r>
          </a:p>
          <a:p>
            <a:pPr lvl="1" marL="748631" indent="-240631">
              <a:buSzPct val="90000"/>
              <a:buAutoNum type="arabicParenR" startAt="6"/>
              <a:defRPr sz="2600">
                <a:latin typeface="Charter Roman"/>
                <a:ea typeface="Charter Roman"/>
                <a:cs typeface="Charter Roman"/>
                <a:sym typeface="Charter Roman"/>
              </a:defRPr>
            </a:pPr>
            <a:r>
              <a:t>     mongoose</a:t>
            </a:r>
          </a:p>
          <a:p>
            <a:pPr lvl="1" marL="748631" indent="-240631">
              <a:buSzPct val="90000"/>
              <a:buAutoNum type="arabicParenR" startAt="6"/>
              <a:defRPr sz="2600">
                <a:latin typeface="Charter Roman"/>
                <a:ea typeface="Charter Roman"/>
                <a:cs typeface="Charter Roman"/>
                <a:sym typeface="Charter Roman"/>
              </a:defRPr>
            </a:pPr>
            <a:r>
              <a:t>   nodemon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Member Contributions</a:t>
            </a:r>
          </a:p>
        </p:txBody>
      </p:sp>
      <p:sp>
        <p:nvSpPr>
          <p:cNvPr id="112" name="Content Placeholder 2"/>
          <p:cNvSpPr txBox="1"/>
          <p:nvPr>
            <p:ph type="body" idx="1"/>
          </p:nvPr>
        </p:nvSpPr>
        <p:spPr>
          <a:xfrm>
            <a:off x="457200" y="1761564"/>
            <a:ext cx="8229600" cy="4525964"/>
          </a:xfrm>
          <a:prstGeom prst="rect">
            <a:avLst/>
          </a:prstGeom>
        </p:spPr>
        <p:txBody>
          <a:bodyPr/>
          <a:lstStyle/>
          <a:p>
            <a:pPr marL="246888" indent="-246888" defTabSz="658368">
              <a:spcBef>
                <a:spcPts val="500"/>
              </a:spcBef>
              <a:defRPr sz="2304"/>
            </a:pPr>
            <a:r>
              <a:t>T Vijay Prashant - </a:t>
            </a:r>
          </a:p>
          <a:p>
            <a:pPr lvl="1" marL="466344" indent="-201168" defTabSz="658368">
              <a:spcBef>
                <a:spcPts val="500"/>
              </a:spcBef>
              <a:buSzPct val="35000"/>
              <a:buFontTx/>
              <a:buBlip>
                <a:blip r:embed="rId2"/>
              </a:buBlip>
              <a:defRPr sz="2304"/>
            </a:pPr>
            <a:r>
              <a:t>Frontend: HomePage, 404 Not found page, Redirect page</a:t>
            </a:r>
          </a:p>
          <a:p>
            <a:pPr lvl="1" marL="466344" indent="-201168" defTabSz="658368">
              <a:spcBef>
                <a:spcPts val="500"/>
              </a:spcBef>
              <a:buSzPct val="35000"/>
              <a:buFontTx/>
              <a:buBlip>
                <a:blip r:embed="rId2"/>
              </a:buBlip>
              <a:defRPr sz="2304"/>
            </a:pPr>
            <a:r>
              <a:t>Backend: Schema and insertion of Hotels for MongoDB</a:t>
            </a:r>
          </a:p>
          <a:p>
            <a:pPr marL="246888" indent="-246888" defTabSz="658368">
              <a:spcBef>
                <a:spcPts val="500"/>
              </a:spcBef>
              <a:defRPr sz="2304"/>
            </a:pPr>
            <a:r>
              <a:t>Vishal R - </a:t>
            </a:r>
          </a:p>
          <a:p>
            <a:pPr lvl="1" marL="466344" indent="-201168" defTabSz="658368">
              <a:spcBef>
                <a:spcPts val="500"/>
              </a:spcBef>
              <a:buSzPct val="35000"/>
              <a:buFontTx/>
              <a:buBlip>
                <a:blip r:embed="rId2"/>
              </a:buBlip>
              <a:defRPr sz="2304"/>
            </a:pPr>
            <a:r>
              <a:t>Frontend: Search bar, Search page, Sign up/in page, Header and Footer, cache</a:t>
            </a:r>
          </a:p>
          <a:p>
            <a:pPr lvl="1" marL="466344" indent="-201168" defTabSz="658368">
              <a:spcBef>
                <a:spcPts val="500"/>
              </a:spcBef>
              <a:buSzPct val="35000"/>
              <a:buFontTx/>
              <a:buBlip>
                <a:blip r:embed="rId2"/>
              </a:buBlip>
              <a:defRPr sz="2304"/>
            </a:pPr>
            <a:r>
              <a:t>Backend: Google login Authentication, CORS</a:t>
            </a:r>
          </a:p>
          <a:p>
            <a:pPr marL="246888" indent="-246888" defTabSz="658368">
              <a:spcBef>
                <a:spcPts val="500"/>
              </a:spcBef>
              <a:defRPr sz="2304"/>
            </a:pPr>
            <a:r>
              <a:t>Yashas K S- </a:t>
            </a:r>
          </a:p>
          <a:p>
            <a:pPr lvl="1" marL="466344" indent="-201168" defTabSz="658368">
              <a:spcBef>
                <a:spcPts val="500"/>
              </a:spcBef>
              <a:buSzPct val="35000"/>
              <a:buFontTx/>
              <a:buBlip>
                <a:blip r:embed="rId2"/>
              </a:buBlip>
              <a:defRPr sz="2304"/>
            </a:pPr>
            <a:r>
              <a:t>Frontend:Product page, Filter for Hotels, Integration of maps</a:t>
            </a:r>
          </a:p>
          <a:p>
            <a:pPr lvl="1" marL="466344" indent="-201168" defTabSz="658368">
              <a:spcBef>
                <a:spcPts val="500"/>
              </a:spcBef>
              <a:buSzPct val="35000"/>
              <a:buFontTx/>
              <a:buBlip>
                <a:blip r:embed="rId2"/>
              </a:buBlip>
              <a:defRPr sz="2304"/>
            </a:pPr>
            <a:r>
              <a:t>Backend: Route Setup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