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70" r:id="rId5"/>
    <p:sldId id="258" r:id="rId6"/>
    <p:sldId id="275" r:id="rId7"/>
    <p:sldId id="259" r:id="rId8"/>
    <p:sldId id="260" r:id="rId9"/>
    <p:sldId id="261" r:id="rId10"/>
    <p:sldId id="262" r:id="rId11"/>
    <p:sldId id="271" r:id="rId12"/>
    <p:sldId id="265" r:id="rId13"/>
    <p:sldId id="273" r:id="rId14"/>
    <p:sldId id="263" r:id="rId15"/>
    <p:sldId id="264" r:id="rId16"/>
    <p:sldId id="266" r:id="rId17"/>
    <p:sldId id="274" r:id="rId18"/>
    <p:sldId id="268" r:id="rId19"/>
    <p:sldId id="26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52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6%97%A0%E9%87%8F%E7%BA%B2%E9%87%8F" TargetMode="External"/><Relationship Id="rId2" Type="http://schemas.openxmlformats.org/officeDocument/2006/relationships/hyperlink" Target="https://zh.wikipedia.org/wiki/%E9%9D%9E%E7%BA%BF%E6%80%A7"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qistudy.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EBDA8B-78C8-4A51-BB4E-5A513F8FF36A}"/>
              </a:ext>
            </a:extLst>
          </p:cNvPr>
          <p:cNvSpPr>
            <a:spLocks noGrp="1"/>
          </p:cNvSpPr>
          <p:nvPr>
            <p:ph type="ctrTitle"/>
          </p:nvPr>
        </p:nvSpPr>
        <p:spPr>
          <a:xfrm>
            <a:off x="1320316" y="1935553"/>
            <a:ext cx="9771753" cy="954157"/>
          </a:xfrm>
        </p:spPr>
        <p:txBody>
          <a:bodyPr>
            <a:normAutofit/>
          </a:bodyPr>
          <a:lstStyle/>
          <a:p>
            <a:r>
              <a:rPr lang="zh-CN" altLang="zh-CN" b="1" dirty="0">
                <a:solidFill>
                  <a:schemeClr val="bg1">
                    <a:lumMod val="95000"/>
                    <a:lumOff val="5000"/>
                  </a:schemeClr>
                </a:solidFill>
              </a:rPr>
              <a:t>关于上海市空气质量的分析报告</a:t>
            </a:r>
            <a:endParaRPr lang="zh-CN" altLang="zh-CN" dirty="0">
              <a:solidFill>
                <a:schemeClr val="bg1">
                  <a:lumMod val="95000"/>
                  <a:lumOff val="5000"/>
                </a:schemeClr>
              </a:solidFill>
            </a:endParaRPr>
          </a:p>
        </p:txBody>
      </p:sp>
      <p:sp>
        <p:nvSpPr>
          <p:cNvPr id="3" name="副标题 2">
            <a:extLst>
              <a:ext uri="{FF2B5EF4-FFF2-40B4-BE49-F238E27FC236}">
                <a16:creationId xmlns:a16="http://schemas.microsoft.com/office/drawing/2014/main" xmlns="" id="{2DDA8D3D-DC74-493D-A82D-9AA4086A71BB}"/>
              </a:ext>
            </a:extLst>
          </p:cNvPr>
          <p:cNvSpPr>
            <a:spLocks noGrp="1"/>
          </p:cNvSpPr>
          <p:nvPr>
            <p:ph type="subTitle" idx="1"/>
          </p:nvPr>
        </p:nvSpPr>
        <p:spPr>
          <a:xfrm>
            <a:off x="3968100" y="3429001"/>
            <a:ext cx="4126328" cy="618804"/>
          </a:xfrm>
        </p:spPr>
        <p:txBody>
          <a:bodyPr>
            <a:normAutofit/>
          </a:bodyPr>
          <a:lstStyle/>
          <a:p>
            <a:r>
              <a:rPr lang="zh-CN" altLang="en-US" sz="3200" b="1" dirty="0">
                <a:solidFill>
                  <a:schemeClr val="accent1"/>
                </a:solidFill>
              </a:rPr>
              <a:t>杨伟庭</a:t>
            </a:r>
            <a:r>
              <a:rPr lang="en-US" altLang="zh-CN" sz="3200" b="1" dirty="0">
                <a:solidFill>
                  <a:schemeClr val="accent1"/>
                </a:solidFill>
              </a:rPr>
              <a:t>-</a:t>
            </a:r>
            <a:r>
              <a:rPr lang="zh-CN" altLang="en-US" sz="3200" b="1" dirty="0">
                <a:solidFill>
                  <a:schemeClr val="accent1"/>
                </a:solidFill>
              </a:rPr>
              <a:t>商务分析报告</a:t>
            </a:r>
            <a:endParaRPr lang="zh-CN" altLang="zh-CN" sz="3200" dirty="0">
              <a:solidFill>
                <a:schemeClr val="accent1"/>
              </a:solidFill>
            </a:endParaRPr>
          </a:p>
        </p:txBody>
      </p:sp>
    </p:spTree>
    <p:extLst>
      <p:ext uri="{BB962C8B-B14F-4D97-AF65-F5344CB8AC3E}">
        <p14:creationId xmlns:p14="http://schemas.microsoft.com/office/powerpoint/2010/main" val="390626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7B666F99-DEB1-4FB0-B856-4E84BB960B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2386" y="121166"/>
            <a:ext cx="7583254" cy="4307710"/>
          </a:xfrm>
          <a:prstGeom prst="rect">
            <a:avLst/>
          </a:prstGeom>
          <a:noFill/>
          <a:ln>
            <a:noFill/>
          </a:ln>
        </p:spPr>
      </p:pic>
      <p:sp>
        <p:nvSpPr>
          <p:cNvPr id="16" name="文本占位符 3">
            <a:extLst>
              <a:ext uri="{FF2B5EF4-FFF2-40B4-BE49-F238E27FC236}">
                <a16:creationId xmlns:a16="http://schemas.microsoft.com/office/drawing/2014/main" xmlns="" id="{FED66534-CAD3-4E9F-8080-DD6183D7D23F}"/>
              </a:ext>
            </a:extLst>
          </p:cNvPr>
          <p:cNvSpPr txBox="1">
            <a:spLocks/>
          </p:cNvSpPr>
          <p:nvPr/>
        </p:nvSpPr>
        <p:spPr>
          <a:xfrm>
            <a:off x="8302488" y="5081513"/>
            <a:ext cx="3815298" cy="4572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Tx/>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Tx/>
              <a:buNone/>
              <a:defRPr sz="18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Tx/>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Tx/>
              <a:buNone/>
              <a:defRPr sz="14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Tx/>
              <a:buNone/>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2000" b="1" dirty="0">
                <a:solidFill>
                  <a:schemeClr val="bg1"/>
                </a:solidFill>
                <a:latin typeface="微软雅黑" panose="020B0503020204020204" pitchFamily="34" charset="-122"/>
                <a:ea typeface="微软雅黑" panose="020B0503020204020204" pitchFamily="34" charset="-122"/>
              </a:rPr>
              <a:t>主函数</a:t>
            </a:r>
          </a:p>
        </p:txBody>
      </p:sp>
      <p:pic>
        <p:nvPicPr>
          <p:cNvPr id="19" name="图片 18">
            <a:extLst>
              <a:ext uri="{FF2B5EF4-FFF2-40B4-BE49-F238E27FC236}">
                <a16:creationId xmlns:a16="http://schemas.microsoft.com/office/drawing/2014/main" xmlns="" id="{477197D6-AAE5-400D-9B15-93BFC37183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531" y="1749916"/>
            <a:ext cx="7194964" cy="4849865"/>
          </a:xfrm>
          <a:prstGeom prst="rect">
            <a:avLst/>
          </a:prstGeom>
          <a:noFill/>
          <a:ln>
            <a:noFill/>
          </a:ln>
        </p:spPr>
      </p:pic>
      <p:sp>
        <p:nvSpPr>
          <p:cNvPr id="20" name="文本占位符 3">
            <a:extLst>
              <a:ext uri="{FF2B5EF4-FFF2-40B4-BE49-F238E27FC236}">
                <a16:creationId xmlns:a16="http://schemas.microsoft.com/office/drawing/2014/main" xmlns="" id="{D9399197-77E8-43AB-9039-781B36AC3184}"/>
              </a:ext>
            </a:extLst>
          </p:cNvPr>
          <p:cNvSpPr txBox="1">
            <a:spLocks/>
          </p:cNvSpPr>
          <p:nvPr/>
        </p:nvSpPr>
        <p:spPr>
          <a:xfrm>
            <a:off x="8208398" y="1902316"/>
            <a:ext cx="3815298" cy="45720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Tx/>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Tx/>
              <a:buNone/>
              <a:defRPr sz="18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Tx/>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Tx/>
              <a:buNone/>
              <a:defRPr sz="14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Tx/>
              <a:buNone/>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b="1" dirty="0">
                <a:solidFill>
                  <a:schemeClr val="bg1"/>
                </a:solidFill>
                <a:latin typeface="微软雅黑" panose="020B0503020204020204" pitchFamily="34" charset="-122"/>
                <a:ea typeface="微软雅黑" panose="020B0503020204020204" pitchFamily="34" charset="-122"/>
              </a:rPr>
              <a:t>获取数据保存到</a:t>
            </a:r>
            <a:r>
              <a:rPr lang="en-US" altLang="zh-CN" b="1" dirty="0">
                <a:solidFill>
                  <a:schemeClr val="bg1"/>
                </a:solidFill>
                <a:latin typeface="微软雅黑" panose="020B0503020204020204" pitchFamily="34" charset="-122"/>
                <a:ea typeface="微软雅黑" panose="020B0503020204020204" pitchFamily="34" charset="-122"/>
              </a:rPr>
              <a:t>csv</a:t>
            </a:r>
            <a:r>
              <a:rPr lang="zh-CN" altLang="en-US" b="1" dirty="0">
                <a:solidFill>
                  <a:schemeClr val="bg1"/>
                </a:solidFill>
                <a:latin typeface="微软雅黑" panose="020B0503020204020204" pitchFamily="34" charset="-122"/>
                <a:ea typeface="微软雅黑" panose="020B0503020204020204" pitchFamily="34" charset="-122"/>
              </a:rPr>
              <a:t>文件中</a:t>
            </a:r>
          </a:p>
        </p:txBody>
      </p:sp>
    </p:spTree>
    <p:extLst>
      <p:ext uri="{BB962C8B-B14F-4D97-AF65-F5344CB8AC3E}">
        <p14:creationId xmlns:p14="http://schemas.microsoft.com/office/powerpoint/2010/main" val="845046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5A6D4D-C1B5-468C-B803-06602C737C45}"/>
              </a:ext>
            </a:extLst>
          </p:cNvPr>
          <p:cNvSpPr>
            <a:spLocks noGrp="1"/>
          </p:cNvSpPr>
          <p:nvPr>
            <p:ph type="title"/>
          </p:nvPr>
        </p:nvSpPr>
        <p:spPr>
          <a:xfrm>
            <a:off x="4832878" y="2309706"/>
            <a:ext cx="2655336" cy="1507067"/>
          </a:xfrm>
        </p:spPr>
        <p:txBody>
          <a:bodyPr/>
          <a:lstStyle/>
          <a:p>
            <a:r>
              <a:rPr lang="zh-CN" altLang="en-US" b="1" dirty="0">
                <a:solidFill>
                  <a:schemeClr val="bg1"/>
                </a:solidFill>
              </a:rPr>
              <a:t>数据分析</a:t>
            </a:r>
          </a:p>
        </p:txBody>
      </p:sp>
    </p:spTree>
    <p:extLst>
      <p:ext uri="{BB962C8B-B14F-4D97-AF65-F5344CB8AC3E}">
        <p14:creationId xmlns:p14="http://schemas.microsoft.com/office/powerpoint/2010/main" val="188711961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xmlns="" id="{BAD243FA-E388-4A75-B721-EA87856730DE}"/>
              </a:ext>
            </a:extLst>
          </p:cNvPr>
          <p:cNvSpPr>
            <a:spLocks noGrp="1"/>
          </p:cNvSpPr>
          <p:nvPr>
            <p:ph type="body" sz="quarter" idx="14"/>
          </p:nvPr>
        </p:nvSpPr>
        <p:spPr>
          <a:xfrm>
            <a:off x="1494847" y="5131978"/>
            <a:ext cx="8304210" cy="457200"/>
          </a:xfrm>
        </p:spPr>
        <p:txBody>
          <a:bodyPr>
            <a:noAutofit/>
          </a:bodyPr>
          <a:lstStyle/>
          <a:p>
            <a:pPr>
              <a:lnSpc>
                <a:spcPct val="125000"/>
              </a:lnSpc>
            </a:pPr>
            <a:r>
              <a:rPr lang="en-US" altLang="zh-CN" sz="1800" dirty="0">
                <a:solidFill>
                  <a:schemeClr val="bg1"/>
                </a:solidFill>
                <a:latin typeface="微软雅黑" panose="020B0503020204020204" pitchFamily="34" charset="-122"/>
                <a:ea typeface="微软雅黑" panose="020B0503020204020204" pitchFamily="34" charset="-122"/>
              </a:rPr>
              <a:t>	AQI </a:t>
            </a:r>
            <a:r>
              <a:rPr lang="zh-CN" altLang="zh-CN" sz="1800" dirty="0">
                <a:solidFill>
                  <a:schemeClr val="bg1"/>
                </a:solidFill>
                <a:latin typeface="微软雅黑" panose="020B0503020204020204" pitchFamily="34" charset="-122"/>
                <a:ea typeface="微软雅黑" panose="020B0503020204020204" pitchFamily="34" charset="-122"/>
              </a:rPr>
              <a:t>指数年变化近五年来每年</a:t>
            </a:r>
            <a:r>
              <a:rPr lang="zh-CN" altLang="zh-CN" sz="1800" dirty="0" smtClean="0">
                <a:solidFill>
                  <a:schemeClr val="bg1"/>
                </a:solidFill>
                <a:latin typeface="微软雅黑" panose="020B0503020204020204" pitchFamily="34" charset="-122"/>
                <a:ea typeface="微软雅黑" panose="020B0503020204020204" pitchFamily="34" charset="-122"/>
              </a:rPr>
              <a:t>的</a:t>
            </a:r>
            <a:r>
              <a:rPr lang="en-US" altLang="zh-CN" sz="1800" dirty="0" smtClean="0">
                <a:solidFill>
                  <a:schemeClr val="bg1"/>
                </a:solidFill>
                <a:latin typeface="微软雅黑" panose="020B0503020204020204" pitchFamily="34" charset="-122"/>
                <a:ea typeface="微软雅黑" panose="020B0503020204020204" pitchFamily="34" charset="-122"/>
              </a:rPr>
              <a:t>AQI</a:t>
            </a:r>
            <a:r>
              <a:rPr lang="zh-CN" altLang="en-US" sz="1800" dirty="0" smtClean="0">
                <a:solidFill>
                  <a:schemeClr val="bg1"/>
                </a:solidFill>
                <a:latin typeface="微软雅黑" panose="020B0503020204020204" pitchFamily="34" charset="-122"/>
                <a:ea typeface="微软雅黑" panose="020B0503020204020204" pitchFamily="34" charset="-122"/>
              </a:rPr>
              <a:t>指数密度</a:t>
            </a:r>
            <a:r>
              <a:rPr lang="zh-CN" altLang="zh-CN" sz="1800" dirty="0" smtClean="0">
                <a:solidFill>
                  <a:schemeClr val="bg1"/>
                </a:solidFill>
                <a:latin typeface="微软雅黑" panose="020B0503020204020204" pitchFamily="34" charset="-122"/>
                <a:ea typeface="微软雅黑" panose="020B0503020204020204" pitchFamily="34" charset="-122"/>
              </a:rPr>
              <a:t>情况</a:t>
            </a:r>
            <a:r>
              <a:rPr lang="zh-CN" altLang="zh-CN" sz="1800" dirty="0">
                <a:solidFill>
                  <a:schemeClr val="bg1"/>
                </a:solidFill>
                <a:latin typeface="微软雅黑" panose="020B0503020204020204" pitchFamily="34" charset="-122"/>
                <a:ea typeface="微软雅黑" panose="020B0503020204020204" pitchFamily="34" charset="-122"/>
              </a:rPr>
              <a:t>都是比较类似的，也就是说每年</a:t>
            </a:r>
            <a:r>
              <a:rPr lang="en-US" altLang="zh-CN" sz="1800" dirty="0">
                <a:solidFill>
                  <a:schemeClr val="bg1"/>
                </a:solidFill>
                <a:latin typeface="微软雅黑" panose="020B0503020204020204" pitchFamily="34" charset="-122"/>
                <a:ea typeface="微软雅黑" panose="020B0503020204020204" pitchFamily="34" charset="-122"/>
              </a:rPr>
              <a:t>AQI</a:t>
            </a:r>
            <a:r>
              <a:rPr lang="zh-CN" altLang="zh-CN" sz="1800" dirty="0" smtClean="0">
                <a:solidFill>
                  <a:schemeClr val="bg1"/>
                </a:solidFill>
                <a:latin typeface="微软雅黑" panose="020B0503020204020204" pitchFamily="34" charset="-122"/>
                <a:ea typeface="微软雅黑" panose="020B0503020204020204" pitchFamily="34" charset="-122"/>
              </a:rPr>
              <a:t>状况有</a:t>
            </a:r>
            <a:r>
              <a:rPr lang="zh-CN" altLang="zh-CN" sz="1800" dirty="0">
                <a:solidFill>
                  <a:schemeClr val="bg1"/>
                </a:solidFill>
                <a:latin typeface="微软雅黑" panose="020B0503020204020204" pitchFamily="34" charset="-122"/>
                <a:ea typeface="微软雅黑" panose="020B0503020204020204" pitchFamily="34" charset="-122"/>
              </a:rPr>
              <a:t>明年的改善，</a:t>
            </a:r>
            <a:r>
              <a:rPr lang="en-US" altLang="zh-CN" sz="1800" dirty="0">
                <a:solidFill>
                  <a:schemeClr val="bg1"/>
                </a:solidFill>
                <a:latin typeface="微软雅黑" panose="020B0503020204020204" pitchFamily="34" charset="-122"/>
                <a:ea typeface="微软雅黑" panose="020B0503020204020204" pitchFamily="34" charset="-122"/>
              </a:rPr>
              <a:t>2018</a:t>
            </a:r>
            <a:r>
              <a:rPr lang="zh-CN" altLang="zh-CN" sz="1800" dirty="0">
                <a:solidFill>
                  <a:schemeClr val="bg1"/>
                </a:solidFill>
                <a:latin typeface="微软雅黑" panose="020B0503020204020204" pitchFamily="34" charset="-122"/>
                <a:ea typeface="微软雅黑" panose="020B0503020204020204" pitchFamily="34" charset="-122"/>
              </a:rPr>
              <a:t>年还有上升的情况。可以说上海治理</a:t>
            </a:r>
            <a:r>
              <a:rPr lang="zh-CN" altLang="zh-CN" sz="1800" dirty="0" smtClean="0">
                <a:solidFill>
                  <a:schemeClr val="bg1"/>
                </a:solidFill>
                <a:latin typeface="微软雅黑" panose="020B0503020204020204" pitchFamily="34" charset="-122"/>
                <a:ea typeface="微软雅黑" panose="020B0503020204020204" pitchFamily="34" charset="-122"/>
              </a:rPr>
              <a:t>空气污染</a:t>
            </a:r>
            <a:r>
              <a:rPr lang="zh-CN" altLang="en-US" sz="1800" dirty="0" smtClean="0">
                <a:solidFill>
                  <a:schemeClr val="bg1"/>
                </a:solidFill>
                <a:latin typeface="微软雅黑" panose="020B0503020204020204" pitchFamily="34" charset="-122"/>
                <a:ea typeface="微软雅黑" panose="020B0503020204020204" pitchFamily="34" charset="-122"/>
              </a:rPr>
              <a:t>取得一定的成果</a:t>
            </a:r>
            <a:r>
              <a:rPr lang="zh-CN" altLang="en-US" sz="1800" dirty="0">
                <a:solidFill>
                  <a:schemeClr val="bg1"/>
                </a:solidFill>
                <a:latin typeface="微软雅黑" panose="020B0503020204020204" pitchFamily="34" charset="-122"/>
                <a:ea typeface="微软雅黑" panose="020B0503020204020204" pitchFamily="34" charset="-122"/>
              </a:rPr>
              <a:t>。</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9658CD8C-BA89-4166-87C3-FCFF492CBAC0}"/>
              </a:ext>
            </a:extLst>
          </p:cNvPr>
          <p:cNvPicPr/>
          <p:nvPr/>
        </p:nvPicPr>
        <p:blipFill>
          <a:blip r:embed="rId2">
            <a:extLst>
              <a:ext uri="{28A0092B-C50C-407E-A947-70E740481C1C}">
                <a14:useLocalDpi xmlns:a14="http://schemas.microsoft.com/office/drawing/2010/main" val="0"/>
              </a:ext>
            </a:extLst>
          </a:blip>
          <a:stretch>
            <a:fillRect/>
          </a:stretch>
        </p:blipFill>
        <p:spPr>
          <a:xfrm>
            <a:off x="2661712" y="108822"/>
            <a:ext cx="6116528" cy="4523691"/>
          </a:xfrm>
          <a:prstGeom prst="rect">
            <a:avLst/>
          </a:prstGeom>
        </p:spPr>
      </p:pic>
    </p:spTree>
    <p:extLst>
      <p:ext uri="{BB962C8B-B14F-4D97-AF65-F5344CB8AC3E}">
        <p14:creationId xmlns:p14="http://schemas.microsoft.com/office/powerpoint/2010/main" val="1075180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CD931BD-016A-4D54-B014-EF9A8F8E410D}"/>
              </a:ext>
            </a:extLst>
          </p:cNvPr>
          <p:cNvSpPr/>
          <p:nvPr/>
        </p:nvSpPr>
        <p:spPr>
          <a:xfrm>
            <a:off x="1439186" y="380730"/>
            <a:ext cx="8325016" cy="3586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占位符 2">
            <a:extLst>
              <a:ext uri="{FF2B5EF4-FFF2-40B4-BE49-F238E27FC236}">
                <a16:creationId xmlns:a16="http://schemas.microsoft.com/office/drawing/2014/main" xmlns="" id="{CDC03513-6DE4-4CE8-94D7-F6E81B3B673D}"/>
              </a:ext>
            </a:extLst>
          </p:cNvPr>
          <p:cNvSpPr>
            <a:spLocks noGrp="1"/>
          </p:cNvSpPr>
          <p:nvPr>
            <p:ph type="body" idx="1"/>
          </p:nvPr>
        </p:nvSpPr>
        <p:spPr>
          <a:xfrm>
            <a:off x="1161290" y="4114800"/>
            <a:ext cx="8535988" cy="1879600"/>
          </a:xfrm>
        </p:spPr>
        <p:txBody>
          <a:bodyPr/>
          <a:lstStyle/>
          <a:p>
            <a:pPr indent="720000">
              <a:lnSpc>
                <a:spcPct val="125000"/>
              </a:lnSpc>
            </a:pPr>
            <a:r>
              <a:rPr lang="zh-CN" altLang="zh-CN" b="1" dirty="0" smtClean="0">
                <a:solidFill>
                  <a:schemeClr val="bg1"/>
                </a:solidFill>
                <a:latin typeface="微软雅黑" panose="020B0503020204020204" pitchFamily="34" charset="-122"/>
                <a:ea typeface="微软雅黑" panose="020B0503020204020204" pitchFamily="34" charset="-122"/>
              </a:rPr>
              <a:t>上海</a:t>
            </a:r>
            <a:r>
              <a:rPr lang="en-US" altLang="zh-CN" b="1" dirty="0" smtClean="0">
                <a:solidFill>
                  <a:schemeClr val="bg1"/>
                </a:solidFill>
                <a:latin typeface="微软雅黑" panose="020B0503020204020204" pitchFamily="34" charset="-122"/>
                <a:ea typeface="微软雅黑" panose="020B0503020204020204" pitchFamily="34" charset="-122"/>
              </a:rPr>
              <a:t>2014-1018</a:t>
            </a:r>
            <a:r>
              <a:rPr lang="zh-CN" altLang="zh-CN" b="1" dirty="0" smtClean="0">
                <a:solidFill>
                  <a:schemeClr val="bg1"/>
                </a:solidFill>
                <a:latin typeface="微软雅黑" panose="020B0503020204020204" pitchFamily="34" charset="-122"/>
                <a:ea typeface="微软雅黑" panose="020B0503020204020204" pitchFamily="34" charset="-122"/>
              </a:rPr>
              <a:t>五年来</a:t>
            </a:r>
            <a:r>
              <a:rPr lang="zh-CN" altLang="zh-CN" b="1" dirty="0">
                <a:solidFill>
                  <a:schemeClr val="bg1"/>
                </a:solidFill>
                <a:latin typeface="微软雅黑" panose="020B0503020204020204" pitchFamily="34" charset="-122"/>
                <a:ea typeface="微软雅黑" panose="020B0503020204020204" pitchFamily="34" charset="-122"/>
              </a:rPr>
              <a:t>空气质量指数</a:t>
            </a:r>
            <a:r>
              <a:rPr lang="en-US" altLang="zh-CN" b="1" dirty="0">
                <a:solidFill>
                  <a:schemeClr val="bg1"/>
                </a:solidFill>
                <a:latin typeface="微软雅黑" panose="020B0503020204020204" pitchFamily="34" charset="-122"/>
                <a:ea typeface="微软雅黑" panose="020B0503020204020204" pitchFamily="34" charset="-122"/>
              </a:rPr>
              <a:t>AQI</a:t>
            </a:r>
            <a:r>
              <a:rPr lang="zh-CN" altLang="zh-CN" b="1" dirty="0">
                <a:solidFill>
                  <a:schemeClr val="bg1"/>
                </a:solidFill>
                <a:latin typeface="微软雅黑" panose="020B0503020204020204" pitchFamily="34" charset="-122"/>
                <a:ea typeface="微软雅黑" panose="020B0503020204020204" pitchFamily="34" charset="-122"/>
              </a:rPr>
              <a:t>达到优或</a:t>
            </a:r>
            <a:r>
              <a:rPr lang="zh-CN" altLang="zh-CN" b="1" dirty="0" smtClean="0">
                <a:solidFill>
                  <a:schemeClr val="bg1"/>
                </a:solidFill>
                <a:latin typeface="微软雅黑" panose="020B0503020204020204" pitchFamily="34" charset="-122"/>
                <a:ea typeface="微软雅黑" panose="020B0503020204020204" pitchFamily="34" charset="-122"/>
              </a:rPr>
              <a:t>良</a:t>
            </a:r>
            <a:r>
              <a:rPr lang="zh-CN" altLang="en-US" b="1" dirty="0" smtClean="0">
                <a:solidFill>
                  <a:schemeClr val="bg1"/>
                </a:solidFill>
                <a:latin typeface="微软雅黑" panose="020B0503020204020204" pitchFamily="34" charset="-122"/>
                <a:ea typeface="微软雅黑" panose="020B0503020204020204" pitchFamily="34" charset="-122"/>
              </a:rPr>
              <a:t>的</a:t>
            </a:r>
            <a:r>
              <a:rPr lang="zh-CN" altLang="zh-CN" b="1" dirty="0" smtClean="0">
                <a:solidFill>
                  <a:schemeClr val="bg1"/>
                </a:solidFill>
                <a:latin typeface="微软雅黑" panose="020B0503020204020204" pitchFamily="34" charset="-122"/>
                <a:ea typeface="微软雅黑" panose="020B0503020204020204" pitchFamily="34" charset="-122"/>
              </a:rPr>
              <a:t>要</a:t>
            </a:r>
            <a:r>
              <a:rPr lang="zh-CN" altLang="zh-CN" b="1" dirty="0">
                <a:solidFill>
                  <a:schemeClr val="bg1"/>
                </a:solidFill>
                <a:latin typeface="微软雅黑" panose="020B0503020204020204" pitchFamily="34" charset="-122"/>
                <a:ea typeface="微软雅黑" panose="020B0503020204020204" pitchFamily="34" charset="-122"/>
              </a:rPr>
              <a:t>比空气</a:t>
            </a:r>
            <a:r>
              <a:rPr lang="zh-CN" altLang="zh-CN" b="1" dirty="0" smtClean="0">
                <a:solidFill>
                  <a:schemeClr val="bg1"/>
                </a:solidFill>
                <a:latin typeface="微软雅黑" panose="020B0503020204020204" pitchFamily="34" charset="-122"/>
                <a:ea typeface="微软雅黑" panose="020B0503020204020204" pitchFamily="34" charset="-122"/>
              </a:rPr>
              <a:t>质量</a:t>
            </a:r>
            <a:r>
              <a:rPr lang="zh-CN" altLang="en-US" b="1" dirty="0" smtClean="0">
                <a:solidFill>
                  <a:schemeClr val="bg1"/>
                </a:solidFill>
                <a:latin typeface="微软雅黑" panose="020B0503020204020204" pitchFamily="34" charset="-122"/>
                <a:ea typeface="微软雅黑" panose="020B0503020204020204" pitchFamily="34" charset="-122"/>
              </a:rPr>
              <a:t>情况为</a:t>
            </a:r>
            <a:r>
              <a:rPr lang="zh-CN" altLang="zh-CN" b="1" dirty="0" smtClean="0">
                <a:solidFill>
                  <a:schemeClr val="bg1"/>
                </a:solidFill>
                <a:latin typeface="微软雅黑" panose="020B0503020204020204" pitchFamily="34" charset="-122"/>
                <a:ea typeface="微软雅黑" panose="020B0503020204020204" pitchFamily="34" charset="-122"/>
              </a:rPr>
              <a:t>轻度</a:t>
            </a:r>
            <a:r>
              <a:rPr lang="zh-CN" altLang="zh-CN" b="1" dirty="0">
                <a:solidFill>
                  <a:schemeClr val="bg1"/>
                </a:solidFill>
                <a:latin typeface="微软雅黑" panose="020B0503020204020204" pitchFamily="34" charset="-122"/>
                <a:ea typeface="微软雅黑" panose="020B0503020204020204" pitchFamily="34" charset="-122"/>
              </a:rPr>
              <a:t>污染以上的情况要少得</a:t>
            </a:r>
            <a:r>
              <a:rPr lang="zh-CN" altLang="zh-CN" b="1" dirty="0" smtClean="0">
                <a:solidFill>
                  <a:schemeClr val="bg1"/>
                </a:solidFill>
                <a:latin typeface="微软雅黑" panose="020B0503020204020204" pitchFamily="34" charset="-122"/>
                <a:ea typeface="微软雅黑" panose="020B0503020204020204" pitchFamily="34" charset="-122"/>
              </a:rPr>
              <a:t>多</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pic>
        <p:nvPicPr>
          <p:cNvPr id="5" name="图片 4">
            <a:extLst>
              <a:ext uri="{FF2B5EF4-FFF2-40B4-BE49-F238E27FC236}">
                <a16:creationId xmlns:a16="http://schemas.microsoft.com/office/drawing/2014/main" xmlns="" id="{63ADA0A4-7915-4C9B-98D7-5DCAEC5E84B3}"/>
              </a:ext>
            </a:extLst>
          </p:cNvPr>
          <p:cNvPicPr>
            <a:picLocks noChangeAspect="1"/>
          </p:cNvPicPr>
          <p:nvPr/>
        </p:nvPicPr>
        <p:blipFill rotWithShape="1">
          <a:blip r:embed="rId2"/>
          <a:srcRect t="12038"/>
          <a:stretch/>
        </p:blipFill>
        <p:spPr>
          <a:xfrm>
            <a:off x="2655324" y="968187"/>
            <a:ext cx="5068455" cy="2793423"/>
          </a:xfrm>
          <a:prstGeom prst="rect">
            <a:avLst/>
          </a:prstGeom>
        </p:spPr>
      </p:pic>
    </p:spTree>
    <p:extLst>
      <p:ext uri="{BB962C8B-B14F-4D97-AF65-F5344CB8AC3E}">
        <p14:creationId xmlns:p14="http://schemas.microsoft.com/office/powerpoint/2010/main" val="358046357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362F92F6-6257-420D-B446-EEA2E4446A27}"/>
              </a:ext>
            </a:extLst>
          </p:cNvPr>
          <p:cNvSpPr>
            <a:spLocks noGrp="1"/>
          </p:cNvSpPr>
          <p:nvPr>
            <p:ph type="body" idx="1"/>
          </p:nvPr>
        </p:nvSpPr>
        <p:spPr>
          <a:xfrm>
            <a:off x="1283367" y="4213958"/>
            <a:ext cx="8535988" cy="1879600"/>
          </a:xfrm>
        </p:spPr>
        <p:txBody>
          <a:bodyPr>
            <a:normAutofit/>
          </a:bodyPr>
          <a:lstStyle/>
          <a:p>
            <a:pPr>
              <a:lnSpc>
                <a:spcPct val="13500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上海五年来</a:t>
            </a:r>
            <a:r>
              <a:rPr lang="en-US" altLang="zh-CN" b="1" dirty="0">
                <a:solidFill>
                  <a:schemeClr val="bg1"/>
                </a:solidFill>
                <a:latin typeface="微软雅黑" panose="020B0503020204020204" pitchFamily="34" charset="-122"/>
                <a:ea typeface="微软雅黑" panose="020B0503020204020204" pitchFamily="34" charset="-122"/>
              </a:rPr>
              <a:t>AQI</a:t>
            </a:r>
            <a:r>
              <a:rPr lang="zh-CN" altLang="zh-CN" b="1" dirty="0">
                <a:solidFill>
                  <a:schemeClr val="bg1"/>
                </a:solidFill>
                <a:latin typeface="微软雅黑" panose="020B0503020204020204" pitchFamily="34" charset="-122"/>
                <a:ea typeface="微软雅黑" panose="020B0503020204020204" pitchFamily="34" charset="-122"/>
              </a:rPr>
              <a:t>指数</a:t>
            </a:r>
            <a:r>
              <a:rPr lang="zh-CN" altLang="zh-CN" b="1" dirty="0" smtClean="0">
                <a:solidFill>
                  <a:schemeClr val="bg1"/>
                </a:solidFill>
                <a:latin typeface="微软雅黑" panose="020B0503020204020204" pitchFamily="34" charset="-122"/>
                <a:ea typeface="微软雅黑" panose="020B0503020204020204" pitchFamily="34" charset="-122"/>
              </a:rPr>
              <a:t>基本上大于</a:t>
            </a:r>
            <a:r>
              <a:rPr lang="en-US" altLang="zh-CN" b="1" dirty="0">
                <a:solidFill>
                  <a:schemeClr val="bg1"/>
                </a:solidFill>
                <a:latin typeface="微软雅黑" panose="020B0503020204020204" pitchFamily="34" charset="-122"/>
                <a:ea typeface="微软雅黑" panose="020B0503020204020204" pitchFamily="34" charset="-122"/>
              </a:rPr>
              <a:t>50</a:t>
            </a:r>
            <a:r>
              <a:rPr lang="zh-CN" altLang="zh-CN"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但是</a:t>
            </a:r>
            <a:r>
              <a:rPr lang="en-US" altLang="zh-CN" b="1" dirty="0" smtClean="0">
                <a:solidFill>
                  <a:schemeClr val="bg1"/>
                </a:solidFill>
                <a:latin typeface="微软雅黑" panose="020B0503020204020204" pitchFamily="34" charset="-122"/>
                <a:ea typeface="微软雅黑" panose="020B0503020204020204" pitchFamily="34" charset="-122"/>
              </a:rPr>
              <a:t>50-100</a:t>
            </a:r>
            <a:r>
              <a:rPr lang="zh-CN" altLang="en-US" b="1" dirty="0" smtClean="0">
                <a:solidFill>
                  <a:schemeClr val="bg1"/>
                </a:solidFill>
                <a:latin typeface="微软雅黑" panose="020B0503020204020204" pitchFamily="34" charset="-122"/>
                <a:ea typeface="微软雅黑" panose="020B0503020204020204" pitchFamily="34" charset="-122"/>
              </a:rPr>
              <a:t>之间</a:t>
            </a:r>
            <a:r>
              <a:rPr lang="zh-CN" altLang="en-US" b="1" dirty="0" smtClean="0">
                <a:solidFill>
                  <a:schemeClr val="bg1"/>
                </a:solidFill>
                <a:latin typeface="微软雅黑" panose="020B0503020204020204" pitchFamily="34" charset="-122"/>
                <a:ea typeface="微软雅黑" panose="020B0503020204020204" pitchFamily="34" charset="-122"/>
              </a:rPr>
              <a:t>占比比较高，空气质量良的占了绝大多数。但是</a:t>
            </a:r>
            <a:r>
              <a:rPr lang="zh-CN" altLang="zh-CN" b="1" dirty="0" smtClean="0">
                <a:solidFill>
                  <a:schemeClr val="bg1"/>
                </a:solidFill>
                <a:latin typeface="微软雅黑" panose="020B0503020204020204" pitchFamily="34" charset="-122"/>
                <a:ea typeface="微软雅黑" panose="020B0503020204020204" pitchFamily="34" charset="-122"/>
              </a:rPr>
              <a:t>近</a:t>
            </a:r>
            <a:r>
              <a:rPr lang="zh-CN" altLang="zh-CN" b="1" dirty="0">
                <a:solidFill>
                  <a:schemeClr val="bg1"/>
                </a:solidFill>
                <a:latin typeface="微软雅黑" panose="020B0503020204020204" pitchFamily="34" charset="-122"/>
                <a:ea typeface="微软雅黑" panose="020B0503020204020204" pitchFamily="34" charset="-122"/>
              </a:rPr>
              <a:t>五年上海空气质量数据中</a:t>
            </a:r>
            <a:r>
              <a:rPr lang="zh-CN" altLang="zh-CN" b="1" dirty="0" smtClean="0">
                <a:solidFill>
                  <a:schemeClr val="bg1"/>
                </a:solidFill>
                <a:latin typeface="微软雅黑" panose="020B0503020204020204" pitchFamily="34" charset="-122"/>
                <a:ea typeface="微软雅黑" panose="020B0503020204020204" pitchFamily="34" charset="-122"/>
              </a:rPr>
              <a:t>相</a:t>
            </a:r>
            <a:r>
              <a:rPr lang="zh-CN" altLang="en-US" b="1" dirty="0" smtClean="0">
                <a:solidFill>
                  <a:schemeClr val="bg1"/>
                </a:solidFill>
                <a:latin typeface="微软雅黑" panose="020B0503020204020204" pitchFamily="34" charset="-122"/>
                <a:ea typeface="微软雅黑" panose="020B0503020204020204" pitchFamily="34" charset="-122"/>
              </a:rPr>
              <a:t>也存在</a:t>
            </a:r>
            <a:r>
              <a:rPr lang="zh-CN" altLang="zh-CN" b="1" dirty="0" smtClean="0">
                <a:solidFill>
                  <a:schemeClr val="bg1"/>
                </a:solidFill>
                <a:latin typeface="微软雅黑" panose="020B0503020204020204" pitchFamily="34" charset="-122"/>
                <a:ea typeface="微软雅黑" panose="020B0503020204020204" pitchFamily="34" charset="-122"/>
              </a:rPr>
              <a:t>一部分</a:t>
            </a:r>
            <a:r>
              <a:rPr lang="zh-CN" altLang="zh-CN" b="1" dirty="0">
                <a:solidFill>
                  <a:schemeClr val="bg1"/>
                </a:solidFill>
                <a:latin typeface="微软雅黑" panose="020B0503020204020204" pitchFamily="34" charset="-122"/>
                <a:ea typeface="微软雅黑" panose="020B0503020204020204" pitchFamily="34" charset="-122"/>
              </a:rPr>
              <a:t>的</a:t>
            </a:r>
            <a:r>
              <a:rPr lang="en-US" altLang="zh-CN" b="1" dirty="0">
                <a:solidFill>
                  <a:schemeClr val="bg1"/>
                </a:solidFill>
                <a:latin typeface="微软雅黑" panose="020B0503020204020204" pitchFamily="34" charset="-122"/>
                <a:ea typeface="微软雅黑" panose="020B0503020204020204" pitchFamily="34" charset="-122"/>
              </a:rPr>
              <a:t>AQI</a:t>
            </a:r>
            <a:r>
              <a:rPr lang="zh-CN" altLang="zh-CN" b="1" dirty="0" smtClean="0">
                <a:solidFill>
                  <a:schemeClr val="bg1"/>
                </a:solidFill>
                <a:latin typeface="微软雅黑" panose="020B0503020204020204" pitchFamily="34" charset="-122"/>
                <a:ea typeface="微软雅黑" panose="020B0503020204020204" pitchFamily="34" charset="-122"/>
              </a:rPr>
              <a:t>值</a:t>
            </a:r>
            <a:r>
              <a:rPr lang="zh-CN" altLang="en-US" b="1" dirty="0" smtClean="0">
                <a:solidFill>
                  <a:schemeClr val="bg1"/>
                </a:solidFill>
                <a:latin typeface="微软雅黑" panose="020B0503020204020204" pitchFamily="34" charset="-122"/>
                <a:ea typeface="微软雅黑" panose="020B0503020204020204" pitchFamily="34" charset="-122"/>
              </a:rPr>
              <a:t>为轻度污染以上甚至重度污染。</a:t>
            </a:r>
            <a:endParaRPr lang="zh-CN" altLang="en-US" dirty="0"/>
          </a:p>
        </p:txBody>
      </p:sp>
      <p:grpSp>
        <p:nvGrpSpPr>
          <p:cNvPr id="6" name="组合 5"/>
          <p:cNvGrpSpPr/>
          <p:nvPr/>
        </p:nvGrpSpPr>
        <p:grpSpPr>
          <a:xfrm>
            <a:off x="2807746" y="230091"/>
            <a:ext cx="5432612" cy="3726180"/>
            <a:chOff x="2377440" y="230091"/>
            <a:chExt cx="5432612" cy="3726180"/>
          </a:xfrm>
        </p:grpSpPr>
        <p:pic>
          <p:nvPicPr>
            <p:cNvPr id="4" name="图片 3">
              <a:extLst>
                <a:ext uri="{FF2B5EF4-FFF2-40B4-BE49-F238E27FC236}">
                  <a16:creationId xmlns:a16="http://schemas.microsoft.com/office/drawing/2014/main" xmlns="" id="{73BCD9A4-60A9-4B94-B19E-A0E41CF2C090}"/>
                </a:ext>
              </a:extLst>
            </p:cNvPr>
            <p:cNvPicPr/>
            <p:nvPr/>
          </p:nvPicPr>
          <p:blipFill rotWithShape="1">
            <a:blip r:embed="rId2">
              <a:extLst>
                <a:ext uri="{28A0092B-C50C-407E-A947-70E740481C1C}">
                  <a14:useLocalDpi xmlns:a14="http://schemas.microsoft.com/office/drawing/2010/main" val="0"/>
                </a:ext>
              </a:extLst>
            </a:blip>
            <a:srcRect l="3086" b="8198"/>
            <a:stretch/>
          </p:blipFill>
          <p:spPr bwMode="auto">
            <a:xfrm>
              <a:off x="2377440" y="230091"/>
              <a:ext cx="5318918" cy="3726180"/>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2377440" y="441064"/>
              <a:ext cx="860612" cy="369332"/>
            </a:xfrm>
            <a:prstGeom prst="rect">
              <a:avLst/>
            </a:prstGeom>
            <a:noFill/>
          </p:spPr>
          <p:txBody>
            <a:bodyPr wrap="square" rtlCol="0">
              <a:spAutoFit/>
            </a:bodyPr>
            <a:lstStyle/>
            <a:p>
              <a:r>
                <a:rPr lang="zh-CN" altLang="en-US" b="1" dirty="0" smtClean="0">
                  <a:solidFill>
                    <a:schemeClr val="bg1"/>
                  </a:solidFill>
                </a:rPr>
                <a:t>天数</a:t>
              </a:r>
              <a:endParaRPr lang="zh-CN" altLang="en-US" b="1" dirty="0">
                <a:solidFill>
                  <a:schemeClr val="bg1"/>
                </a:solidFill>
              </a:endParaRPr>
            </a:p>
          </p:txBody>
        </p:sp>
        <p:sp>
          <p:nvSpPr>
            <p:cNvPr id="5" name="TextBox 4"/>
            <p:cNvSpPr txBox="1"/>
            <p:nvPr/>
          </p:nvSpPr>
          <p:spPr>
            <a:xfrm>
              <a:off x="6777317" y="3397631"/>
              <a:ext cx="1032735" cy="307777"/>
            </a:xfrm>
            <a:prstGeom prst="rect">
              <a:avLst/>
            </a:prstGeom>
            <a:noFill/>
          </p:spPr>
          <p:txBody>
            <a:bodyPr wrap="square" rtlCol="0">
              <a:spAutoFit/>
            </a:bodyPr>
            <a:lstStyle/>
            <a:p>
              <a:r>
                <a:rPr lang="en-US" altLang="zh-CN" sz="1400" b="1" dirty="0" smtClean="0">
                  <a:solidFill>
                    <a:schemeClr val="bg1"/>
                  </a:solidFill>
                </a:rPr>
                <a:t>AQI</a:t>
              </a:r>
              <a:r>
                <a:rPr lang="zh-CN" altLang="en-US" sz="1400" b="1" dirty="0" smtClean="0">
                  <a:solidFill>
                    <a:schemeClr val="bg1"/>
                  </a:solidFill>
                </a:rPr>
                <a:t>指数</a:t>
              </a:r>
              <a:endParaRPr lang="zh-CN" altLang="en-US" sz="1400" b="1" dirty="0">
                <a:solidFill>
                  <a:schemeClr val="bg1"/>
                </a:solidFill>
              </a:endParaRPr>
            </a:p>
          </p:txBody>
        </p:sp>
      </p:grpSp>
    </p:spTree>
    <p:extLst>
      <p:ext uri="{BB962C8B-B14F-4D97-AF65-F5344CB8AC3E}">
        <p14:creationId xmlns:p14="http://schemas.microsoft.com/office/powerpoint/2010/main" val="408309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EFD8264A-37A7-479D-84F9-E5B25EC87B99}"/>
              </a:ext>
            </a:extLst>
          </p:cNvPr>
          <p:cNvSpPr>
            <a:spLocks noGrp="1"/>
          </p:cNvSpPr>
          <p:nvPr>
            <p:ph type="body" idx="1"/>
          </p:nvPr>
        </p:nvSpPr>
        <p:spPr>
          <a:xfrm>
            <a:off x="1113583" y="4734561"/>
            <a:ext cx="8535988" cy="1879600"/>
          </a:xfrm>
        </p:spPr>
        <p:txBody>
          <a:bodyPr>
            <a:normAutofit fontScale="92500" lnSpcReduction="20000"/>
          </a:bodyPr>
          <a:lstStyle/>
          <a:p>
            <a:pPr indent="457200">
              <a:lnSpc>
                <a:spcPct val="125000"/>
              </a:lnSpc>
            </a:pPr>
            <a:r>
              <a:rPr lang="zh-CN" altLang="zh-CN" sz="1700" b="1" dirty="0">
                <a:solidFill>
                  <a:schemeClr val="bg1"/>
                </a:solidFill>
                <a:latin typeface="微软雅黑" panose="020B0503020204020204" pitchFamily="34" charset="-122"/>
                <a:ea typeface="微软雅黑" panose="020B0503020204020204" pitchFamily="34" charset="-122"/>
              </a:rPr>
              <a:t>上海近五年空气质量</a:t>
            </a:r>
            <a:r>
              <a:rPr lang="en-US" altLang="zh-CN" sz="1700" b="1" dirty="0">
                <a:solidFill>
                  <a:schemeClr val="bg1"/>
                </a:solidFill>
                <a:latin typeface="微软雅黑" panose="020B0503020204020204" pitchFamily="34" charset="-122"/>
                <a:ea typeface="微软雅黑" panose="020B0503020204020204" pitchFamily="34" charset="-122"/>
              </a:rPr>
              <a:t>AQI</a:t>
            </a:r>
            <a:r>
              <a:rPr lang="zh-CN" altLang="zh-CN" sz="1700" b="1" dirty="0">
                <a:solidFill>
                  <a:schemeClr val="bg1"/>
                </a:solidFill>
                <a:latin typeface="微软雅黑" panose="020B0503020204020204" pitchFamily="34" charset="-122"/>
                <a:ea typeface="微软雅黑" panose="020B0503020204020204" pitchFamily="34" charset="-122"/>
              </a:rPr>
              <a:t>呈现出明显的季节性特征。</a:t>
            </a:r>
            <a:r>
              <a:rPr lang="en-US" altLang="zh-CN" sz="1700" b="1" dirty="0">
                <a:solidFill>
                  <a:schemeClr val="bg1"/>
                </a:solidFill>
                <a:latin typeface="微软雅黑" panose="020B0503020204020204" pitchFamily="34" charset="-122"/>
                <a:ea typeface="微软雅黑" panose="020B0503020204020204" pitchFamily="34" charset="-122"/>
              </a:rPr>
              <a:t>AQI</a:t>
            </a:r>
            <a:r>
              <a:rPr lang="zh-CN" altLang="zh-CN" sz="1700" b="1" dirty="0">
                <a:solidFill>
                  <a:schemeClr val="bg1"/>
                </a:solidFill>
                <a:latin typeface="微软雅黑" panose="020B0503020204020204" pitchFamily="34" charset="-122"/>
                <a:ea typeface="微软雅黑" panose="020B0503020204020204" pitchFamily="34" charset="-122"/>
              </a:rPr>
              <a:t>空气质量指标在夏季和冬季</a:t>
            </a:r>
            <a:r>
              <a:rPr lang="zh-CN" altLang="zh-CN" sz="1700" b="1" dirty="0" smtClean="0">
                <a:solidFill>
                  <a:schemeClr val="bg1"/>
                </a:solidFill>
                <a:latin typeface="微软雅黑" panose="020B0503020204020204" pitchFamily="34" charset="-122"/>
                <a:ea typeface="微软雅黑" panose="020B0503020204020204" pitchFamily="34" charset="-122"/>
              </a:rPr>
              <a:t>。</a:t>
            </a:r>
            <a:r>
              <a:rPr lang="zh-CN" altLang="en-US" sz="1700" b="1" dirty="0" smtClean="0">
                <a:solidFill>
                  <a:schemeClr val="bg1"/>
                </a:solidFill>
                <a:latin typeface="微软雅黑" panose="020B0503020204020204" pitchFamily="34" charset="-122"/>
                <a:ea typeface="微软雅黑" panose="020B0503020204020204" pitchFamily="34" charset="-122"/>
              </a:rPr>
              <a:t>夏季高温汽车排放等因素会使臭氧浓度增高，使</a:t>
            </a:r>
            <a:r>
              <a:rPr lang="en-US" altLang="zh-CN" sz="1700" b="1" dirty="0" smtClean="0">
                <a:solidFill>
                  <a:schemeClr val="bg1"/>
                </a:solidFill>
                <a:latin typeface="微软雅黑" panose="020B0503020204020204" pitchFamily="34" charset="-122"/>
                <a:ea typeface="微软雅黑" panose="020B0503020204020204" pitchFamily="34" charset="-122"/>
              </a:rPr>
              <a:t>AQI</a:t>
            </a:r>
            <a:r>
              <a:rPr lang="zh-CN" altLang="en-US" sz="1700" b="1" dirty="0" smtClean="0">
                <a:solidFill>
                  <a:schemeClr val="bg1"/>
                </a:solidFill>
                <a:latin typeface="微软雅黑" panose="020B0503020204020204" pitchFamily="34" charset="-122"/>
                <a:ea typeface="微软雅黑" panose="020B0503020204020204" pitchFamily="34" charset="-122"/>
              </a:rPr>
              <a:t>指数也随之增大。</a:t>
            </a:r>
            <a:endParaRPr lang="en-US" altLang="zh-CN" sz="1700" b="1" dirty="0" smtClean="0">
              <a:solidFill>
                <a:schemeClr val="bg1"/>
              </a:solidFill>
              <a:latin typeface="微软雅黑" panose="020B0503020204020204" pitchFamily="34" charset="-122"/>
              <a:ea typeface="微软雅黑" panose="020B0503020204020204" pitchFamily="34" charset="-122"/>
            </a:endParaRPr>
          </a:p>
          <a:p>
            <a:pPr indent="457200">
              <a:lnSpc>
                <a:spcPct val="125000"/>
              </a:lnSpc>
            </a:pPr>
            <a:r>
              <a:rPr lang="zh-CN" altLang="zh-CN" sz="1700" b="1" dirty="0" smtClean="0">
                <a:solidFill>
                  <a:schemeClr val="bg1"/>
                </a:solidFill>
                <a:latin typeface="微软雅黑" panose="020B0503020204020204" pitchFamily="34" charset="-122"/>
                <a:ea typeface="微软雅黑" panose="020B0503020204020204" pitchFamily="34" charset="-122"/>
              </a:rPr>
              <a:t>冬季</a:t>
            </a:r>
            <a:r>
              <a:rPr lang="zh-CN" altLang="zh-CN" sz="1700" b="1" dirty="0">
                <a:solidFill>
                  <a:schemeClr val="bg1"/>
                </a:solidFill>
                <a:latin typeface="微软雅黑" panose="020B0503020204020204" pitchFamily="34" charset="-122"/>
                <a:ea typeface="微软雅黑" panose="020B0503020204020204" pitchFamily="34" charset="-122"/>
              </a:rPr>
              <a:t>气团干燥，不利于形成降水，降雨量少且持续时间较短，风速和风力较小，对空气中污染物的冲刷效果不明显，也是导致</a:t>
            </a:r>
            <a:r>
              <a:rPr lang="en-US" altLang="zh-CN" sz="1700" b="1" dirty="0">
                <a:solidFill>
                  <a:schemeClr val="bg1"/>
                </a:solidFill>
                <a:latin typeface="微软雅黑" panose="020B0503020204020204" pitchFamily="34" charset="-122"/>
                <a:ea typeface="微软雅黑" panose="020B0503020204020204" pitchFamily="34" charset="-122"/>
              </a:rPr>
              <a:t>AQI</a:t>
            </a:r>
            <a:r>
              <a:rPr lang="zh-CN" altLang="zh-CN" sz="1700" b="1" dirty="0">
                <a:solidFill>
                  <a:schemeClr val="bg1"/>
                </a:solidFill>
                <a:latin typeface="微软雅黑" panose="020B0503020204020204" pitchFamily="34" charset="-122"/>
                <a:ea typeface="微软雅黑" panose="020B0503020204020204" pitchFamily="34" charset="-122"/>
              </a:rPr>
              <a:t>浓度居高不下的原因之一。上海临近北方，北方冬季集中供暖，供暖需要燃烧大量的煤炭，随着冷空气的南下，各种污染物也随这冷空气来到上海，加剧了上海的空气污染情况</a:t>
            </a:r>
            <a:r>
              <a:rPr lang="zh-CN"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A732D67D-9079-4111-AA12-F7A5FA6AC5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335" y="243839"/>
            <a:ext cx="6578683" cy="4391625"/>
          </a:xfrm>
          <a:prstGeom prst="rect">
            <a:avLst/>
          </a:prstGeom>
          <a:noFill/>
          <a:ln>
            <a:noFill/>
          </a:ln>
        </p:spPr>
      </p:pic>
    </p:spTree>
    <p:extLst>
      <p:ext uri="{BB962C8B-B14F-4D97-AF65-F5344CB8AC3E}">
        <p14:creationId xmlns:p14="http://schemas.microsoft.com/office/powerpoint/2010/main" val="21472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Rplot">
            <a:extLst>
              <a:ext uri="{FF2B5EF4-FFF2-40B4-BE49-F238E27FC236}">
                <a16:creationId xmlns:a16="http://schemas.microsoft.com/office/drawing/2014/main" xmlns="" id="{DEE908AB-5124-452D-A566-AE8C0B0F5A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1662" y="71562"/>
            <a:ext cx="7022438" cy="4485078"/>
          </a:xfrm>
          <a:prstGeom prst="rect">
            <a:avLst/>
          </a:prstGeom>
          <a:noFill/>
          <a:ln>
            <a:noFill/>
          </a:ln>
        </p:spPr>
      </p:pic>
      <p:sp>
        <p:nvSpPr>
          <p:cNvPr id="3" name="矩形 2">
            <a:extLst>
              <a:ext uri="{FF2B5EF4-FFF2-40B4-BE49-F238E27FC236}">
                <a16:creationId xmlns:a16="http://schemas.microsoft.com/office/drawing/2014/main" xmlns="" id="{3A299AED-86B1-42DD-B6D9-82D0E432247E}"/>
              </a:ext>
            </a:extLst>
          </p:cNvPr>
          <p:cNvSpPr/>
          <p:nvPr/>
        </p:nvSpPr>
        <p:spPr>
          <a:xfrm>
            <a:off x="1497495" y="4648224"/>
            <a:ext cx="8346219" cy="2138214"/>
          </a:xfrm>
          <a:prstGeom prst="rect">
            <a:avLst/>
          </a:prstGeom>
        </p:spPr>
        <p:txBody>
          <a:bodyPr wrap="square">
            <a:spAutoFit/>
          </a:bodyPr>
          <a:lstStyle/>
          <a:p>
            <a:pPr indent="304800" algn="just">
              <a:lnSpc>
                <a:spcPct val="125000"/>
              </a:lnSpc>
              <a:spcAft>
                <a:spcPts val="0"/>
              </a:spcAft>
            </a:pPr>
            <a:r>
              <a:rPr lang="zh-CN" altLang="zh-CN" kern="100" dirty="0">
                <a:solidFill>
                  <a:schemeClr val="bg1"/>
                </a:solidFill>
                <a:latin typeface="微软雅黑" panose="020B0503020204020204" pitchFamily="34" charset="-122"/>
                <a:ea typeface="微软雅黑" panose="020B0503020204020204" pitchFamily="34" charset="-122"/>
              </a:rPr>
              <a:t>各污染物和</a:t>
            </a:r>
            <a:r>
              <a:rPr lang="en-US" altLang="zh-CN" kern="100" dirty="0">
                <a:solidFill>
                  <a:schemeClr val="bg1"/>
                </a:solidFill>
                <a:latin typeface="微软雅黑" panose="020B0503020204020204" pitchFamily="34" charset="-122"/>
                <a:ea typeface="微软雅黑" panose="020B0503020204020204" pitchFamily="34" charset="-122"/>
              </a:rPr>
              <a:t>AQI</a:t>
            </a:r>
            <a:r>
              <a:rPr lang="zh-CN" altLang="zh-CN" kern="100" dirty="0">
                <a:solidFill>
                  <a:schemeClr val="bg1"/>
                </a:solidFill>
                <a:latin typeface="微软雅黑" panose="020B0503020204020204" pitchFamily="34" charset="-122"/>
                <a:ea typeface="微软雅黑" panose="020B0503020204020204" pitchFamily="34" charset="-122"/>
              </a:rPr>
              <a:t>指数近五年年随时间的变化的趋势时比较一致的，呈现出一定的线性关系。近五年上海市各污染物浓度最高出现的时间都是冬季和夏季。</a:t>
            </a:r>
          </a:p>
          <a:p>
            <a:pPr indent="304800" algn="just">
              <a:lnSpc>
                <a:spcPct val="125000"/>
              </a:lnSpc>
              <a:spcAft>
                <a:spcPts val="0"/>
              </a:spcAft>
            </a:pPr>
            <a:r>
              <a:rPr lang="zh-CN" altLang="zh-CN" kern="100" dirty="0">
                <a:solidFill>
                  <a:schemeClr val="bg1"/>
                </a:solidFill>
                <a:latin typeface="微软雅黑" panose="020B0503020204020204" pitchFamily="34" charset="-122"/>
                <a:ea typeface="微软雅黑" panose="020B0503020204020204" pitchFamily="34" charset="-122"/>
              </a:rPr>
              <a:t>国家气候中心监测数据显示，近年来年厄尔尼诺持续发展加强，达到</a:t>
            </a:r>
            <a:r>
              <a:rPr lang="en-US" altLang="zh-CN" kern="100" dirty="0">
                <a:solidFill>
                  <a:schemeClr val="bg1"/>
                </a:solidFill>
                <a:latin typeface="微软雅黑" panose="020B0503020204020204" pitchFamily="34" charset="-122"/>
                <a:ea typeface="微软雅黑" panose="020B0503020204020204" pitchFamily="34" charset="-122"/>
              </a:rPr>
              <a:t>1986</a:t>
            </a:r>
            <a:r>
              <a:rPr lang="zh-CN" altLang="zh-CN" kern="100" dirty="0">
                <a:solidFill>
                  <a:schemeClr val="bg1"/>
                </a:solidFill>
                <a:latin typeface="微软雅黑" panose="020B0503020204020204" pitchFamily="34" charset="-122"/>
                <a:ea typeface="微软雅黑" panose="020B0503020204020204" pitchFamily="34" charset="-122"/>
              </a:rPr>
              <a:t>年以来的最强值，成为极强厄尔尼诺事件。受其影响，冬季影响我国的冷空气明显偏弱，长江中下游等地区天气静稳，大气扩散条件很差。致使污染物在这两季节内无法扩散，导致空气质量在这两季节里相对来说比较差。</a:t>
            </a:r>
            <a:endParaRPr lang="zh-CN" altLang="zh-CN" kern="10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563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7673A7BB-A18C-49D9-971A-4ADECED12AAB}"/>
              </a:ext>
            </a:extLst>
          </p:cNvPr>
          <p:cNvPicPr>
            <a:picLocks noChangeAspect="1"/>
          </p:cNvPicPr>
          <p:nvPr/>
        </p:nvPicPr>
        <p:blipFill>
          <a:blip r:embed="rId2"/>
          <a:stretch>
            <a:fillRect/>
          </a:stretch>
        </p:blipFill>
        <p:spPr>
          <a:xfrm>
            <a:off x="2486676" y="1092471"/>
            <a:ext cx="6773280" cy="4515520"/>
          </a:xfrm>
          <a:prstGeom prst="rect">
            <a:avLst/>
          </a:prstGeom>
        </p:spPr>
      </p:pic>
    </p:spTree>
    <p:extLst>
      <p:ext uri="{BB962C8B-B14F-4D97-AF65-F5344CB8AC3E}">
        <p14:creationId xmlns:p14="http://schemas.microsoft.com/office/powerpoint/2010/main" val="563761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EEB726-8941-4938-90EB-BCC248C99202}"/>
              </a:ext>
            </a:extLst>
          </p:cNvPr>
          <p:cNvSpPr>
            <a:spLocks noGrp="1"/>
          </p:cNvSpPr>
          <p:nvPr>
            <p:ph type="title"/>
          </p:nvPr>
        </p:nvSpPr>
        <p:spPr>
          <a:xfrm>
            <a:off x="4232016" y="3163294"/>
            <a:ext cx="3727968" cy="531412"/>
          </a:xfrm>
        </p:spPr>
        <p:txBody>
          <a:bodyPr>
            <a:noAutofit/>
          </a:bodyPr>
          <a:lstStyle/>
          <a:p>
            <a:r>
              <a:rPr lang="zh-CN" altLang="zh-CN" sz="3600" b="1" dirty="0"/>
              <a:t>分析结论</a:t>
            </a:r>
            <a:r>
              <a:rPr lang="zh-CN" altLang="en-US" sz="3600" b="1" dirty="0"/>
              <a:t>与建议</a:t>
            </a:r>
            <a:endParaRPr lang="zh-CN" altLang="en-US" sz="3600" dirty="0"/>
          </a:p>
        </p:txBody>
      </p:sp>
    </p:spTree>
    <p:extLst>
      <p:ext uri="{BB962C8B-B14F-4D97-AF65-F5344CB8AC3E}">
        <p14:creationId xmlns:p14="http://schemas.microsoft.com/office/powerpoint/2010/main" val="145909863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4CE9F054-36E5-4DA9-8F55-592B45F530B0}"/>
              </a:ext>
            </a:extLst>
          </p:cNvPr>
          <p:cNvSpPr/>
          <p:nvPr/>
        </p:nvSpPr>
        <p:spPr>
          <a:xfrm>
            <a:off x="829585" y="1500045"/>
            <a:ext cx="9904675" cy="4524315"/>
          </a:xfrm>
          <a:prstGeom prst="rect">
            <a:avLst/>
          </a:prstGeom>
        </p:spPr>
        <p:txBody>
          <a:bodyPr wrap="square">
            <a:spAutoFit/>
          </a:bodyPr>
          <a:lstStyle/>
          <a:p>
            <a:r>
              <a:rPr lang="en-US" altLang="zh-CN" dirty="0" smtClean="0">
                <a:solidFill>
                  <a:schemeClr val="bg1"/>
                </a:solidFill>
                <a:latin typeface="微软雅黑" pitchFamily="34" charset="-122"/>
                <a:ea typeface="微软雅黑" pitchFamily="34" charset="-122"/>
              </a:rPr>
              <a:t>	</a:t>
            </a:r>
            <a:r>
              <a:rPr lang="zh-CN" altLang="zh-CN" dirty="0" smtClean="0">
                <a:solidFill>
                  <a:schemeClr val="bg1"/>
                </a:solidFill>
                <a:latin typeface="微软雅黑" pitchFamily="34" charset="-122"/>
                <a:ea typeface="微软雅黑" pitchFamily="34" charset="-122"/>
              </a:rPr>
              <a:t>通过</a:t>
            </a:r>
            <a:r>
              <a:rPr lang="zh-CN" altLang="zh-CN" dirty="0">
                <a:solidFill>
                  <a:schemeClr val="bg1"/>
                </a:solidFill>
                <a:latin typeface="微软雅黑" pitchFamily="34" charset="-122"/>
                <a:ea typeface="微软雅黑" pitchFamily="34" charset="-122"/>
              </a:rPr>
              <a:t>分析上海近五年来的空气质量</a:t>
            </a:r>
            <a:r>
              <a:rPr lang="zh-CN" altLang="zh-CN">
                <a:solidFill>
                  <a:schemeClr val="bg1"/>
                </a:solidFill>
                <a:latin typeface="微软雅黑" pitchFamily="34" charset="-122"/>
                <a:ea typeface="微软雅黑" pitchFamily="34" charset="-122"/>
              </a:rPr>
              <a:t>数据</a:t>
            </a:r>
            <a:r>
              <a:rPr lang="zh-CN" altLang="zh-CN" smtClean="0">
                <a:solidFill>
                  <a:schemeClr val="bg1"/>
                </a:solidFill>
                <a:latin typeface="微软雅黑" pitchFamily="34" charset="-122"/>
                <a:ea typeface="微软雅黑" pitchFamily="34" charset="-122"/>
              </a:rPr>
              <a:t>，</a:t>
            </a:r>
            <a:r>
              <a:rPr lang="zh-CN" altLang="en-US" smtClean="0">
                <a:solidFill>
                  <a:schemeClr val="bg1"/>
                </a:solidFill>
                <a:latin typeface="微软雅黑" pitchFamily="34" charset="-122"/>
                <a:ea typeface="微软雅黑" pitchFamily="34" charset="-122"/>
              </a:rPr>
              <a:t>空气质量整体有所改善，个别季节较严重。</a:t>
            </a:r>
            <a:r>
              <a:rPr lang="zh-CN" altLang="zh-CN" smtClean="0">
                <a:solidFill>
                  <a:schemeClr val="bg1"/>
                </a:solidFill>
                <a:latin typeface="微软雅黑" pitchFamily="34" charset="-122"/>
                <a:ea typeface="微软雅黑" pitchFamily="34" charset="-122"/>
              </a:rPr>
              <a:t>空气</a:t>
            </a:r>
            <a:r>
              <a:rPr lang="zh-CN" altLang="zh-CN" dirty="0">
                <a:solidFill>
                  <a:schemeClr val="bg1"/>
                </a:solidFill>
                <a:latin typeface="微软雅黑" pitchFamily="34" charset="-122"/>
                <a:ea typeface="微软雅黑" pitchFamily="34" charset="-122"/>
              </a:rPr>
              <a:t>质量原因是冬季北方比较严重的雾霾天气与燃煤供暖有关，南下的冷空气将污染物携带至上海，与不利的扩散条件一起加重了上海空气污染程度。尽管近年来上海市采取了一定的措施来治理空气质量问题，例如控制汽车排放，提倡绿色出行和绿色可持续发展经济产业，但是近五年的空气质量数据分析表明上海的空气质量或者说空气污染物是一直处于高水平的状态。这无疑要政府有关部门应高度重视。</a:t>
            </a:r>
          </a:p>
          <a:p>
            <a:r>
              <a:rPr lang="en-US" altLang="zh-CN" dirty="0" smtClean="0">
                <a:solidFill>
                  <a:schemeClr val="bg1"/>
                </a:solidFill>
                <a:latin typeface="微软雅黑" pitchFamily="34" charset="-122"/>
                <a:ea typeface="微软雅黑" pitchFamily="34" charset="-122"/>
              </a:rPr>
              <a:t>	</a:t>
            </a:r>
            <a:r>
              <a:rPr lang="zh-CN" altLang="zh-CN" dirty="0" smtClean="0">
                <a:solidFill>
                  <a:schemeClr val="bg1"/>
                </a:solidFill>
                <a:latin typeface="微软雅黑" pitchFamily="34" charset="-122"/>
                <a:ea typeface="微软雅黑" pitchFamily="34" charset="-122"/>
              </a:rPr>
              <a:t>为了</a:t>
            </a:r>
            <a:r>
              <a:rPr lang="zh-CN" altLang="zh-CN" dirty="0">
                <a:solidFill>
                  <a:schemeClr val="bg1"/>
                </a:solidFill>
                <a:latin typeface="微软雅黑" pitchFamily="34" charset="-122"/>
                <a:ea typeface="微软雅黑" pitchFamily="34" charset="-122"/>
              </a:rPr>
              <a:t>更清新的空气与经济发展并肩齐区，我认为不是一个地方一个地区能够完全解决的，我认为治理空气污染上海应该统筹考虑，控制大、中、小型污染源，把落后的重污染的企业进行技术改造或者依法取缔，控制污染还需要</a:t>
            </a:r>
            <a:r>
              <a:rPr lang="en-US" altLang="zh-CN" dirty="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最佳管理方案</a:t>
            </a:r>
            <a:r>
              <a:rPr lang="en-US" altLang="zh-CN" dirty="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如小型污染源的控制。并非所有控制措施都需要昂贵的技术或新技术，对小型污染源控制来说，常用方法还是最佳管理方案，这只需要常识和尽一切努力保护环境的意识。方案通常都不复杂，但日积月累，就对改善地区空气质量做出了很大贡献</a:t>
            </a:r>
            <a:r>
              <a:rPr lang="zh-CN" altLang="zh-CN"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en-US" altLang="zh-CN" dirty="0" smtClean="0">
                <a:solidFill>
                  <a:schemeClr val="bg1"/>
                </a:solidFill>
                <a:latin typeface="微软雅黑" pitchFamily="34" charset="-122"/>
                <a:ea typeface="微软雅黑" pitchFamily="34" charset="-122"/>
              </a:rPr>
              <a:t>	</a:t>
            </a:r>
            <a:r>
              <a:rPr lang="zh-CN" altLang="zh-CN" dirty="0" smtClean="0">
                <a:solidFill>
                  <a:schemeClr val="bg1"/>
                </a:solidFill>
                <a:latin typeface="微软雅黑" pitchFamily="34" charset="-122"/>
                <a:ea typeface="微软雅黑" pitchFamily="34" charset="-122"/>
              </a:rPr>
              <a:t>在</a:t>
            </a:r>
            <a:r>
              <a:rPr lang="zh-CN" altLang="zh-CN" dirty="0">
                <a:solidFill>
                  <a:schemeClr val="bg1"/>
                </a:solidFill>
                <a:latin typeface="微软雅黑" pitchFamily="34" charset="-122"/>
                <a:ea typeface="微软雅黑" pitchFamily="34" charset="-122"/>
              </a:rPr>
              <a:t>空气质量比较差的季节，更应做好相关的预防工作。为市民提供相关的污染。平时加强环保相关的宣传工作，使人们潜移默化地养成环保的好习惯，绿色出行，多做好相关公共交通的建设，市民亦可以绿色出行，减少驾车从而达到改善空气质量。</a:t>
            </a:r>
          </a:p>
          <a:p>
            <a:endParaRPr lang="zh-CN" altLang="zh-CN"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0904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F9A5CF-FAE2-494B-9E7C-639554E649AF}"/>
              </a:ext>
            </a:extLst>
          </p:cNvPr>
          <p:cNvSpPr>
            <a:spLocks noGrp="1"/>
          </p:cNvSpPr>
          <p:nvPr>
            <p:ph type="title"/>
          </p:nvPr>
        </p:nvSpPr>
        <p:spPr>
          <a:xfrm>
            <a:off x="4230493" y="2873217"/>
            <a:ext cx="4078620" cy="1245560"/>
          </a:xfrm>
        </p:spPr>
        <p:txBody>
          <a:bodyPr/>
          <a:lstStyle/>
          <a:p>
            <a:r>
              <a:rPr lang="zh-CN" altLang="zh-CN" b="1" dirty="0">
                <a:solidFill>
                  <a:srgbClr val="FF0000"/>
                </a:solidFill>
              </a:rPr>
              <a:t>空气质量相关知识</a:t>
            </a:r>
            <a:r>
              <a:rPr lang="zh-CN" altLang="en-US" b="1" dirty="0">
                <a:solidFill>
                  <a:srgbClr val="FF0000"/>
                </a:solidFill>
              </a:rPr>
              <a:t/>
            </a:r>
            <a:br>
              <a:rPr lang="zh-CN" altLang="en-US" b="1" dirty="0">
                <a:solidFill>
                  <a:srgbClr val="FF0000"/>
                </a:solidFill>
              </a:rPr>
            </a:br>
            <a:endParaRPr lang="zh-CN" altLang="en-US" dirty="0"/>
          </a:p>
        </p:txBody>
      </p:sp>
    </p:spTree>
    <p:extLst>
      <p:ext uri="{BB962C8B-B14F-4D97-AF65-F5344CB8AC3E}">
        <p14:creationId xmlns:p14="http://schemas.microsoft.com/office/powerpoint/2010/main" val="21743436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ED1CB1F-4119-4510-8C8A-3645699FB709}"/>
              </a:ext>
            </a:extLst>
          </p:cNvPr>
          <p:cNvSpPr txBox="1"/>
          <p:nvPr/>
        </p:nvSpPr>
        <p:spPr>
          <a:xfrm>
            <a:off x="4611756" y="3044279"/>
            <a:ext cx="3832528" cy="769441"/>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感谢聆听</a:t>
            </a:r>
          </a:p>
        </p:txBody>
      </p:sp>
    </p:spTree>
    <p:extLst>
      <p:ext uri="{BB962C8B-B14F-4D97-AF65-F5344CB8AC3E}">
        <p14:creationId xmlns:p14="http://schemas.microsoft.com/office/powerpoint/2010/main" val="326785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44A00A-508C-4312-8B24-03A00F00E89A}"/>
              </a:ext>
            </a:extLst>
          </p:cNvPr>
          <p:cNvSpPr>
            <a:spLocks noGrp="1"/>
          </p:cNvSpPr>
          <p:nvPr>
            <p:ph type="title"/>
          </p:nvPr>
        </p:nvSpPr>
        <p:spPr>
          <a:xfrm>
            <a:off x="739469" y="1171714"/>
            <a:ext cx="10323843" cy="1994893"/>
          </a:xfrm>
        </p:spPr>
        <p:txBody>
          <a:bodyPr>
            <a:noAutofit/>
          </a:bodyPr>
          <a:lstStyle/>
          <a:p>
            <a:pPr>
              <a:lnSpc>
                <a:spcPct val="125000"/>
              </a:lnSpc>
            </a:pP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zh-CN" sz="1800" dirty="0">
                <a:solidFill>
                  <a:schemeClr val="bg1"/>
                </a:solidFill>
                <a:latin typeface="微软雅黑" panose="020B0503020204020204" pitchFamily="34" charset="-122"/>
                <a:ea typeface="微软雅黑" panose="020B0503020204020204" pitchFamily="34" charset="-122"/>
              </a:rPr>
              <a:t>空气质量指数（英语：Air Quality Index, AQI）是定量描述空气质量状况的</a:t>
            </a:r>
            <a:r>
              <a:rPr lang="en-US" altLang="zh-CN" sz="1800" dirty="0" err="1">
                <a:solidFill>
                  <a:schemeClr val="bg1"/>
                </a:solidFill>
                <a:latin typeface="微软雅黑" panose="020B0503020204020204" pitchFamily="34" charset="-122"/>
                <a:ea typeface="微软雅黑" panose="020B0503020204020204" pitchFamily="34" charset="-122"/>
                <a:hlinkClick r:id="rId2" tooltip="非线性">
                  <a:extLst>
                    <a:ext uri="{A12FA001-AC4F-418D-AE19-62706E023703}">
                      <ahyp:hlinkClr xmlns:ahyp="http://schemas.microsoft.com/office/drawing/2018/hyperlinkcolor" xmlns="" val="tx"/>
                    </a:ext>
                  </a:extLst>
                </a:hlinkClick>
              </a:rPr>
              <a:t>非线性</a:t>
            </a:r>
            <a:r>
              <a:rPr lang="en-US" altLang="zh-CN" sz="1800" dirty="0" err="1">
                <a:solidFill>
                  <a:schemeClr val="bg1"/>
                </a:solidFill>
                <a:latin typeface="微软雅黑" panose="020B0503020204020204" pitchFamily="34" charset="-122"/>
                <a:ea typeface="微软雅黑" panose="020B0503020204020204" pitchFamily="34" charset="-122"/>
                <a:hlinkClick r:id="rId3" tooltip="无量纲量">
                  <a:extLst>
                    <a:ext uri="{A12FA001-AC4F-418D-AE19-62706E023703}">
                      <ahyp:hlinkClr xmlns:ahyp="http://schemas.microsoft.com/office/drawing/2018/hyperlinkcolor" xmlns="" val="tx"/>
                    </a:ext>
                  </a:extLst>
                </a:hlinkClick>
              </a:rPr>
              <a:t>无量纲</a:t>
            </a:r>
            <a:r>
              <a:rPr lang="zh-CN" altLang="zh-CN" sz="1800" dirty="0">
                <a:solidFill>
                  <a:schemeClr val="bg1"/>
                </a:solidFill>
                <a:latin typeface="微软雅黑" panose="020B0503020204020204" pitchFamily="34" charset="-122"/>
                <a:ea typeface="微软雅黑" panose="020B0503020204020204" pitchFamily="34" charset="-122"/>
              </a:rPr>
              <a:t>指数。其数值越大、级别和类别越高、表征颜色越深，说明空气污染状况越严重，对人体的健康危害也就越大。</a:t>
            </a:r>
            <a:r>
              <a:rPr lang="en-US" altLang="zh-CN" sz="1800" dirty="0">
                <a:solidFill>
                  <a:schemeClr val="bg1"/>
                </a:solidFill>
                <a:latin typeface="微软雅黑" panose="020B0503020204020204" pitchFamily="34" charset="-122"/>
                <a:ea typeface="微软雅黑" panose="020B0503020204020204" pitchFamily="34" charset="-122"/>
              </a:rPr>
              <a:t>AQI</a:t>
            </a:r>
            <a:r>
              <a:rPr lang="zh-CN" altLang="zh-CN" sz="1800" dirty="0">
                <a:solidFill>
                  <a:schemeClr val="bg1"/>
                </a:solidFill>
                <a:latin typeface="微软雅黑" panose="020B0503020204020204" pitchFamily="34" charset="-122"/>
                <a:ea typeface="微软雅黑" panose="020B0503020204020204" pitchFamily="34" charset="-122"/>
              </a:rPr>
              <a:t>指数越大、级别和类别越高、表征颜色越深，说明空气污染状况越严重，对人体的健康危害也越大。看</a:t>
            </a:r>
            <a:r>
              <a:rPr lang="en-US" altLang="zh-CN" sz="1800" dirty="0">
                <a:solidFill>
                  <a:schemeClr val="bg1"/>
                </a:solidFill>
                <a:latin typeface="微软雅黑" panose="020B0503020204020204" pitchFamily="34" charset="-122"/>
                <a:ea typeface="微软雅黑" panose="020B0503020204020204" pitchFamily="34" charset="-122"/>
              </a:rPr>
              <a:t>AQI</a:t>
            </a:r>
            <a:r>
              <a:rPr lang="zh-CN" altLang="zh-CN" sz="1800" dirty="0">
                <a:solidFill>
                  <a:schemeClr val="bg1"/>
                </a:solidFill>
                <a:latin typeface="微软雅黑" panose="020B0503020204020204" pitchFamily="34" charset="-122"/>
                <a:ea typeface="微软雅黑" panose="020B0503020204020204" pitchFamily="34" charset="-122"/>
              </a:rPr>
              <a:t>信息时，不需要记住</a:t>
            </a:r>
            <a:r>
              <a:rPr lang="en-US" altLang="zh-CN" sz="1800" dirty="0">
                <a:solidFill>
                  <a:schemeClr val="bg1"/>
                </a:solidFill>
                <a:latin typeface="微软雅黑" panose="020B0503020204020204" pitchFamily="34" charset="-122"/>
                <a:ea typeface="微软雅黑" panose="020B0503020204020204" pitchFamily="34" charset="-122"/>
              </a:rPr>
              <a:t>AQI</a:t>
            </a:r>
            <a:r>
              <a:rPr lang="zh-CN" altLang="zh-CN" sz="1800" dirty="0">
                <a:solidFill>
                  <a:schemeClr val="bg1"/>
                </a:solidFill>
                <a:latin typeface="微软雅黑" panose="020B0503020204020204" pitchFamily="34" charset="-122"/>
                <a:ea typeface="微软雅黑" panose="020B0503020204020204" pitchFamily="34" charset="-122"/>
              </a:rPr>
              <a:t>的具体数值和级别，只需要注意优（绿色）、良（黄色）、轻度污染（橙色）、中度污染（红色）、重度污染（紫色）、严重污染（褐红色）等六种评价类别和表征颜色。当类别为优或良、颜色为绿色或黄色时，一般人群都可以正常活动；当类别为轻度污染以上，颜色为橙色、红色、紫色或褐红色时，各类人群就需要关注建议采取的措施，在安排自己的生活与出行时作为参考</a:t>
            </a:r>
            <a:r>
              <a:rPr lang="zh-CN" altLang="zh-CN" sz="2000" dirty="0">
                <a:latin typeface="微软雅黑" panose="020B0503020204020204" pitchFamily="34" charset="-122"/>
                <a:ea typeface="微软雅黑" panose="020B0503020204020204" pitchFamily="34" charset="-122"/>
              </a:rPr>
              <a:t>。</a:t>
            </a:r>
            <a:br>
              <a:rPr lang="zh-CN" altLang="zh-CN" sz="2000" dirty="0">
                <a:latin typeface="微软雅黑" panose="020B0503020204020204" pitchFamily="34" charset="-122"/>
                <a:ea typeface="微软雅黑" panose="020B0503020204020204" pitchFamily="34" charset="-122"/>
              </a:rPr>
            </a:br>
            <a:r>
              <a:rPr lang="zh-CN" altLang="zh-CN" sz="2000" b="1" dirty="0">
                <a:solidFill>
                  <a:schemeClr val="bg1"/>
                </a:solidFill>
                <a:latin typeface="微软雅黑" panose="020B0503020204020204" pitchFamily="34" charset="-122"/>
                <a:ea typeface="微软雅黑" panose="020B0503020204020204" pitchFamily="34" charset="-122"/>
              </a:rPr>
              <a:t/>
            </a:r>
            <a:br>
              <a:rPr lang="zh-CN" altLang="zh-CN" sz="2000" b="1" dirty="0">
                <a:solidFill>
                  <a:schemeClr val="bg1"/>
                </a:solidFill>
                <a:latin typeface="微软雅黑" panose="020B0503020204020204" pitchFamily="34" charset="-122"/>
                <a:ea typeface="微软雅黑" panose="020B0503020204020204" pitchFamily="34" charset="-122"/>
              </a:rPr>
            </a:b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 name="图片 3" descr="info">
            <a:extLst>
              <a:ext uri="{FF2B5EF4-FFF2-40B4-BE49-F238E27FC236}">
                <a16:creationId xmlns:a16="http://schemas.microsoft.com/office/drawing/2014/main" xmlns="" id="{200981DF-3DF8-4332-8FC0-F7ACE79BE7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825313" y="3524416"/>
            <a:ext cx="5961325" cy="2949097"/>
          </a:xfrm>
          <a:prstGeom prst="rect">
            <a:avLst/>
          </a:prstGeom>
          <a:noFill/>
          <a:ln>
            <a:noFill/>
          </a:ln>
        </p:spPr>
      </p:pic>
    </p:spTree>
    <p:extLst>
      <p:ext uri="{BB962C8B-B14F-4D97-AF65-F5344CB8AC3E}">
        <p14:creationId xmlns:p14="http://schemas.microsoft.com/office/powerpoint/2010/main" val="2675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B66816EC-9056-4009-B490-9EAA1118F573}"/>
              </a:ext>
            </a:extLst>
          </p:cNvPr>
          <p:cNvSpPr>
            <a:spLocks noGrp="1"/>
          </p:cNvSpPr>
          <p:nvPr>
            <p:ph type="title"/>
          </p:nvPr>
        </p:nvSpPr>
        <p:spPr>
          <a:xfrm>
            <a:off x="4378718" y="2675731"/>
            <a:ext cx="3434563" cy="1506537"/>
          </a:xfrm>
        </p:spPr>
        <p:txBody>
          <a:bodyPr/>
          <a:lstStyle/>
          <a:p>
            <a:r>
              <a:rPr lang="zh-CN" altLang="zh-CN" b="1" dirty="0">
                <a:solidFill>
                  <a:schemeClr val="bg1"/>
                </a:solidFill>
              </a:rPr>
              <a:t>数据分析流程</a:t>
            </a:r>
            <a:endParaRPr lang="zh-CN" altLang="en-US" dirty="0">
              <a:solidFill>
                <a:schemeClr val="bg1"/>
              </a:solidFill>
            </a:endParaRPr>
          </a:p>
        </p:txBody>
      </p:sp>
    </p:spTree>
    <p:extLst>
      <p:ext uri="{BB962C8B-B14F-4D97-AF65-F5344CB8AC3E}">
        <p14:creationId xmlns:p14="http://schemas.microsoft.com/office/powerpoint/2010/main" val="272114604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xmlns="" id="{27F9A5FF-8AA3-4E7D-95CC-B2E66BC330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282" y="1333831"/>
            <a:ext cx="9296300" cy="4190337"/>
          </a:xfrm>
          <a:prstGeom prst="rect">
            <a:avLst/>
          </a:prstGeom>
          <a:noFill/>
          <a:ln>
            <a:noFill/>
          </a:ln>
        </p:spPr>
      </p:pic>
      <p:sp>
        <p:nvSpPr>
          <p:cNvPr id="5" name="右箭头 4"/>
          <p:cNvSpPr/>
          <p:nvPr/>
        </p:nvSpPr>
        <p:spPr>
          <a:xfrm>
            <a:off x="8815892" y="4173967"/>
            <a:ext cx="333487" cy="193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955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rot="19433061">
            <a:off x="3723886" y="2005818"/>
            <a:ext cx="1000461" cy="3765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863788" y="2689895"/>
            <a:ext cx="1000461" cy="3765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2422164">
            <a:off x="3711878" y="3454512"/>
            <a:ext cx="1000461" cy="3765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119256" y="1221428"/>
            <a:ext cx="4362227" cy="2005866"/>
            <a:chOff x="2119256" y="1221428"/>
            <a:chExt cx="4362227" cy="2005866"/>
          </a:xfrm>
        </p:grpSpPr>
        <p:grpSp>
          <p:nvGrpSpPr>
            <p:cNvPr id="20" name="组合 19"/>
            <p:cNvGrpSpPr/>
            <p:nvPr/>
          </p:nvGrpSpPr>
          <p:grpSpPr>
            <a:xfrm>
              <a:off x="2119256" y="1221428"/>
              <a:ext cx="4362227" cy="2005866"/>
              <a:chOff x="2119256" y="1221428"/>
              <a:chExt cx="4362227" cy="2005866"/>
            </a:xfrm>
          </p:grpSpPr>
          <p:sp>
            <p:nvSpPr>
              <p:cNvPr id="4" name="圆角矩形 3"/>
              <p:cNvSpPr/>
              <p:nvPr/>
            </p:nvSpPr>
            <p:spPr>
              <a:xfrm>
                <a:off x="2119256" y="2431228"/>
                <a:ext cx="1516829" cy="796066"/>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964654" y="1221428"/>
                <a:ext cx="1516829" cy="796066"/>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194560" y="2646381"/>
                <a:ext cx="1376979" cy="369332"/>
              </a:xfrm>
              <a:prstGeom prst="rect">
                <a:avLst/>
              </a:prstGeom>
              <a:noFill/>
            </p:spPr>
            <p:txBody>
              <a:bodyPr wrap="square" rtlCol="0">
                <a:spAutoFit/>
              </a:bodyPr>
              <a:lstStyle/>
              <a:p>
                <a:r>
                  <a:rPr lang="zh-CN" altLang="en-US" b="1" dirty="0" smtClean="0">
                    <a:solidFill>
                      <a:schemeClr val="bg1"/>
                    </a:solidFill>
                    <a:latin typeface="+mj-ea"/>
                    <a:ea typeface="+mj-ea"/>
                  </a:rPr>
                  <a:t>五年的</a:t>
                </a:r>
                <a:r>
                  <a:rPr lang="en-US" altLang="zh-CN" b="1" dirty="0" smtClean="0">
                    <a:solidFill>
                      <a:schemeClr val="bg1"/>
                    </a:solidFill>
                    <a:latin typeface="+mj-ea"/>
                    <a:ea typeface="+mj-ea"/>
                  </a:rPr>
                  <a:t>AQI</a:t>
                </a:r>
                <a:endParaRPr lang="zh-CN" altLang="en-US" b="1" dirty="0">
                  <a:solidFill>
                    <a:schemeClr val="bg1"/>
                  </a:solidFill>
                  <a:latin typeface="+mj-ea"/>
                  <a:ea typeface="+mj-ea"/>
                </a:endParaRPr>
              </a:p>
            </p:txBody>
          </p:sp>
        </p:grpSp>
        <p:sp>
          <p:nvSpPr>
            <p:cNvPr id="17" name="TextBox 16"/>
            <p:cNvSpPr txBox="1"/>
            <p:nvPr/>
          </p:nvSpPr>
          <p:spPr>
            <a:xfrm>
              <a:off x="5029199" y="1434795"/>
              <a:ext cx="1360844" cy="369332"/>
            </a:xfrm>
            <a:prstGeom prst="rect">
              <a:avLst/>
            </a:prstGeom>
            <a:noFill/>
          </p:spPr>
          <p:txBody>
            <a:bodyPr wrap="square" rtlCol="0">
              <a:spAutoFit/>
            </a:bodyPr>
            <a:lstStyle/>
            <a:p>
              <a:r>
                <a:rPr lang="zh-CN" altLang="en-US" b="1" dirty="0" smtClean="0">
                  <a:solidFill>
                    <a:schemeClr val="bg1"/>
                  </a:solidFill>
                </a:rPr>
                <a:t>年变化情况</a:t>
              </a:r>
              <a:endParaRPr lang="zh-CN" altLang="en-US" b="1" dirty="0">
                <a:solidFill>
                  <a:schemeClr val="bg1"/>
                </a:solidFill>
              </a:endParaRPr>
            </a:p>
          </p:txBody>
        </p:sp>
      </p:grpSp>
      <p:grpSp>
        <p:nvGrpSpPr>
          <p:cNvPr id="23" name="组合 22"/>
          <p:cNvGrpSpPr/>
          <p:nvPr/>
        </p:nvGrpSpPr>
        <p:grpSpPr>
          <a:xfrm>
            <a:off x="4964654" y="2480120"/>
            <a:ext cx="1683572" cy="796066"/>
            <a:chOff x="4964654" y="2480120"/>
            <a:chExt cx="1683572" cy="796066"/>
          </a:xfrm>
        </p:grpSpPr>
        <p:sp>
          <p:nvSpPr>
            <p:cNvPr id="6" name="圆角矩形 5"/>
            <p:cNvSpPr/>
            <p:nvPr/>
          </p:nvSpPr>
          <p:spPr>
            <a:xfrm>
              <a:off x="4964654" y="2480120"/>
              <a:ext cx="1516829" cy="796066"/>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964654" y="2697080"/>
              <a:ext cx="1683572" cy="369332"/>
            </a:xfrm>
            <a:prstGeom prst="rect">
              <a:avLst/>
            </a:prstGeom>
            <a:noFill/>
          </p:spPr>
          <p:txBody>
            <a:bodyPr wrap="square" rtlCol="0">
              <a:spAutoFit/>
            </a:bodyPr>
            <a:lstStyle/>
            <a:p>
              <a:r>
                <a:rPr lang="zh-CN" altLang="en-US" b="1" dirty="0" smtClean="0">
                  <a:solidFill>
                    <a:schemeClr val="bg1"/>
                  </a:solidFill>
                </a:rPr>
                <a:t>季度情况</a:t>
              </a:r>
              <a:endParaRPr lang="zh-CN" altLang="en-US" b="1" dirty="0">
                <a:solidFill>
                  <a:schemeClr val="bg1"/>
                </a:solidFill>
              </a:endParaRPr>
            </a:p>
          </p:txBody>
        </p:sp>
      </p:grpSp>
      <p:grpSp>
        <p:nvGrpSpPr>
          <p:cNvPr id="22" name="组合 21"/>
          <p:cNvGrpSpPr/>
          <p:nvPr/>
        </p:nvGrpSpPr>
        <p:grpSpPr>
          <a:xfrm>
            <a:off x="4964654" y="3642770"/>
            <a:ext cx="1516829" cy="796066"/>
            <a:chOff x="4964654" y="3642770"/>
            <a:chExt cx="1516829" cy="796066"/>
          </a:xfrm>
        </p:grpSpPr>
        <p:sp>
          <p:nvSpPr>
            <p:cNvPr id="5" name="圆角矩形 4"/>
            <p:cNvSpPr/>
            <p:nvPr/>
          </p:nvSpPr>
          <p:spPr>
            <a:xfrm>
              <a:off x="4964654" y="3642770"/>
              <a:ext cx="1516829" cy="796066"/>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042646" y="3856137"/>
              <a:ext cx="1360844" cy="369332"/>
            </a:xfrm>
            <a:prstGeom prst="rect">
              <a:avLst/>
            </a:prstGeom>
            <a:noFill/>
          </p:spPr>
          <p:txBody>
            <a:bodyPr wrap="square" rtlCol="0">
              <a:spAutoFit/>
            </a:bodyPr>
            <a:lstStyle/>
            <a:p>
              <a:r>
                <a:rPr lang="zh-CN" altLang="en-US" b="1" dirty="0" smtClean="0">
                  <a:solidFill>
                    <a:schemeClr val="bg1"/>
                  </a:solidFill>
                </a:rPr>
                <a:t>污染物情况</a:t>
              </a:r>
              <a:endParaRPr lang="zh-CN" altLang="en-US" b="1" dirty="0">
                <a:solidFill>
                  <a:schemeClr val="bg1"/>
                </a:solidFill>
              </a:endParaRPr>
            </a:p>
          </p:txBody>
        </p:sp>
      </p:grpSp>
    </p:spTree>
    <p:extLst>
      <p:ext uri="{BB962C8B-B14F-4D97-AF65-F5344CB8AC3E}">
        <p14:creationId xmlns:p14="http://schemas.microsoft.com/office/powerpoint/2010/main" val="3877887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DA5DEC-65BF-4E08-9B09-5352EDCC320F}"/>
              </a:ext>
            </a:extLst>
          </p:cNvPr>
          <p:cNvSpPr>
            <a:spLocks noGrp="1"/>
          </p:cNvSpPr>
          <p:nvPr>
            <p:ph type="title"/>
          </p:nvPr>
        </p:nvSpPr>
        <p:spPr>
          <a:xfrm>
            <a:off x="4007457" y="1213162"/>
            <a:ext cx="2480808" cy="940021"/>
          </a:xfrm>
        </p:spPr>
        <p:txBody>
          <a:bodyPr/>
          <a:lstStyle/>
          <a:p>
            <a:r>
              <a:rPr lang="zh-CN" altLang="en-US" b="1" dirty="0">
                <a:solidFill>
                  <a:schemeClr val="bg1"/>
                </a:solidFill>
                <a:latin typeface="微软雅黑" panose="020B0503020204020204" pitchFamily="34" charset="-122"/>
                <a:ea typeface="微软雅黑" panose="020B0503020204020204" pitchFamily="34" charset="-122"/>
              </a:rPr>
              <a:t>数</a:t>
            </a:r>
            <a:r>
              <a:rPr lang="zh-CN" altLang="zh-CN" b="1" dirty="0">
                <a:solidFill>
                  <a:schemeClr val="bg1"/>
                </a:solidFill>
                <a:latin typeface="微软雅黑" panose="020B0503020204020204" pitchFamily="34" charset="-122"/>
                <a:ea typeface="微软雅黑" panose="020B0503020204020204" pitchFamily="34" charset="-122"/>
              </a:rPr>
              <a:t>据采集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xmlns="" id="{9DC56801-9220-46B2-839C-2B9F806BC995}"/>
              </a:ext>
            </a:extLst>
          </p:cNvPr>
          <p:cNvSpPr>
            <a:spLocks noGrp="1"/>
          </p:cNvSpPr>
          <p:nvPr>
            <p:ph idx="1"/>
          </p:nvPr>
        </p:nvSpPr>
        <p:spPr>
          <a:xfrm>
            <a:off x="1057923" y="2029571"/>
            <a:ext cx="8534400" cy="3615267"/>
          </a:xfrm>
        </p:spPr>
        <p:txBody>
          <a:bodyPr/>
          <a:lstStyle/>
          <a:p>
            <a:r>
              <a:rPr lang="en-US" altLang="zh-CN"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数据的来源为 </a:t>
            </a:r>
            <a:r>
              <a:rPr lang="en-US" altLang="zh-CN" b="1" u="sng" dirty="0">
                <a:latin typeface="微软雅黑" panose="020B0503020204020204" pitchFamily="34" charset="-122"/>
                <a:ea typeface="微软雅黑" panose="020B0503020204020204" pitchFamily="34" charset="-122"/>
                <a:hlinkClick r:id="rId2"/>
              </a:rPr>
              <a:t>https://www.aqistudy.cn</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，此网站的数据易于</a:t>
            </a:r>
            <a:r>
              <a:rPr lang="en-US" altLang="zh-CN" b="1" dirty="0">
                <a:latin typeface="微软雅黑" panose="020B0503020204020204" pitchFamily="34" charset="-122"/>
                <a:ea typeface="微软雅黑" panose="020B0503020204020204" pitchFamily="34" charset="-122"/>
              </a:rPr>
              <a:t>Python</a:t>
            </a:r>
            <a:r>
              <a:rPr lang="zh-CN" altLang="zh-CN" b="1" dirty="0">
                <a:latin typeface="微软雅黑" panose="020B0503020204020204" pitchFamily="34" charset="-122"/>
                <a:ea typeface="微软雅黑" panose="020B0503020204020204" pitchFamily="34" charset="-122"/>
              </a:rPr>
              <a:t>抓取且来源于环保部官方数据，从最早</a:t>
            </a:r>
            <a:r>
              <a:rPr lang="en-US" altLang="zh-CN" b="1" dirty="0">
                <a:latin typeface="微软雅黑" panose="020B0503020204020204" pitchFamily="34" charset="-122"/>
                <a:ea typeface="微软雅黑" panose="020B0503020204020204" pitchFamily="34" charset="-122"/>
              </a:rPr>
              <a:t>2013</a:t>
            </a:r>
            <a:r>
              <a:rPr lang="zh-CN" altLang="zh-CN"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12</a:t>
            </a:r>
            <a:r>
              <a:rPr lang="zh-CN" altLang="zh-CN" b="1" dirty="0">
                <a:latin typeface="微软雅黑" panose="020B0503020204020204" pitchFamily="34" charset="-122"/>
                <a:ea typeface="微软雅黑" panose="020B0503020204020204" pitchFamily="34" charset="-122"/>
              </a:rPr>
              <a:t>月到现在的记录，数据的准确性和权威性可以得到保障。</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方法</a:t>
            </a:r>
            <a:r>
              <a:rPr lang="en-US" altLang="zh-CN" b="1" dirty="0">
                <a:latin typeface="微软雅黑" panose="020B0503020204020204" pitchFamily="34" charset="-122"/>
                <a:ea typeface="微软雅黑" panose="020B0503020204020204" pitchFamily="34" charset="-122"/>
              </a:rPr>
              <a:t>:Python + Selenium</a:t>
            </a:r>
            <a:endParaRPr lang="zh-CN" altLang="zh-CN"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4118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43C88D7-9F6B-4A8E-922D-D5CF94D2B492}"/>
              </a:ext>
            </a:extLst>
          </p:cNvPr>
          <p:cNvSpPr>
            <a:spLocks noGrp="1"/>
          </p:cNvSpPr>
          <p:nvPr>
            <p:ph type="title" orient="vert"/>
          </p:nvPr>
        </p:nvSpPr>
        <p:spPr>
          <a:xfrm>
            <a:off x="9814297" y="299656"/>
            <a:ext cx="872256" cy="1938347"/>
          </a:xfrm>
        </p:spPr>
        <p:txBody>
          <a:bodyPr/>
          <a:lstStyle/>
          <a:p>
            <a:r>
              <a:rPr lang="zh-CN" altLang="en-US" dirty="0">
                <a:solidFill>
                  <a:schemeClr val="bg1"/>
                </a:solidFill>
              </a:rPr>
              <a:t>网站分析</a:t>
            </a:r>
          </a:p>
        </p:txBody>
      </p:sp>
      <p:pic>
        <p:nvPicPr>
          <p:cNvPr id="4" name="图片 3">
            <a:extLst>
              <a:ext uri="{FF2B5EF4-FFF2-40B4-BE49-F238E27FC236}">
                <a16:creationId xmlns:a16="http://schemas.microsoft.com/office/drawing/2014/main" xmlns="" id="{CE159FE5-C7E5-4CAC-9478-48662834D0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9774" y="299656"/>
            <a:ext cx="6865932" cy="1341783"/>
          </a:xfrm>
          <a:prstGeom prst="rect">
            <a:avLst/>
          </a:prstGeom>
          <a:noFill/>
          <a:ln>
            <a:noFill/>
          </a:ln>
        </p:spPr>
      </p:pic>
      <p:sp>
        <p:nvSpPr>
          <p:cNvPr id="6" name="文本框 5">
            <a:extLst>
              <a:ext uri="{FF2B5EF4-FFF2-40B4-BE49-F238E27FC236}">
                <a16:creationId xmlns:a16="http://schemas.microsoft.com/office/drawing/2014/main" xmlns="" id="{811C2CEC-1C95-4FA3-BFCA-8C394CDF882E}"/>
              </a:ext>
            </a:extLst>
          </p:cNvPr>
          <p:cNvSpPr txBox="1"/>
          <p:nvPr/>
        </p:nvSpPr>
        <p:spPr>
          <a:xfrm>
            <a:off x="1059774" y="1956021"/>
            <a:ext cx="6659906" cy="92333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rPr>
              <a:t>网站的上海空气质量指数月统计历史数据都在</a:t>
            </a:r>
            <a:r>
              <a:rPr lang="en-US" altLang="zh-CN" dirty="0">
                <a:solidFill>
                  <a:schemeClr val="bg1"/>
                </a:solidFill>
                <a:latin typeface="微软雅黑" panose="020B0503020204020204" pitchFamily="34" charset="-122"/>
                <a:ea typeface="微软雅黑" panose="020B0503020204020204" pitchFamily="34" charset="-122"/>
              </a:rPr>
              <a:t> table </a:t>
            </a:r>
            <a:r>
              <a:rPr lang="zh-CN" altLang="zh-CN" dirty="0">
                <a:solidFill>
                  <a:schemeClr val="bg1"/>
                </a:solidFill>
                <a:latin typeface="微软雅黑" panose="020B0503020204020204" pitchFamily="34" charset="-122"/>
                <a:ea typeface="微软雅黑" panose="020B0503020204020204" pitchFamily="34" charset="-122"/>
              </a:rPr>
              <a:t>下的</a:t>
            </a:r>
            <a:r>
              <a:rPr lang="en-US" altLang="zh-CN" dirty="0">
                <a:solidFill>
                  <a:schemeClr val="bg1"/>
                </a:solidFill>
                <a:latin typeface="微软雅黑" panose="020B0503020204020204" pitchFamily="34" charset="-122"/>
                <a:ea typeface="微软雅黑" panose="020B0503020204020204" pitchFamily="34" charset="-122"/>
              </a:rPr>
              <a:t>td </a:t>
            </a:r>
            <a:r>
              <a:rPr lang="zh-CN" altLang="zh-CN" dirty="0">
                <a:solidFill>
                  <a:schemeClr val="bg1"/>
                </a:solidFill>
                <a:latin typeface="微软雅黑" panose="020B0503020204020204" pitchFamily="34" charset="-122"/>
                <a:ea typeface="微软雅黑" panose="020B0503020204020204" pitchFamily="34" charset="-122"/>
              </a:rPr>
              <a:t>的</a:t>
            </a:r>
            <a:r>
              <a:rPr lang="en-US" altLang="zh-CN"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标签内，且链接的格式为目标城市名和年份和日期。因此可以构造</a:t>
            </a:r>
            <a:r>
              <a:rPr lang="en-US" altLang="zh-CN" dirty="0">
                <a:solidFill>
                  <a:schemeClr val="bg1"/>
                </a:solidFill>
                <a:latin typeface="微软雅黑" panose="020B0503020204020204" pitchFamily="34" charset="-122"/>
                <a:ea typeface="微软雅黑" panose="020B0503020204020204" pitchFamily="34" charset="-122"/>
              </a:rPr>
              <a:t>5</a:t>
            </a:r>
            <a:r>
              <a:rPr lang="zh-CN" altLang="zh-CN" dirty="0">
                <a:solidFill>
                  <a:schemeClr val="bg1"/>
                </a:solidFill>
                <a:latin typeface="微软雅黑" panose="020B0503020204020204" pitchFamily="34" charset="-122"/>
                <a:ea typeface="微软雅黑" panose="020B0503020204020204" pitchFamily="34" charset="-122"/>
              </a:rPr>
              <a:t>年来的年月日期来构造完整的</a:t>
            </a:r>
            <a:r>
              <a:rPr lang="en-US" altLang="zh-CN" dirty="0">
                <a:solidFill>
                  <a:schemeClr val="bg1"/>
                </a:solidFill>
                <a:latin typeface="微软雅黑" panose="020B0503020204020204" pitchFamily="34" charset="-122"/>
                <a:ea typeface="微软雅黑" panose="020B0503020204020204" pitchFamily="34" charset="-122"/>
              </a:rPr>
              <a:t>5</a:t>
            </a:r>
            <a:r>
              <a:rPr lang="zh-CN" altLang="zh-CN" dirty="0">
                <a:solidFill>
                  <a:schemeClr val="bg1"/>
                </a:solidFill>
                <a:latin typeface="微软雅黑" panose="020B0503020204020204" pitchFamily="34" charset="-122"/>
                <a:ea typeface="微软雅黑" panose="020B0503020204020204" pitchFamily="34" charset="-122"/>
              </a:rPr>
              <a:t>年月份的链接。</a:t>
            </a:r>
          </a:p>
        </p:txBody>
      </p:sp>
      <p:pic>
        <p:nvPicPr>
          <p:cNvPr id="7" name="图片 6">
            <a:extLst>
              <a:ext uri="{FF2B5EF4-FFF2-40B4-BE49-F238E27FC236}">
                <a16:creationId xmlns:a16="http://schemas.microsoft.com/office/drawing/2014/main" xmlns="" id="{49C808CB-F76A-400F-85A3-709AAAFE22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9767" y="3367854"/>
            <a:ext cx="6762918" cy="3190490"/>
          </a:xfrm>
          <a:prstGeom prst="rect">
            <a:avLst/>
          </a:prstGeom>
          <a:noFill/>
          <a:ln>
            <a:noFill/>
          </a:ln>
        </p:spPr>
      </p:pic>
      <p:sp>
        <p:nvSpPr>
          <p:cNvPr id="8" name="文本框 7">
            <a:extLst>
              <a:ext uri="{FF2B5EF4-FFF2-40B4-BE49-F238E27FC236}">
                <a16:creationId xmlns:a16="http://schemas.microsoft.com/office/drawing/2014/main" xmlns="" id="{FD7C69E5-D167-41C3-AC40-3EBB60665E7A}"/>
              </a:ext>
            </a:extLst>
          </p:cNvPr>
          <p:cNvSpPr txBox="1"/>
          <p:nvPr/>
        </p:nvSpPr>
        <p:spPr>
          <a:xfrm>
            <a:off x="588649" y="3789273"/>
            <a:ext cx="4264242" cy="1477328"/>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rPr>
              <a:t>每个月明天的数据都是在</a:t>
            </a:r>
            <a:r>
              <a:rPr lang="en-US" altLang="zh-CN" dirty="0">
                <a:solidFill>
                  <a:schemeClr val="bg1"/>
                </a:solidFill>
                <a:latin typeface="微软雅黑" panose="020B0503020204020204" pitchFamily="34" charset="-122"/>
                <a:ea typeface="微软雅黑" panose="020B0503020204020204" pitchFamily="34" charset="-122"/>
              </a:rPr>
              <a:t>table </a:t>
            </a:r>
            <a:r>
              <a:rPr lang="zh-CN" altLang="zh-CN" dirty="0">
                <a:solidFill>
                  <a:schemeClr val="bg1"/>
                </a:solidFill>
                <a:latin typeface="微软雅黑" panose="020B0503020204020204" pitchFamily="34" charset="-122"/>
                <a:ea typeface="微软雅黑" panose="020B0503020204020204" pitchFamily="34" charset="-122"/>
              </a:rPr>
              <a:t>下的每个</a:t>
            </a:r>
            <a:r>
              <a:rPr lang="en-US" altLang="zh-CN" dirty="0">
                <a:solidFill>
                  <a:schemeClr val="bg1"/>
                </a:solidFill>
                <a:latin typeface="微软雅黑" panose="020B0503020204020204" pitchFamily="34" charset="-122"/>
                <a:ea typeface="微软雅黑" panose="020B0503020204020204" pitchFamily="34" charset="-122"/>
              </a:rPr>
              <a:t>tr </a:t>
            </a:r>
            <a:r>
              <a:rPr lang="zh-CN" altLang="zh-CN" dirty="0">
                <a:solidFill>
                  <a:schemeClr val="bg1"/>
                </a:solidFill>
                <a:latin typeface="微软雅黑" panose="020B0503020204020204" pitchFamily="34" charset="-122"/>
                <a:ea typeface="微软雅黑" panose="020B0503020204020204" pitchFamily="34" charset="-122"/>
              </a:rPr>
              <a:t>里的</a:t>
            </a:r>
            <a:r>
              <a:rPr lang="en-US" altLang="zh-CN" dirty="0">
                <a:solidFill>
                  <a:schemeClr val="bg1"/>
                </a:solidFill>
                <a:latin typeface="微软雅黑" panose="020B0503020204020204" pitchFamily="34" charset="-122"/>
                <a:ea typeface="微软雅黑" panose="020B0503020204020204" pitchFamily="34" charset="-122"/>
              </a:rPr>
              <a:t>td</a:t>
            </a:r>
            <a:r>
              <a:rPr lang="zh-CN" altLang="zh-CN" dirty="0">
                <a:solidFill>
                  <a:schemeClr val="bg1"/>
                </a:solidFill>
                <a:latin typeface="微软雅黑" panose="020B0503020204020204" pitchFamily="34" charset="-122"/>
                <a:ea typeface="微软雅黑" panose="020B0503020204020204" pitchFamily="34" charset="-122"/>
              </a:rPr>
              <a:t>中。我们可以循环解析得到所需要的数据保存到</a:t>
            </a:r>
            <a:r>
              <a:rPr lang="en-US" altLang="zh-CN" dirty="0">
                <a:solidFill>
                  <a:schemeClr val="bg1"/>
                </a:solidFill>
                <a:latin typeface="微软雅黑" panose="020B0503020204020204" pitchFamily="34" charset="-122"/>
                <a:ea typeface="微软雅黑" panose="020B0503020204020204" pitchFamily="34" charset="-122"/>
              </a:rPr>
              <a:t>csv</a:t>
            </a:r>
            <a:r>
              <a:rPr lang="zh-CN" altLang="zh-CN" dirty="0">
                <a:solidFill>
                  <a:schemeClr val="bg1"/>
                </a:solidFill>
                <a:latin typeface="微软雅黑" panose="020B0503020204020204" pitchFamily="34" charset="-122"/>
                <a:ea typeface="微软雅黑" panose="020B0503020204020204" pitchFamily="34" charset="-122"/>
              </a:rPr>
              <a:t>文件中。如下图中使用</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Selenium</a:t>
            </a:r>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rPr>
              <a:t>开启多线程，获取数据保存到</a:t>
            </a:r>
            <a:r>
              <a:rPr lang="en-US" altLang="zh-CN" dirty="0">
                <a:solidFill>
                  <a:schemeClr val="bg1"/>
                </a:solidFill>
                <a:latin typeface="微软雅黑" panose="020B0503020204020204" pitchFamily="34" charset="-122"/>
                <a:ea typeface="微软雅黑" panose="020B0503020204020204" pitchFamily="34" charset="-122"/>
              </a:rPr>
              <a:t>csv</a:t>
            </a:r>
            <a:r>
              <a:rPr lang="zh-CN" altLang="zh-CN" dirty="0">
                <a:solidFill>
                  <a:schemeClr val="bg1"/>
                </a:solidFill>
                <a:latin typeface="微软雅黑" panose="020B0503020204020204" pitchFamily="34" charset="-122"/>
                <a:ea typeface="微软雅黑" panose="020B0503020204020204" pitchFamily="34" charset="-122"/>
              </a:rPr>
              <a:t>中。</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622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5C982F-34F8-4347-82E6-C83FD4B17571}"/>
              </a:ext>
            </a:extLst>
          </p:cNvPr>
          <p:cNvSpPr>
            <a:spLocks noGrp="1"/>
          </p:cNvSpPr>
          <p:nvPr>
            <p:ph type="title"/>
          </p:nvPr>
        </p:nvSpPr>
        <p:spPr>
          <a:xfrm>
            <a:off x="4221880" y="405517"/>
            <a:ext cx="2958148" cy="589722"/>
          </a:xfrm>
        </p:spPr>
        <p:txBody>
          <a:bodyPr/>
          <a:lstStyle/>
          <a:p>
            <a:r>
              <a:rPr lang="zh-CN" altLang="en-US" b="1" dirty="0">
                <a:solidFill>
                  <a:schemeClr val="bg1"/>
                </a:solidFill>
                <a:latin typeface="微软雅黑" panose="020B0503020204020204" pitchFamily="34" charset="-122"/>
                <a:ea typeface="微软雅黑" panose="020B0503020204020204" pitchFamily="34" charset="-122"/>
              </a:rPr>
              <a:t>撰写爬虫代码</a:t>
            </a:r>
          </a:p>
        </p:txBody>
      </p:sp>
      <p:pic>
        <p:nvPicPr>
          <p:cNvPr id="10" name="图片 9">
            <a:extLst>
              <a:ext uri="{FF2B5EF4-FFF2-40B4-BE49-F238E27FC236}">
                <a16:creationId xmlns:a16="http://schemas.microsoft.com/office/drawing/2014/main" xmlns="" id="{0283DD48-5E8A-4E24-8F07-B07D87E83E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6586" y="1165642"/>
            <a:ext cx="6537207" cy="2905425"/>
          </a:xfrm>
          <a:prstGeom prst="rect">
            <a:avLst/>
          </a:prstGeom>
          <a:noFill/>
          <a:ln>
            <a:noFill/>
          </a:ln>
        </p:spPr>
      </p:pic>
      <p:sp>
        <p:nvSpPr>
          <p:cNvPr id="11" name="文本框 10">
            <a:extLst>
              <a:ext uri="{FF2B5EF4-FFF2-40B4-BE49-F238E27FC236}">
                <a16:creationId xmlns:a16="http://schemas.microsoft.com/office/drawing/2014/main" xmlns="" id="{CC280A6A-0E54-4803-B5CC-94500A8C582F}"/>
              </a:ext>
            </a:extLst>
          </p:cNvPr>
          <p:cNvSpPr txBox="1"/>
          <p:nvPr/>
        </p:nvSpPr>
        <p:spPr>
          <a:xfrm>
            <a:off x="7951304" y="2140611"/>
            <a:ext cx="4969565" cy="400110"/>
          </a:xfrm>
          <a:prstGeom prst="rect">
            <a:avLst/>
          </a:prstGeom>
          <a:noFill/>
        </p:spPr>
        <p:txBody>
          <a:bodyPr wrap="square" rtlCol="0">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导入相关的包和构造存储数据字段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xmlns="" id="{6A15C3E5-133D-4AC2-9360-1576E977E3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6586" y="4437545"/>
            <a:ext cx="6569361" cy="1788326"/>
          </a:xfrm>
          <a:prstGeom prst="rect">
            <a:avLst/>
          </a:prstGeom>
          <a:noFill/>
          <a:ln>
            <a:noFill/>
          </a:ln>
        </p:spPr>
      </p:pic>
      <p:sp>
        <p:nvSpPr>
          <p:cNvPr id="13" name="文本占位符 3">
            <a:extLst>
              <a:ext uri="{FF2B5EF4-FFF2-40B4-BE49-F238E27FC236}">
                <a16:creationId xmlns:a16="http://schemas.microsoft.com/office/drawing/2014/main" xmlns="" id="{15E568F7-DC12-4C61-A6B4-AF8518872BFE}"/>
              </a:ext>
            </a:extLst>
          </p:cNvPr>
          <p:cNvSpPr txBox="1">
            <a:spLocks/>
          </p:cNvSpPr>
          <p:nvPr/>
        </p:nvSpPr>
        <p:spPr>
          <a:xfrm>
            <a:off x="8006963" y="4874508"/>
            <a:ext cx="4096295" cy="457200"/>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b="1" dirty="0">
                <a:solidFill>
                  <a:schemeClr val="bg1"/>
                </a:solidFill>
                <a:latin typeface="微软雅黑" panose="020B0503020204020204" pitchFamily="34" charset="-122"/>
                <a:ea typeface="微软雅黑" panose="020B0503020204020204" pitchFamily="34" charset="-122"/>
              </a:rPr>
              <a:t>构造函数，生成</a:t>
            </a:r>
            <a:r>
              <a:rPr lang="en-US" altLang="zh-CN" b="1" dirty="0">
                <a:solidFill>
                  <a:schemeClr val="bg1"/>
                </a:solidFill>
                <a:latin typeface="微软雅黑" panose="020B0503020204020204" pitchFamily="34" charset="-122"/>
                <a:ea typeface="微软雅黑" panose="020B0503020204020204" pitchFamily="34" charset="-122"/>
              </a:rPr>
              <a:t>2014-1-1</a:t>
            </a:r>
            <a:r>
              <a:rPr lang="zh-CN" altLang="en-US" b="1" dirty="0">
                <a:solidFill>
                  <a:schemeClr val="bg1"/>
                </a:solidFill>
                <a:latin typeface="微软雅黑" panose="020B0503020204020204" pitchFamily="34" charset="-122"/>
                <a:ea typeface="微软雅黑" panose="020B0503020204020204" pitchFamily="34" charset="-122"/>
              </a:rPr>
              <a:t>到</a:t>
            </a:r>
            <a:r>
              <a:rPr lang="en-US" altLang="zh-CN" b="1" dirty="0">
                <a:solidFill>
                  <a:schemeClr val="bg1"/>
                </a:solidFill>
                <a:latin typeface="微软雅黑" panose="020B0503020204020204" pitchFamily="34" charset="-122"/>
                <a:ea typeface="微软雅黑" panose="020B0503020204020204" pitchFamily="34" charset="-122"/>
              </a:rPr>
              <a:t>2018-12-31</a:t>
            </a:r>
            <a:r>
              <a:rPr lang="zh-CN" altLang="en-US" b="1" dirty="0">
                <a:solidFill>
                  <a:schemeClr val="bg1"/>
                </a:solidFill>
                <a:latin typeface="微软雅黑" panose="020B0503020204020204" pitchFamily="34" charset="-122"/>
                <a:ea typeface="微软雅黑" panose="020B0503020204020204" pitchFamily="34" charset="-122"/>
              </a:rPr>
              <a:t>日的日</a:t>
            </a:r>
          </a:p>
        </p:txBody>
      </p:sp>
    </p:spTree>
    <p:extLst>
      <p:ext uri="{BB962C8B-B14F-4D97-AF65-F5344CB8AC3E}">
        <p14:creationId xmlns:p14="http://schemas.microsoft.com/office/powerpoint/2010/main" val="9844970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286</TotalTime>
  <Words>435</Words>
  <Application>Microsoft Office PowerPoint</Application>
  <PresentationFormat>自定义</PresentationFormat>
  <Paragraphs>35</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切片</vt:lpstr>
      <vt:lpstr>关于上海市空气质量的分析报告</vt:lpstr>
      <vt:lpstr>空气质量相关知识 </vt:lpstr>
      <vt:lpstr> 空气质量指数（英语：Air Quality Index, AQI）是定量描述空气质量状况的非线性无量纲指数。其数值越大、级别和类别越高、表征颜色越深，说明空气污染状况越严重，对人体的健康危害也就越大。AQI指数越大、级别和类别越高、表征颜色越深，说明空气污染状况越严重，对人体的健康危害也越大。看AQI信息时，不需要记住AQI的具体数值和级别，只需要注意优（绿色）、良（黄色）、轻度污染（橙色）、中度污染（红色）、重度污染（紫色）、严重污染（褐红色）等六种评价类别和表征颜色。当类别为优或良、颜色为绿色或黄色时，一般人群都可以正常活动；当类别为轻度污染以上，颜色为橙色、红色、紫色或褐红色时，各类人群就需要关注建议采取的措施，在安排自己的生活与出行时作为参考。  </vt:lpstr>
      <vt:lpstr>数据分析流程</vt:lpstr>
      <vt:lpstr>PowerPoint 演示文稿</vt:lpstr>
      <vt:lpstr>PowerPoint 演示文稿</vt:lpstr>
      <vt:lpstr>数据采集</vt:lpstr>
      <vt:lpstr>网站分析</vt:lpstr>
      <vt:lpstr>撰写爬虫代码</vt:lpstr>
      <vt:lpstr>PowerPoint 演示文稿</vt:lpstr>
      <vt:lpstr>数据分析</vt:lpstr>
      <vt:lpstr>PowerPoint 演示文稿</vt:lpstr>
      <vt:lpstr>PowerPoint 演示文稿</vt:lpstr>
      <vt:lpstr>PowerPoint 演示文稿</vt:lpstr>
      <vt:lpstr>PowerPoint 演示文稿</vt:lpstr>
      <vt:lpstr>PowerPoint 演示文稿</vt:lpstr>
      <vt:lpstr>PowerPoint 演示文稿</vt:lpstr>
      <vt:lpstr>分析结论与建议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关于上海市空气质量的分析报告</dc:title>
  <dc:creator>Vitan Yeung</dc:creator>
  <cp:lastModifiedBy>Win7_64</cp:lastModifiedBy>
  <cp:revision>25</cp:revision>
  <dcterms:created xsi:type="dcterms:W3CDTF">2019-06-16T14:36:16Z</dcterms:created>
  <dcterms:modified xsi:type="dcterms:W3CDTF">2019-06-17T08:52:18Z</dcterms:modified>
</cp:coreProperties>
</file>