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5143500" type="screen16x9"/>
  <p:notesSz cx="9144000" cy="51435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708" y="39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68780" y="720241"/>
            <a:ext cx="5806440" cy="2848865"/>
          </a:xfrm>
        </p:spPr>
        <p:txBody>
          <a:bodyPr anchor="b">
            <a:noAutofit/>
          </a:bodyPr>
          <a:lstStyle>
            <a:lvl1pPr algn="ctr">
              <a:defRPr sz="9000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3334355" y="3617490"/>
            <a:ext cx="2475290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/>
                <a:cs typeface="Arial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and three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 con confianza baja"/>
          <p:cNvPicPr>
            <a:picLocks noChangeAspect="1"/>
          </p:cNvPicPr>
          <p:nvPr userDrawn="1"/>
        </p:nvPicPr>
        <p:blipFill>
          <a:blip r:embed="rId2"/>
          <a:srcRect l="67397" t="16723" r="2754" b="29164"/>
          <a:stretch/>
        </p:blipFill>
        <p:spPr bwMode="auto">
          <a:xfrm flipV="1">
            <a:off x="-219456" y="-146304"/>
            <a:ext cx="2113452" cy="2155212"/>
          </a:xfrm>
          <a:prstGeom prst="rect">
            <a:avLst/>
          </a:prstGeom>
        </p:spPr>
      </p:pic>
      <p:pic>
        <p:nvPicPr>
          <p:cNvPr id="4" name="Imagen 3" descr="Icono&#10;&#10;Descripción generada automáticamente"/>
          <p:cNvPicPr>
            <a:picLocks noChangeAspect="1"/>
          </p:cNvPicPr>
          <p:nvPr userDrawn="1"/>
        </p:nvPicPr>
        <p:blipFill>
          <a:blip r:embed="rId3"/>
          <a:srcRect l="64940" t="24065" r="2120" b="30790"/>
          <a:stretch/>
        </p:blipFill>
        <p:spPr bwMode="auto">
          <a:xfrm flipV="1">
            <a:off x="-219456" y="-146304"/>
            <a:ext cx="1230203" cy="948406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/>
          <p:cNvPicPr>
            <a:picLocks noChangeAspect="1"/>
          </p:cNvPicPr>
          <p:nvPr userDrawn="1"/>
        </p:nvPicPr>
        <p:blipFill>
          <a:blip r:embed="rId4"/>
          <a:srcRect l="1080" t="41356" r="63618" b="19537"/>
          <a:stretch/>
        </p:blipFill>
        <p:spPr bwMode="auto">
          <a:xfrm>
            <a:off x="6548876" y="3433034"/>
            <a:ext cx="3090067" cy="1925348"/>
          </a:xfrm>
          <a:prstGeom prst="rect">
            <a:avLst/>
          </a:prstGeom>
        </p:spPr>
      </p:pic>
      <p:pic>
        <p:nvPicPr>
          <p:cNvPr id="12" name="Imagen 11" descr="Icono&#10;&#10;Descripción generada automáticamente"/>
          <p:cNvPicPr>
            <a:picLocks noChangeAspect="1"/>
          </p:cNvPicPr>
          <p:nvPr userDrawn="1"/>
        </p:nvPicPr>
        <p:blipFill>
          <a:blip r:embed="rId5"/>
          <a:srcRect l="1741" t="25327" r="75446" b="24552"/>
          <a:stretch/>
        </p:blipFill>
        <p:spPr bwMode="auto">
          <a:xfrm>
            <a:off x="8508050" y="4119178"/>
            <a:ext cx="862144" cy="1065409"/>
          </a:xfrm>
          <a:prstGeom prst="rect">
            <a:avLst/>
          </a:prstGeom>
        </p:spPr>
      </p:pic>
      <p:pic>
        <p:nvPicPr>
          <p:cNvPr id="13" name="Imagen 12" descr="Forma&#10;&#10;Descripción generada automáticamente"/>
          <p:cNvPicPr>
            <a:picLocks noChangeAspect="1"/>
          </p:cNvPicPr>
          <p:nvPr userDrawn="1"/>
        </p:nvPicPr>
        <p:blipFill>
          <a:blip r:embed="rId6"/>
          <a:srcRect l="6337" t="11190" r="6995" b="12346"/>
          <a:stretch/>
        </p:blipFill>
        <p:spPr bwMode="auto">
          <a:xfrm flipH="1">
            <a:off x="8508050" y="750134"/>
            <a:ext cx="1097627" cy="544726"/>
          </a:xfrm>
          <a:prstGeom prst="rect">
            <a:avLst/>
          </a:prstGeom>
        </p:spPr>
      </p:pic>
      <p:pic>
        <p:nvPicPr>
          <p:cNvPr id="14" name="Imagen 13" descr="Forma&#10;&#10;Descripción generada automáticamente"/>
          <p:cNvPicPr>
            <a:picLocks noChangeAspect="1"/>
          </p:cNvPicPr>
          <p:nvPr userDrawn="1"/>
        </p:nvPicPr>
        <p:blipFill>
          <a:blip r:embed="rId6"/>
          <a:srcRect l="6337" t="11190" r="6995" b="12346"/>
          <a:stretch/>
        </p:blipFill>
        <p:spPr bwMode="auto">
          <a:xfrm flipH="1">
            <a:off x="-1717605" y="3516922"/>
            <a:ext cx="2286955" cy="1134961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098202" y="552452"/>
            <a:ext cx="294759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1333537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2"/>
          <p:cNvSpPr>
            <a:spLocks noGrp="1"/>
          </p:cNvSpPr>
          <p:nvPr>
            <p:ph type="body" idx="26" hasCustomPrompt="1"/>
          </p:nvPr>
        </p:nvSpPr>
        <p:spPr bwMode="auto">
          <a:xfrm>
            <a:off x="1333537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Text Placeholder 2"/>
          <p:cNvSpPr>
            <a:spLocks noGrp="1"/>
          </p:cNvSpPr>
          <p:nvPr>
            <p:ph type="body" idx="27" hasCustomPrompt="1"/>
          </p:nvPr>
        </p:nvSpPr>
        <p:spPr bwMode="auto">
          <a:xfrm>
            <a:off x="3583204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28" hasCustomPrompt="1"/>
          </p:nvPr>
        </p:nvSpPr>
        <p:spPr bwMode="auto">
          <a:xfrm>
            <a:off x="3583204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29" hasCustomPrompt="1"/>
          </p:nvPr>
        </p:nvSpPr>
        <p:spPr bwMode="auto">
          <a:xfrm>
            <a:off x="5832871" y="3508882"/>
            <a:ext cx="1988314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30" hasCustomPrompt="1"/>
          </p:nvPr>
        </p:nvSpPr>
        <p:spPr bwMode="auto">
          <a:xfrm>
            <a:off x="5832871" y="3162296"/>
            <a:ext cx="1988314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776078" y="1741336"/>
            <a:ext cx="3591845" cy="232508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9000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3335468" y="3942677"/>
            <a:ext cx="2473065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/>
                <a:cs typeface="Arial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 bwMode="auto">
          <a:xfrm>
            <a:off x="3016973" y="916611"/>
            <a:ext cx="3110054" cy="615714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bod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1268819" y="2169042"/>
            <a:ext cx="6606362" cy="242200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0">
              <a:defRPr/>
            </a:pPr>
            <a:r>
              <a:rPr lang="en-US"/>
              <a:t>Second level</a:t>
            </a:r>
            <a:endParaRPr/>
          </a:p>
          <a:p>
            <a:pPr lvl="0">
              <a:defRPr/>
            </a:pPr>
            <a:r>
              <a:rPr lang="en-US"/>
              <a:t>Third level</a:t>
            </a:r>
            <a:endParaRPr/>
          </a:p>
          <a:p>
            <a:pPr lvl="0">
              <a:defRPr/>
            </a:pPr>
            <a:r>
              <a:rPr lang="en-US"/>
              <a:t>Fourth level</a:t>
            </a:r>
            <a:endParaRPr/>
          </a:p>
          <a:p>
            <a:pPr lvl="0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516372" y="552452"/>
            <a:ext cx="411125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two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" name="Imagen 20" descr="Icono&#10;&#10;Descripción generada automáticamente"/>
          <p:cNvPicPr>
            <a:picLocks noChangeAspect="1"/>
          </p:cNvPicPr>
          <p:nvPr userDrawn="1"/>
        </p:nvPicPr>
        <p:blipFill>
          <a:blip r:embed="rId2"/>
          <a:srcRect l="67645" t="24064" r="2120" b="27802"/>
          <a:stretch/>
        </p:blipFill>
        <p:spPr bwMode="auto">
          <a:xfrm flipH="1" flipV="1">
            <a:off x="7475359" y="-228601"/>
            <a:ext cx="1851519" cy="1657995"/>
          </a:xfrm>
          <a:prstGeom prst="rect">
            <a:avLst/>
          </a:prstGeom>
        </p:spPr>
      </p:pic>
      <p:pic>
        <p:nvPicPr>
          <p:cNvPr id="2" name="Imagen 1" descr="Forma&#10;&#10;Descripción generada automáticamente"/>
          <p:cNvPicPr>
            <a:picLocks noChangeAspect="1"/>
          </p:cNvPicPr>
          <p:nvPr userDrawn="1"/>
        </p:nvPicPr>
        <p:blipFill>
          <a:blip r:embed="rId3"/>
          <a:srcRect l="6337" t="11190" r="6995" b="12346"/>
          <a:stretch/>
        </p:blipFill>
        <p:spPr bwMode="auto">
          <a:xfrm flipH="1">
            <a:off x="-913013" y="679492"/>
            <a:ext cx="2286955" cy="1134961"/>
          </a:xfrm>
          <a:prstGeom prst="rect">
            <a:avLst/>
          </a:prstGeom>
        </p:spPr>
      </p:pic>
      <p:pic>
        <p:nvPicPr>
          <p:cNvPr id="5" name="Imagen 4" descr="Patrón de fondo&#10;&#10;Descripción generada automáticamente con confianza baja"/>
          <p:cNvPicPr>
            <a:picLocks noChangeAspect="1"/>
          </p:cNvPicPr>
          <p:nvPr userDrawn="1"/>
        </p:nvPicPr>
        <p:blipFill>
          <a:blip r:embed="rId4"/>
          <a:srcRect l="69407" t="37085" r="2754" b="15750"/>
          <a:stretch/>
        </p:blipFill>
        <p:spPr bwMode="auto">
          <a:xfrm flipH="1" flipV="1">
            <a:off x="8416774" y="-91441"/>
            <a:ext cx="910105" cy="867295"/>
          </a:xfrm>
          <a:prstGeom prst="rect">
            <a:avLst/>
          </a:prstGeom>
        </p:spPr>
      </p:pic>
      <p:pic>
        <p:nvPicPr>
          <p:cNvPr id="7" name="Imagen 6" descr="Icono&#10;&#10;Descripción generada automáticamente"/>
          <p:cNvPicPr>
            <a:picLocks noChangeAspect="1"/>
          </p:cNvPicPr>
          <p:nvPr userDrawn="1"/>
        </p:nvPicPr>
        <p:blipFill>
          <a:blip r:embed="rId2"/>
          <a:srcRect l="47231" t="26660" r="-1628" b="28084"/>
          <a:stretch/>
        </p:blipFill>
        <p:spPr bwMode="auto">
          <a:xfrm>
            <a:off x="-265176" y="4334468"/>
            <a:ext cx="2031631" cy="950763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2736273" y="552452"/>
            <a:ext cx="3671454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" name="Text Placeholder 2"/>
          <p:cNvSpPr>
            <a:spLocks noGrp="1"/>
          </p:cNvSpPr>
          <p:nvPr userDrawn="1">
            <p:ph type="body" idx="24" hasCustomPrompt="1"/>
          </p:nvPr>
        </p:nvSpPr>
        <p:spPr bwMode="auto">
          <a:xfrm>
            <a:off x="1547842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" name="Text Placeholder 2"/>
          <p:cNvSpPr>
            <a:spLocks noGrp="1"/>
          </p:cNvSpPr>
          <p:nvPr userDrawn="1">
            <p:ph type="body" idx="26" hasCustomPrompt="1"/>
          </p:nvPr>
        </p:nvSpPr>
        <p:spPr bwMode="auto">
          <a:xfrm>
            <a:off x="1547842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2"/>
          <p:cNvSpPr>
            <a:spLocks noGrp="1"/>
          </p:cNvSpPr>
          <p:nvPr userDrawn="1">
            <p:ph type="body" idx="27" hasCustomPrompt="1"/>
          </p:nvPr>
        </p:nvSpPr>
        <p:spPr bwMode="auto">
          <a:xfrm>
            <a:off x="4887825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" name="Text Placeholder 2"/>
          <p:cNvSpPr>
            <a:spLocks noGrp="1"/>
          </p:cNvSpPr>
          <p:nvPr userDrawn="1">
            <p:ph type="body" idx="29" hasCustomPrompt="1"/>
          </p:nvPr>
        </p:nvSpPr>
        <p:spPr bwMode="auto">
          <a:xfrm>
            <a:off x="4887825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onl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721685" y="552451"/>
            <a:ext cx="3700630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in poi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723900" y="1243259"/>
            <a:ext cx="7696200" cy="265698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title and descri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Imagen 12" descr="Forma&#10;&#10;Descripción generada automáticamente"/>
          <p:cNvPicPr>
            <a:picLocks noChangeAspect="1"/>
          </p:cNvPicPr>
          <p:nvPr userDrawn="1"/>
        </p:nvPicPr>
        <p:blipFill>
          <a:blip r:embed="rId2"/>
          <a:srcRect l="6337" t="11190" r="6760" b="12346"/>
          <a:stretch/>
        </p:blipFill>
        <p:spPr bwMode="auto">
          <a:xfrm rot="10800000" flipH="1" flipV="1">
            <a:off x="7454375" y="423185"/>
            <a:ext cx="2293129" cy="1134961"/>
          </a:xfrm>
          <a:prstGeom prst="rect">
            <a:avLst/>
          </a:prstGeom>
        </p:spPr>
      </p:pic>
      <p:pic>
        <p:nvPicPr>
          <p:cNvPr id="10" name="Imagen 9" descr="Un dibujo de un animal&#10;&#10;Descripción generada automáticamente con confianza baja"/>
          <p:cNvPicPr>
            <a:picLocks noChangeAspect="1"/>
          </p:cNvPicPr>
          <p:nvPr userDrawn="1"/>
        </p:nvPicPr>
        <p:blipFill>
          <a:blip r:embed="rId3"/>
          <a:srcRect l="991" t="15216" r="41135" b="20031"/>
          <a:stretch/>
        </p:blipFill>
        <p:spPr bwMode="auto">
          <a:xfrm rot="10800000" flipH="1" flipV="1">
            <a:off x="4315968" y="2124636"/>
            <a:ext cx="5065776" cy="318802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723901" y="3556751"/>
            <a:ext cx="2919632" cy="84512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23899" y="800978"/>
            <a:ext cx="3429887" cy="273478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Marcador de posición de imagen 9"/>
          <p:cNvSpPr>
            <a:spLocks noGrp="1"/>
          </p:cNvSpPr>
          <p:nvPr>
            <p:ph type="pic" sz="quarter" idx="10"/>
          </p:nvPr>
        </p:nvSpPr>
        <p:spPr bwMode="auto">
          <a:xfrm rot="185466">
            <a:off x="5181490" y="680791"/>
            <a:ext cx="3001482" cy="3759733"/>
          </a:xfrm>
          <a:prstGeom prst="roundRect">
            <a:avLst>
              <a:gd name="adj" fmla="val 9934"/>
            </a:avLst>
          </a:prstGeom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a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3900" y="3844151"/>
            <a:ext cx="7696199" cy="746899"/>
          </a:xfrm>
        </p:spPr>
        <p:txBody>
          <a:bodyPr anchor="b">
            <a:no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g numb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723900" y="1543455"/>
            <a:ext cx="7696200" cy="130715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23900" y="2850609"/>
            <a:ext cx="7696200" cy="49570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3900" y="1369218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500">
          <a:solidFill>
            <a:schemeClr val="tx1"/>
          </a:solidFill>
          <a:latin typeface="Staatliches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Manrope Medium"/>
          <a:ea typeface="+mn-ea"/>
          <a:cs typeface="Arial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Manrope Medium"/>
          <a:ea typeface="+mn-ea"/>
          <a:cs typeface="Arial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Manrope Medium"/>
          <a:ea typeface="+mn-ea"/>
          <a:cs typeface="Arial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Manrope Medium"/>
          <a:ea typeface="+mn-ea"/>
          <a:cs typeface="Arial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Manrope Medium"/>
          <a:ea typeface="+mn-ea"/>
          <a:cs typeface="Arial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/>
          <p:cNvPicPr>
            <a:picLocks noChangeAspect="1"/>
          </p:cNvPicPr>
          <p:nvPr/>
        </p:nvPicPr>
        <p:blipFill>
          <a:blip r:embed="rId2"/>
          <a:srcRect l="6337" t="11190" r="6995" b="12346"/>
          <a:stretch/>
        </p:blipFill>
        <p:spPr bwMode="auto">
          <a:xfrm>
            <a:off x="-94891" y="3405721"/>
            <a:ext cx="2286955" cy="1134961"/>
          </a:xfrm>
          <a:prstGeom prst="rect">
            <a:avLst/>
          </a:prstGeom>
        </p:spPr>
      </p:pic>
      <p:pic>
        <p:nvPicPr>
          <p:cNvPr id="5" name="Imagen 4" descr="Imagen que contiene electrónica, cd, computadora&#10;&#10;Descripción generada automáticamente"/>
          <p:cNvPicPr>
            <a:picLocks noChangeAspect="1"/>
          </p:cNvPicPr>
          <p:nvPr/>
        </p:nvPicPr>
        <p:blipFill>
          <a:blip r:embed="rId3"/>
          <a:srcRect l="41564" t="-1" r="13066" b="2055"/>
          <a:stretch/>
        </p:blipFill>
        <p:spPr bwMode="auto">
          <a:xfrm>
            <a:off x="-403665" y="2125543"/>
            <a:ext cx="2553002" cy="3100153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 bwMode="auto">
          <a:xfrm>
            <a:off x="1394737" y="552451"/>
            <a:ext cx="6221780" cy="3538714"/>
            <a:chOff x="1217515" y="451653"/>
            <a:chExt cx="6576224" cy="3740309"/>
          </a:xfrm>
        </p:grpSpPr>
        <p:sp>
          <p:nvSpPr>
            <p:cNvPr id="12" name="Rectángulo 11"/>
            <p:cNvSpPr/>
            <p:nvPr/>
          </p:nvSpPr>
          <p:spPr bwMode="auto">
            <a:xfrm>
              <a:off x="7708160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3" name="Elipse 12"/>
            <p:cNvSpPr/>
            <p:nvPr/>
          </p:nvSpPr>
          <p:spPr bwMode="auto">
            <a:xfrm>
              <a:off x="7092436" y="1245289"/>
              <a:ext cx="108243" cy="108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6" name="Elipse 15"/>
            <p:cNvSpPr/>
            <p:nvPr/>
          </p:nvSpPr>
          <p:spPr bwMode="auto">
            <a:xfrm>
              <a:off x="6571806" y="4032800"/>
              <a:ext cx="159161" cy="1591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7" name="Rectángulo 16"/>
            <p:cNvSpPr/>
            <p:nvPr/>
          </p:nvSpPr>
          <p:spPr bwMode="auto"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4" name="Elipse 23"/>
            <p:cNvSpPr/>
            <p:nvPr/>
          </p:nvSpPr>
          <p:spPr bwMode="auto">
            <a:xfrm>
              <a:off x="1874240" y="4516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6" name="Elipse 25"/>
            <p:cNvSpPr/>
            <p:nvPr/>
          </p:nvSpPr>
          <p:spPr bwMode="auto"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  <p:pic>
        <p:nvPicPr>
          <p:cNvPr id="6" name="Imagen 5" descr="Patrón de fondo&#10;&#10;Descripción generada automáticamente con confianza baja"/>
          <p:cNvPicPr>
            <a:picLocks noChangeAspect="1"/>
          </p:cNvPicPr>
          <p:nvPr/>
        </p:nvPicPr>
        <p:blipFill>
          <a:blip r:embed="rId4"/>
          <a:srcRect l="25460" t="16723" r="2754" b="16296"/>
          <a:stretch/>
        </p:blipFill>
        <p:spPr bwMode="auto">
          <a:xfrm>
            <a:off x="-278361" y="348538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/>
          <p:cNvPicPr>
            <a:picLocks noChangeAspect="1"/>
          </p:cNvPicPr>
          <p:nvPr/>
        </p:nvPicPr>
        <p:blipFill>
          <a:blip r:embed="rId5"/>
          <a:srcRect l="43698" t="24065" r="2120" b="29834"/>
          <a:stretch/>
        </p:blipFill>
        <p:spPr bwMode="auto">
          <a:xfrm>
            <a:off x="-278360" y="4334470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/>
          <p:cNvPicPr>
            <a:picLocks noChangeAspect="1"/>
          </p:cNvPicPr>
          <p:nvPr/>
        </p:nvPicPr>
        <p:blipFill>
          <a:blip r:embed="rId6"/>
          <a:srcRect l="1080" t="20768" r="52157" b="16265"/>
          <a:stretch/>
        </p:blipFill>
        <p:spPr bwMode="auto">
          <a:xfrm>
            <a:off x="5241272" y="2218713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/>
          <p:cNvPicPr>
            <a:picLocks noChangeAspect="1"/>
          </p:cNvPicPr>
          <p:nvPr/>
        </p:nvPicPr>
        <p:blipFill>
          <a:blip r:embed="rId7"/>
          <a:srcRect l="25743" t="3625" r="32257" b="25757"/>
          <a:stretch/>
        </p:blipFill>
        <p:spPr bwMode="auto">
          <a:xfrm>
            <a:off x="7182577" y="3375447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/>
          <p:cNvPicPr>
            <a:picLocks noChangeAspect="1"/>
          </p:cNvPicPr>
          <p:nvPr/>
        </p:nvPicPr>
        <p:blipFill>
          <a:blip r:embed="rId8"/>
          <a:srcRect l="1742" t="25327" r="75928" b="24552"/>
          <a:stretch/>
        </p:blipFill>
        <p:spPr bwMode="auto">
          <a:xfrm>
            <a:off x="8292693" y="3830850"/>
            <a:ext cx="1129668" cy="1426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anchor="b"/>
          <a:lstStyle/>
          <a:p>
            <a:pPr algn="l">
              <a:lnSpc>
                <a:spcPct val="80000"/>
              </a:lnSpc>
              <a:defRPr/>
            </a:pPr>
            <a:r>
              <a:rPr lang="en-US" sz="8800" b="1"/>
              <a:t>МИР ТРУДА </a:t>
            </a:r>
            <a:r>
              <a:rPr lang="en-US" sz="4000"/>
              <a:t>Pygame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n-US"/>
              <a:t>Литвиненко Захар</a:t>
            </a:r>
          </a:p>
          <a:p>
            <a:pPr>
              <a:defRPr/>
            </a:pPr>
            <a:r>
              <a:rPr lang="en-US"/>
              <a:t>Слывка Никита</a:t>
            </a:r>
            <a:endParaRPr/>
          </a:p>
        </p:txBody>
      </p:sp>
      <p:pic>
        <p:nvPicPr>
          <p:cNvPr id="15" name="Imagen 14" descr="Forma&#10;&#10;Descripción generada automáticamente"/>
          <p:cNvPicPr>
            <a:picLocks noChangeAspect="1"/>
          </p:cNvPicPr>
          <p:nvPr/>
        </p:nvPicPr>
        <p:blipFill>
          <a:blip r:embed="rId2"/>
          <a:srcRect l="6337" t="11190" r="6995" b="12346"/>
          <a:stretch/>
        </p:blipFill>
        <p:spPr bwMode="auto">
          <a:xfrm>
            <a:off x="8202470" y="1179535"/>
            <a:ext cx="1097627" cy="544726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/>
          <p:cNvPicPr>
            <a:picLocks noChangeAspect="1"/>
          </p:cNvPicPr>
          <p:nvPr/>
        </p:nvPicPr>
        <p:blipFill>
          <a:blip r:embed="rId9"/>
          <a:srcRect l="28151" t="7067" r="23581" b="7840"/>
          <a:stretch/>
        </p:blipFill>
        <p:spPr bwMode="auto">
          <a:xfrm>
            <a:off x="-1262910" y="-1437473"/>
            <a:ext cx="2759858" cy="2736884"/>
          </a:xfrm>
          <a:prstGeom prst="rect">
            <a:avLst/>
          </a:prstGeom>
        </p:spPr>
      </p:pic>
      <p:pic>
        <p:nvPicPr>
          <p:cNvPr id="21" name="Imagen 20" descr="Imagen que contiene Forma&#10;&#10;Descripción generada automáticamente"/>
          <p:cNvPicPr>
            <a:picLocks noChangeAspect="1"/>
          </p:cNvPicPr>
          <p:nvPr/>
        </p:nvPicPr>
        <p:blipFill>
          <a:blip r:embed="rId10"/>
          <a:srcRect l="26800" t="4583" r="22932" b="6606"/>
          <a:stretch/>
        </p:blipFill>
        <p:spPr bwMode="auto">
          <a:xfrm>
            <a:off x="6651387" y="-1303255"/>
            <a:ext cx="1835802" cy="1824428"/>
          </a:xfrm>
          <a:prstGeom prst="rect">
            <a:avLst/>
          </a:prstGeom>
        </p:spPr>
      </p:pic>
      <p:pic>
        <p:nvPicPr>
          <p:cNvPr id="23" name="Imagen 22" descr="Imagen que contiene luz, lámpara&#10;&#10;Descripción generada automáticamente"/>
          <p:cNvPicPr>
            <a:picLocks noChangeAspect="1"/>
          </p:cNvPicPr>
          <p:nvPr/>
        </p:nvPicPr>
        <p:blipFill>
          <a:blip r:embed="rId11"/>
          <a:srcRect l="24850" t="6158" r="23333" b="5606"/>
          <a:stretch/>
        </p:blipFill>
        <p:spPr bwMode="auto">
          <a:xfrm>
            <a:off x="671495" y="1353532"/>
            <a:ext cx="471505" cy="451627"/>
          </a:xfrm>
          <a:prstGeom prst="rect">
            <a:avLst/>
          </a:prstGeom>
        </p:spPr>
      </p:pic>
      <p:pic>
        <p:nvPicPr>
          <p:cNvPr id="44" name="Imagen 43" descr="Icono&#10;&#10;Descripción generada automáticamente"/>
          <p:cNvPicPr>
            <a:picLocks noChangeAspect="1"/>
          </p:cNvPicPr>
          <p:nvPr/>
        </p:nvPicPr>
        <p:blipFill>
          <a:blip r:embed="rId12"/>
          <a:srcRect l="4400" t="8232" r="2400" b="10923"/>
          <a:stretch/>
        </p:blipFill>
        <p:spPr bwMode="auto">
          <a:xfrm>
            <a:off x="736095" y="4533677"/>
            <a:ext cx="1550866" cy="756713"/>
          </a:xfrm>
          <a:prstGeom prst="rect">
            <a:avLst/>
          </a:prstGeom>
        </p:spPr>
      </p:pic>
      <p:pic>
        <p:nvPicPr>
          <p:cNvPr id="54" name="Imagen 53" descr="Círculo&#10;&#10;Descripción generada automáticamente"/>
          <p:cNvPicPr>
            <a:picLocks noChangeAspect="1"/>
          </p:cNvPicPr>
          <p:nvPr/>
        </p:nvPicPr>
        <p:blipFill>
          <a:blip r:embed="rId13"/>
          <a:srcRect l="26300" t="6535" r="24866" b="6900"/>
          <a:stretch/>
        </p:blipFill>
        <p:spPr bwMode="auto">
          <a:xfrm>
            <a:off x="6949405" y="3605748"/>
            <a:ext cx="801545" cy="799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1.23457E-6 L -0.03489 1.23457E-6 " pathEditMode="relative" rAng="0" ptsTypes="AA">
                                      <p:cBhvr>
                                        <p:cTn id="6" dur="4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" decel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0035 0.05031 " pathEditMode="relative" rAng="0" ptsTypes="AA">
                                      <p:cBhvr>
                                        <p:cTn id="8" dur="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10000" decel="1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0.00035 0.05031 " pathEditMode="relative" rAng="0" ptsTypes="AA">
                                      <p:cBhvr>
                                        <p:cTn id="10" dur="5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10000" decel="1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09877E-6 L 0.00035 0.05031 " pathEditMode="relative" rAng="0" ptsTypes="AA">
                                      <p:cBhvr>
                                        <p:cTn id="12" dur="7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19000" decel="1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827E-7 L 0.00035 0.05031 " pathEditMode="relative" rAng="0" ptsTypes="AA">
                                      <p:cBhvr>
                                        <p:cTn id="14" dur="3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2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6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38889E-6 0.00123 L 0.01337 0.03055 " pathEditMode="relative" rAng="0" ptsTypes="AA">
                                      <p:cBhvr>
                                        <p:cTn id="18" dur="6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0" dur="3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5E-6 0.00123 L 0.01337 0.03055 " pathEditMode="relative" rAng="0" ptsTypes="AA">
                                      <p:cBhvr>
                                        <p:cTn id="22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4" dur="8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0.00124 L 0.01336 0.030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8" dur="9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7136 0.00062 " pathEditMode="relative" rAng="0" ptsTypes="AA">
                                      <p:cBhvr>
                                        <p:cTn id="30" dur="7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378 0.0179 L 0.00191 0.05154 " pathEditMode="relative" rAng="0" ptsTypes="AA">
                                      <p:cBhvr>
                                        <p:cTn id="32" dur="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4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9000" decel="8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378 0.0179 L 0.00191 0.05154 " pathEditMode="relative" rAng="0" ptsTypes="AA">
                                      <p:cBhvr>
                                        <p:cTn id="36" dur="4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66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8" dur="6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4727" de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378 0.0179 L 0.00191 0.05154 " pathEditMode="relative" rAng="0" ptsTypes="AA">
                                      <p:cBhvr>
                                        <p:cTn id="40" dur="2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6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accel="1405" decel="1081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42" dur="9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44" dur="3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185 L 2.22222E-6 0.03765 " pathEditMode="relative" rAng="0" ptsTypes="AA">
                                      <p:cBhvr>
                                        <p:cTn id="46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Título 36"/>
          <p:cNvSpPr>
            <a:spLocks noGrp="1"/>
          </p:cNvSpPr>
          <p:nvPr>
            <p:ph type="ctrTitle"/>
          </p:nvPr>
        </p:nvSpPr>
        <p:spPr bwMode="auto">
          <a:xfrm>
            <a:off x="1333536" y="552451"/>
            <a:ext cx="6354112" cy="1158013"/>
          </a:xfrm>
        </p:spPr>
        <p:txBody>
          <a:bodyPr/>
          <a:lstStyle/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Игра "Мир труда" разрабатывается с целью привлечения внимания молодого поколения к рабочим профессиям, необходимым на фабриках и заводах. Проект направлен на создание образовательной игры в стиле Purble Place, предлагая увлекательные мини-игры, связанные с реальной работой на производстве. 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b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endParaRPr>
              <a:solidFill>
                <a:schemeClr val="tx1"/>
              </a:solidFill>
              <a:latin typeface="Liberation Sans"/>
              <a:cs typeface="Liberation Sans"/>
            </a:endParaRPr>
          </a:p>
        </p:txBody>
      </p:sp>
      <p:sp>
        <p:nvSpPr>
          <p:cNvPr id="38" name="Marcador de texto 37"/>
          <p:cNvSpPr>
            <a:spLocks noGrp="1"/>
          </p:cNvSpPr>
          <p:nvPr>
            <p:ph type="body" idx="24"/>
          </p:nvPr>
        </p:nvSpPr>
        <p:spPr bwMode="auto">
          <a:xfrm>
            <a:off x="1333536" y="3171825"/>
            <a:ext cx="1988313" cy="1196815"/>
          </a:xfrm>
        </p:spPr>
        <p:txBody>
          <a:bodyPr/>
          <a:lstStyle/>
          <a:p>
            <a:pPr>
              <a:defRPr/>
            </a:pPr>
            <a:r>
              <a:rPr lang="en-US" sz="2000"/>
              <a:t>Поддержка интереса к рабочим профессиям</a:t>
            </a:r>
            <a:endParaRPr/>
          </a:p>
        </p:txBody>
      </p:sp>
      <p:sp>
        <p:nvSpPr>
          <p:cNvPr id="40" name="Marcador de texto 39"/>
          <p:cNvSpPr>
            <a:spLocks noGrp="1"/>
          </p:cNvSpPr>
          <p:nvPr>
            <p:ph type="body" idx="27"/>
          </p:nvPr>
        </p:nvSpPr>
        <p:spPr bwMode="auto">
          <a:xfrm>
            <a:off x="5832870" y="3171825"/>
            <a:ext cx="1988313" cy="1196815"/>
          </a:xfrm>
        </p:spPr>
        <p:txBody>
          <a:bodyPr/>
          <a:lstStyle/>
          <a:p>
            <a:pPr>
              <a:defRPr/>
            </a:pPr>
            <a:r>
              <a:rPr lang="en-US" sz="2000"/>
              <a:t>Формирование позитивного отношения к труду</a:t>
            </a:r>
            <a:endParaRPr sz="2000"/>
          </a:p>
        </p:txBody>
      </p:sp>
      <p:sp>
        <p:nvSpPr>
          <p:cNvPr id="125" name="Google Shape;9148;p18"/>
          <p:cNvSpPr/>
          <p:nvPr/>
        </p:nvSpPr>
        <p:spPr bwMode="auto">
          <a:xfrm>
            <a:off x="6557309" y="2364223"/>
            <a:ext cx="539438" cy="519081"/>
          </a:xfrm>
          <a:custGeom>
            <a:avLst/>
            <a:gdLst/>
            <a:ahLst/>
            <a:cxnLst/>
            <a:rect l="l" t="t" r="r" b="b"/>
            <a:pathLst>
              <a:path w="12508" h="12036" extrusionOk="0">
                <a:moveTo>
                  <a:pt x="4600" y="725"/>
                </a:moveTo>
                <a:cubicBezTo>
                  <a:pt x="7026" y="725"/>
                  <a:pt x="8475" y="1387"/>
                  <a:pt x="8475" y="1796"/>
                </a:cubicBezTo>
                <a:cubicBezTo>
                  <a:pt x="8475" y="2143"/>
                  <a:pt x="7058" y="2836"/>
                  <a:pt x="4600" y="2836"/>
                </a:cubicBezTo>
                <a:cubicBezTo>
                  <a:pt x="2111" y="2836"/>
                  <a:pt x="725" y="2143"/>
                  <a:pt x="725" y="1796"/>
                </a:cubicBezTo>
                <a:cubicBezTo>
                  <a:pt x="725" y="1387"/>
                  <a:pt x="2143" y="725"/>
                  <a:pt x="4600" y="725"/>
                </a:cubicBezTo>
                <a:close/>
                <a:moveTo>
                  <a:pt x="694" y="2805"/>
                </a:moveTo>
                <a:cubicBezTo>
                  <a:pt x="1670" y="3403"/>
                  <a:pt x="3371" y="3592"/>
                  <a:pt x="4537" y="3592"/>
                </a:cubicBezTo>
                <a:cubicBezTo>
                  <a:pt x="4915" y="3592"/>
                  <a:pt x="5262" y="3592"/>
                  <a:pt x="5608" y="3561"/>
                </a:cubicBezTo>
                <a:lnTo>
                  <a:pt x="5608" y="4002"/>
                </a:lnTo>
                <a:cubicBezTo>
                  <a:pt x="5608" y="4191"/>
                  <a:pt x="5451" y="4348"/>
                  <a:pt x="5262" y="4348"/>
                </a:cubicBezTo>
                <a:cubicBezTo>
                  <a:pt x="4663" y="4348"/>
                  <a:pt x="4191" y="4821"/>
                  <a:pt x="4191" y="5420"/>
                </a:cubicBezTo>
                <a:lnTo>
                  <a:pt x="4191" y="6113"/>
                </a:lnTo>
                <a:cubicBezTo>
                  <a:pt x="4191" y="6302"/>
                  <a:pt x="4033" y="6459"/>
                  <a:pt x="3844" y="6459"/>
                </a:cubicBezTo>
                <a:cubicBezTo>
                  <a:pt x="3655" y="6459"/>
                  <a:pt x="3497" y="6302"/>
                  <a:pt x="3497" y="6113"/>
                </a:cubicBezTo>
                <a:lnTo>
                  <a:pt x="3497" y="5325"/>
                </a:lnTo>
                <a:cubicBezTo>
                  <a:pt x="3529" y="4726"/>
                  <a:pt x="3056" y="4254"/>
                  <a:pt x="2458" y="4254"/>
                </a:cubicBezTo>
                <a:cubicBezTo>
                  <a:pt x="1859" y="4254"/>
                  <a:pt x="1387" y="4726"/>
                  <a:pt x="1387" y="5325"/>
                </a:cubicBezTo>
                <a:lnTo>
                  <a:pt x="1387" y="6743"/>
                </a:lnTo>
                <a:cubicBezTo>
                  <a:pt x="1387" y="6932"/>
                  <a:pt x="1229" y="7089"/>
                  <a:pt x="1040" y="7089"/>
                </a:cubicBezTo>
                <a:cubicBezTo>
                  <a:pt x="851" y="7089"/>
                  <a:pt x="694" y="6932"/>
                  <a:pt x="694" y="6743"/>
                </a:cubicBezTo>
                <a:lnTo>
                  <a:pt x="694" y="2805"/>
                </a:lnTo>
                <a:close/>
                <a:moveTo>
                  <a:pt x="8475" y="2742"/>
                </a:moveTo>
                <a:lnTo>
                  <a:pt x="8475" y="8192"/>
                </a:lnTo>
                <a:cubicBezTo>
                  <a:pt x="7719" y="8034"/>
                  <a:pt x="7026" y="7625"/>
                  <a:pt x="6553" y="6995"/>
                </a:cubicBezTo>
                <a:lnTo>
                  <a:pt x="5104" y="5010"/>
                </a:lnTo>
                <a:cubicBezTo>
                  <a:pt x="5104" y="5010"/>
                  <a:pt x="5167" y="4978"/>
                  <a:pt x="5293" y="4978"/>
                </a:cubicBezTo>
                <a:cubicBezTo>
                  <a:pt x="5892" y="4978"/>
                  <a:pt x="6364" y="4506"/>
                  <a:pt x="6364" y="3907"/>
                </a:cubicBezTo>
                <a:lnTo>
                  <a:pt x="6364" y="3403"/>
                </a:lnTo>
                <a:cubicBezTo>
                  <a:pt x="7215" y="3277"/>
                  <a:pt x="7971" y="3057"/>
                  <a:pt x="8475" y="2742"/>
                </a:cubicBezTo>
                <a:close/>
                <a:moveTo>
                  <a:pt x="9200" y="3844"/>
                </a:moveTo>
                <a:cubicBezTo>
                  <a:pt x="9925" y="4159"/>
                  <a:pt x="10555" y="4695"/>
                  <a:pt x="10996" y="5325"/>
                </a:cubicBezTo>
                <a:cubicBezTo>
                  <a:pt x="11689" y="6302"/>
                  <a:pt x="11153" y="7782"/>
                  <a:pt x="10019" y="8160"/>
                </a:cubicBezTo>
                <a:cubicBezTo>
                  <a:pt x="9735" y="8223"/>
                  <a:pt x="9452" y="8318"/>
                  <a:pt x="9200" y="8318"/>
                </a:cubicBezTo>
                <a:lnTo>
                  <a:pt x="9200" y="3844"/>
                </a:lnTo>
                <a:close/>
                <a:moveTo>
                  <a:pt x="2489" y="4978"/>
                </a:moveTo>
                <a:cubicBezTo>
                  <a:pt x="2678" y="4978"/>
                  <a:pt x="2836" y="5136"/>
                  <a:pt x="2836" y="5325"/>
                </a:cubicBezTo>
                <a:lnTo>
                  <a:pt x="2836" y="6050"/>
                </a:lnTo>
                <a:cubicBezTo>
                  <a:pt x="2836" y="6617"/>
                  <a:pt x="3308" y="7089"/>
                  <a:pt x="3907" y="7089"/>
                </a:cubicBezTo>
                <a:cubicBezTo>
                  <a:pt x="4474" y="7089"/>
                  <a:pt x="4947" y="6680"/>
                  <a:pt x="4978" y="6081"/>
                </a:cubicBezTo>
                <a:lnTo>
                  <a:pt x="5986" y="7467"/>
                </a:lnTo>
                <a:cubicBezTo>
                  <a:pt x="6459" y="8097"/>
                  <a:pt x="7152" y="8570"/>
                  <a:pt x="7877" y="8822"/>
                </a:cubicBezTo>
                <a:cubicBezTo>
                  <a:pt x="8097" y="8917"/>
                  <a:pt x="8286" y="8948"/>
                  <a:pt x="8507" y="8980"/>
                </a:cubicBezTo>
                <a:lnTo>
                  <a:pt x="8507" y="10303"/>
                </a:lnTo>
                <a:cubicBezTo>
                  <a:pt x="8475" y="10618"/>
                  <a:pt x="7058" y="11311"/>
                  <a:pt x="4600" y="11311"/>
                </a:cubicBezTo>
                <a:cubicBezTo>
                  <a:pt x="2111" y="11311"/>
                  <a:pt x="725" y="10586"/>
                  <a:pt x="725" y="10240"/>
                </a:cubicBezTo>
                <a:lnTo>
                  <a:pt x="725" y="7688"/>
                </a:lnTo>
                <a:cubicBezTo>
                  <a:pt x="851" y="7719"/>
                  <a:pt x="977" y="7782"/>
                  <a:pt x="1072" y="7782"/>
                </a:cubicBezTo>
                <a:cubicBezTo>
                  <a:pt x="1670" y="7782"/>
                  <a:pt x="2143" y="7310"/>
                  <a:pt x="2143" y="6711"/>
                </a:cubicBezTo>
                <a:lnTo>
                  <a:pt x="2143" y="5325"/>
                </a:lnTo>
                <a:cubicBezTo>
                  <a:pt x="2143" y="5136"/>
                  <a:pt x="2300" y="4978"/>
                  <a:pt x="2489" y="4978"/>
                </a:cubicBezTo>
                <a:close/>
                <a:moveTo>
                  <a:pt x="4537" y="1"/>
                </a:moveTo>
                <a:cubicBezTo>
                  <a:pt x="3371" y="1"/>
                  <a:pt x="2300" y="158"/>
                  <a:pt x="1481" y="442"/>
                </a:cubicBezTo>
                <a:cubicBezTo>
                  <a:pt x="252" y="851"/>
                  <a:pt x="0" y="1387"/>
                  <a:pt x="0" y="1796"/>
                </a:cubicBezTo>
                <a:lnTo>
                  <a:pt x="0" y="10240"/>
                </a:lnTo>
                <a:cubicBezTo>
                  <a:pt x="0" y="10649"/>
                  <a:pt x="252" y="11153"/>
                  <a:pt x="1481" y="11594"/>
                </a:cubicBezTo>
                <a:cubicBezTo>
                  <a:pt x="2300" y="11878"/>
                  <a:pt x="3403" y="12036"/>
                  <a:pt x="4537" y="12036"/>
                </a:cubicBezTo>
                <a:cubicBezTo>
                  <a:pt x="6837" y="12036"/>
                  <a:pt x="9137" y="11437"/>
                  <a:pt x="9137" y="10240"/>
                </a:cubicBezTo>
                <a:lnTo>
                  <a:pt x="9137" y="8980"/>
                </a:lnTo>
                <a:cubicBezTo>
                  <a:pt x="9515" y="8980"/>
                  <a:pt x="9862" y="8917"/>
                  <a:pt x="10208" y="8791"/>
                </a:cubicBezTo>
                <a:cubicBezTo>
                  <a:pt x="11815" y="8286"/>
                  <a:pt x="12508" y="6302"/>
                  <a:pt x="11563" y="4884"/>
                </a:cubicBezTo>
                <a:cubicBezTo>
                  <a:pt x="10996" y="4096"/>
                  <a:pt x="10208" y="3435"/>
                  <a:pt x="9137" y="2994"/>
                </a:cubicBezTo>
                <a:lnTo>
                  <a:pt x="9137" y="1796"/>
                </a:lnTo>
                <a:cubicBezTo>
                  <a:pt x="9137" y="631"/>
                  <a:pt x="6837" y="1"/>
                  <a:pt x="4537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defRPr/>
            </a:pPr>
            <a:endParaRPr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0" name="Grupo 9"/>
          <p:cNvGrpSpPr/>
          <p:nvPr/>
        </p:nvGrpSpPr>
        <p:grpSpPr bwMode="auto">
          <a:xfrm>
            <a:off x="613346" y="609091"/>
            <a:ext cx="7967844" cy="2188847"/>
            <a:chOff x="613346" y="609091"/>
            <a:chExt cx="7967844" cy="2188847"/>
          </a:xfrm>
        </p:grpSpPr>
        <p:sp>
          <p:nvSpPr>
            <p:cNvPr id="2" name="Elipse 1"/>
            <p:cNvSpPr/>
            <p:nvPr/>
          </p:nvSpPr>
          <p:spPr bwMode="auto">
            <a:xfrm>
              <a:off x="8341922" y="2716849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" name="Elipse 2"/>
            <p:cNvSpPr/>
            <p:nvPr/>
          </p:nvSpPr>
          <p:spPr bwMode="auto">
            <a:xfrm>
              <a:off x="962025" y="1055259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7" name="Rectángulo 6"/>
            <p:cNvSpPr/>
            <p:nvPr/>
          </p:nvSpPr>
          <p:spPr bwMode="auto">
            <a:xfrm>
              <a:off x="613346" y="1655189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" name="Rectángulo 7"/>
            <p:cNvSpPr/>
            <p:nvPr/>
          </p:nvSpPr>
          <p:spPr bwMode="auto">
            <a:xfrm>
              <a:off x="8470636" y="2091234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" name="Elipse 8"/>
            <p:cNvSpPr/>
            <p:nvPr/>
          </p:nvSpPr>
          <p:spPr bwMode="auto">
            <a:xfrm>
              <a:off x="7429500" y="60909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827453028" name="Google Shape;10604;p26"/>
          <p:cNvGrpSpPr/>
          <p:nvPr/>
        </p:nvGrpSpPr>
        <p:grpSpPr bwMode="auto">
          <a:xfrm>
            <a:off x="2085672" y="1765819"/>
            <a:ext cx="1497370" cy="1117483"/>
            <a:chOff x="0" y="0"/>
            <a:chExt cx="1497370" cy="1117483"/>
          </a:xfrm>
        </p:grpSpPr>
        <p:sp>
          <p:nvSpPr>
            <p:cNvPr id="859144430" name="Google Shape;10605;p26"/>
            <p:cNvSpPr/>
            <p:nvPr/>
          </p:nvSpPr>
          <p:spPr bwMode="auto">
            <a:xfrm>
              <a:off x="0" y="598402"/>
              <a:ext cx="484041" cy="519080"/>
            </a:xfrm>
            <a:custGeom>
              <a:avLst/>
              <a:gdLst/>
              <a:ahLst/>
              <a:cxnLst/>
              <a:rect l="l" t="t" r="r" b="b"/>
              <a:pathLst>
                <a:path w="13783" h="13528" extrusionOk="0">
                  <a:moveTo>
                    <a:pt x="6893" y="964"/>
                  </a:moveTo>
                  <a:cubicBezTo>
                    <a:pt x="7645" y="964"/>
                    <a:pt x="8356" y="1233"/>
                    <a:pt x="8922" y="1740"/>
                  </a:cubicBezTo>
                  <a:cubicBezTo>
                    <a:pt x="10172" y="2857"/>
                    <a:pt x="10282" y="4779"/>
                    <a:pt x="9165" y="6031"/>
                  </a:cubicBezTo>
                  <a:cubicBezTo>
                    <a:pt x="8736" y="6513"/>
                    <a:pt x="8462" y="7091"/>
                    <a:pt x="8368" y="7695"/>
                  </a:cubicBezTo>
                  <a:lnTo>
                    <a:pt x="7372" y="7695"/>
                  </a:lnTo>
                  <a:lnTo>
                    <a:pt x="7372" y="5168"/>
                  </a:lnTo>
                  <a:lnTo>
                    <a:pt x="8192" y="4348"/>
                  </a:lnTo>
                  <a:cubicBezTo>
                    <a:pt x="8380" y="4161"/>
                    <a:pt x="8380" y="3856"/>
                    <a:pt x="8192" y="3669"/>
                  </a:cubicBezTo>
                  <a:cubicBezTo>
                    <a:pt x="8099" y="3574"/>
                    <a:pt x="7976" y="3527"/>
                    <a:pt x="7853" y="3527"/>
                  </a:cubicBezTo>
                  <a:cubicBezTo>
                    <a:pt x="7730" y="3527"/>
                    <a:pt x="7607" y="3574"/>
                    <a:pt x="7513" y="3669"/>
                  </a:cubicBezTo>
                  <a:lnTo>
                    <a:pt x="6891" y="4291"/>
                  </a:lnTo>
                  <a:lnTo>
                    <a:pt x="6268" y="3669"/>
                  </a:lnTo>
                  <a:cubicBezTo>
                    <a:pt x="6175" y="3576"/>
                    <a:pt x="6054" y="3530"/>
                    <a:pt x="5932" y="3530"/>
                  </a:cubicBezTo>
                  <a:cubicBezTo>
                    <a:pt x="5809" y="3530"/>
                    <a:pt x="5686" y="3577"/>
                    <a:pt x="5592" y="3672"/>
                  </a:cubicBezTo>
                  <a:cubicBezTo>
                    <a:pt x="5406" y="3858"/>
                    <a:pt x="5404" y="4159"/>
                    <a:pt x="5589" y="4348"/>
                  </a:cubicBezTo>
                  <a:lnTo>
                    <a:pt x="6410" y="5168"/>
                  </a:lnTo>
                  <a:lnTo>
                    <a:pt x="6410" y="7695"/>
                  </a:lnTo>
                  <a:lnTo>
                    <a:pt x="5413" y="7695"/>
                  </a:lnTo>
                  <a:cubicBezTo>
                    <a:pt x="5318" y="7093"/>
                    <a:pt x="5041" y="6510"/>
                    <a:pt x="4607" y="6019"/>
                  </a:cubicBezTo>
                  <a:cubicBezTo>
                    <a:pt x="4029" y="5365"/>
                    <a:pt x="3767" y="4523"/>
                    <a:pt x="3866" y="3647"/>
                  </a:cubicBezTo>
                  <a:lnTo>
                    <a:pt x="3866" y="3647"/>
                  </a:lnTo>
                  <a:lnTo>
                    <a:pt x="3868" y="3648"/>
                  </a:lnTo>
                  <a:cubicBezTo>
                    <a:pt x="4026" y="2259"/>
                    <a:pt x="5152" y="1138"/>
                    <a:pt x="6542" y="983"/>
                  </a:cubicBezTo>
                  <a:cubicBezTo>
                    <a:pt x="6660" y="970"/>
                    <a:pt x="6777" y="964"/>
                    <a:pt x="6893" y="964"/>
                  </a:cubicBezTo>
                  <a:close/>
                  <a:moveTo>
                    <a:pt x="7667" y="8657"/>
                  </a:moveTo>
                  <a:lnTo>
                    <a:pt x="7346" y="9617"/>
                  </a:lnTo>
                  <a:lnTo>
                    <a:pt x="6437" y="9617"/>
                  </a:lnTo>
                  <a:lnTo>
                    <a:pt x="6116" y="8657"/>
                  </a:lnTo>
                  <a:close/>
                  <a:moveTo>
                    <a:pt x="5102" y="8657"/>
                  </a:moveTo>
                  <a:lnTo>
                    <a:pt x="5593" y="10126"/>
                  </a:lnTo>
                  <a:lnTo>
                    <a:pt x="5061" y="12567"/>
                  </a:lnTo>
                  <a:lnTo>
                    <a:pt x="961" y="12567"/>
                  </a:lnTo>
                  <a:lnTo>
                    <a:pt x="962" y="11634"/>
                  </a:lnTo>
                  <a:cubicBezTo>
                    <a:pt x="965" y="10562"/>
                    <a:pt x="1676" y="9620"/>
                    <a:pt x="2705" y="9322"/>
                  </a:cubicBezTo>
                  <a:lnTo>
                    <a:pt x="5035" y="8657"/>
                  </a:lnTo>
                  <a:close/>
                  <a:moveTo>
                    <a:pt x="7305" y="10580"/>
                  </a:moveTo>
                  <a:lnTo>
                    <a:pt x="7737" y="12567"/>
                  </a:lnTo>
                  <a:lnTo>
                    <a:pt x="6046" y="12567"/>
                  </a:lnTo>
                  <a:lnTo>
                    <a:pt x="6478" y="10580"/>
                  </a:lnTo>
                  <a:close/>
                  <a:moveTo>
                    <a:pt x="8746" y="8657"/>
                  </a:moveTo>
                  <a:lnTo>
                    <a:pt x="11077" y="9323"/>
                  </a:lnTo>
                  <a:cubicBezTo>
                    <a:pt x="12107" y="9620"/>
                    <a:pt x="12817" y="10562"/>
                    <a:pt x="12820" y="11634"/>
                  </a:cubicBezTo>
                  <a:lnTo>
                    <a:pt x="12822" y="12567"/>
                  </a:lnTo>
                  <a:lnTo>
                    <a:pt x="8721" y="12567"/>
                  </a:lnTo>
                  <a:lnTo>
                    <a:pt x="8190" y="10126"/>
                  </a:lnTo>
                  <a:lnTo>
                    <a:pt x="8680" y="8657"/>
                  </a:lnTo>
                  <a:close/>
                  <a:moveTo>
                    <a:pt x="6892" y="1"/>
                  </a:moveTo>
                  <a:cubicBezTo>
                    <a:pt x="6741" y="1"/>
                    <a:pt x="6588" y="9"/>
                    <a:pt x="6435" y="27"/>
                  </a:cubicBezTo>
                  <a:cubicBezTo>
                    <a:pt x="4604" y="230"/>
                    <a:pt x="3122" y="1706"/>
                    <a:pt x="2912" y="3537"/>
                  </a:cubicBezTo>
                  <a:cubicBezTo>
                    <a:pt x="2780" y="4687"/>
                    <a:pt x="3127" y="5795"/>
                    <a:pt x="3887" y="6656"/>
                  </a:cubicBezTo>
                  <a:cubicBezTo>
                    <a:pt x="4193" y="7002"/>
                    <a:pt x="4389" y="7406"/>
                    <a:pt x="4459" y="7821"/>
                  </a:cubicBezTo>
                  <a:lnTo>
                    <a:pt x="2441" y="8398"/>
                  </a:lnTo>
                  <a:cubicBezTo>
                    <a:pt x="996" y="8809"/>
                    <a:pt x="0" y="10130"/>
                    <a:pt x="0" y="11633"/>
                  </a:cubicBezTo>
                  <a:lnTo>
                    <a:pt x="0" y="13047"/>
                  </a:lnTo>
                  <a:cubicBezTo>
                    <a:pt x="0" y="13312"/>
                    <a:pt x="215" y="13528"/>
                    <a:pt x="481" y="13528"/>
                  </a:cubicBezTo>
                  <a:lnTo>
                    <a:pt x="13302" y="13528"/>
                  </a:lnTo>
                  <a:cubicBezTo>
                    <a:pt x="13567" y="13528"/>
                    <a:pt x="13782" y="13312"/>
                    <a:pt x="13782" y="13047"/>
                  </a:cubicBezTo>
                  <a:lnTo>
                    <a:pt x="13782" y="11633"/>
                  </a:lnTo>
                  <a:cubicBezTo>
                    <a:pt x="13782" y="10130"/>
                    <a:pt x="12786" y="8809"/>
                    <a:pt x="11343" y="8398"/>
                  </a:cubicBezTo>
                  <a:lnTo>
                    <a:pt x="9323" y="7821"/>
                  </a:lnTo>
                  <a:cubicBezTo>
                    <a:pt x="9390" y="7406"/>
                    <a:pt x="9584" y="7006"/>
                    <a:pt x="9884" y="6671"/>
                  </a:cubicBezTo>
                  <a:cubicBezTo>
                    <a:pt x="10988" y="5429"/>
                    <a:pt x="11212" y="3637"/>
                    <a:pt x="10446" y="2162"/>
                  </a:cubicBezTo>
                  <a:cubicBezTo>
                    <a:pt x="9753" y="824"/>
                    <a:pt x="8374" y="1"/>
                    <a:pt x="6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57737079" name="Google Shape;10606;p26"/>
            <p:cNvSpPr/>
            <p:nvPr/>
          </p:nvSpPr>
          <p:spPr bwMode="auto">
            <a:xfrm>
              <a:off x="1338160" y="0"/>
              <a:ext cx="20819" cy="41402"/>
            </a:xfrm>
            <a:custGeom>
              <a:avLst/>
              <a:gdLst/>
              <a:ahLst/>
              <a:cxnLst/>
              <a:rect l="l" t="t" r="r" b="b"/>
              <a:pathLst>
                <a:path w="963" h="1915" extrusionOk="0">
                  <a:moveTo>
                    <a:pt x="481" y="1"/>
                  </a:moveTo>
                  <a:cubicBezTo>
                    <a:pt x="220" y="1"/>
                    <a:pt x="6" y="210"/>
                    <a:pt x="0" y="472"/>
                  </a:cubicBezTo>
                  <a:lnTo>
                    <a:pt x="0" y="1434"/>
                  </a:lnTo>
                  <a:cubicBezTo>
                    <a:pt x="0" y="1699"/>
                    <a:pt x="215" y="1915"/>
                    <a:pt x="482" y="1915"/>
                  </a:cubicBezTo>
                  <a:cubicBezTo>
                    <a:pt x="747" y="1915"/>
                    <a:pt x="962" y="1699"/>
                    <a:pt x="962" y="1434"/>
                  </a:cubicBezTo>
                  <a:lnTo>
                    <a:pt x="962" y="472"/>
                  </a:lnTo>
                  <a:cubicBezTo>
                    <a:pt x="956" y="210"/>
                    <a:pt x="743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3435167" name="Google Shape;10607;p26"/>
            <p:cNvSpPr/>
            <p:nvPr/>
          </p:nvSpPr>
          <p:spPr bwMode="auto">
            <a:xfrm>
              <a:off x="1455968" y="138390"/>
              <a:ext cx="41402" cy="20819"/>
            </a:xfrm>
            <a:custGeom>
              <a:avLst/>
              <a:gdLst/>
              <a:ahLst/>
              <a:cxnLst/>
              <a:rect l="l" t="t" r="r" b="b"/>
              <a:pathLst>
                <a:path w="1915" h="963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8"/>
                    <a:pt x="216" y="963"/>
                    <a:pt x="482" y="963"/>
                  </a:cubicBezTo>
                  <a:lnTo>
                    <a:pt x="1443" y="963"/>
                  </a:lnTo>
                  <a:cubicBezTo>
                    <a:pt x="1705" y="957"/>
                    <a:pt x="1915" y="743"/>
                    <a:pt x="1915" y="483"/>
                  </a:cubicBezTo>
                  <a:cubicBezTo>
                    <a:pt x="1915" y="220"/>
                    <a:pt x="1705" y="7"/>
                    <a:pt x="1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8791845" name="Google Shape;10608;p26"/>
            <p:cNvSpPr/>
            <p:nvPr/>
          </p:nvSpPr>
          <p:spPr bwMode="auto">
            <a:xfrm>
              <a:off x="1199749" y="138433"/>
              <a:ext cx="41229" cy="20819"/>
            </a:xfrm>
            <a:custGeom>
              <a:avLst/>
              <a:gdLst/>
              <a:ahLst/>
              <a:cxnLst/>
              <a:rect l="l" t="t" r="r" b="b"/>
              <a:pathLst>
                <a:path w="1907" h="963" extrusionOk="0">
                  <a:moveTo>
                    <a:pt x="473" y="0"/>
                  </a:moveTo>
                  <a:cubicBezTo>
                    <a:pt x="212" y="5"/>
                    <a:pt x="1" y="218"/>
                    <a:pt x="1" y="481"/>
                  </a:cubicBezTo>
                  <a:cubicBezTo>
                    <a:pt x="1" y="743"/>
                    <a:pt x="212" y="957"/>
                    <a:pt x="473" y="962"/>
                  </a:cubicBezTo>
                  <a:lnTo>
                    <a:pt x="1435" y="962"/>
                  </a:lnTo>
                  <a:cubicBezTo>
                    <a:pt x="1697" y="957"/>
                    <a:pt x="1906" y="743"/>
                    <a:pt x="1906" y="481"/>
                  </a:cubicBezTo>
                  <a:cubicBezTo>
                    <a:pt x="1906" y="218"/>
                    <a:pt x="1697" y="5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38214209" name="Google Shape;10609;p26"/>
            <p:cNvSpPr/>
            <p:nvPr/>
          </p:nvSpPr>
          <p:spPr bwMode="auto">
            <a:xfrm>
              <a:off x="1439342" y="69206"/>
              <a:ext cx="40926" cy="31110"/>
            </a:xfrm>
            <a:custGeom>
              <a:avLst/>
              <a:gdLst/>
              <a:ahLst/>
              <a:cxnLst/>
              <a:rect l="l" t="t" r="r" b="b"/>
              <a:pathLst>
                <a:path w="1893" h="1439" extrusionOk="0">
                  <a:moveTo>
                    <a:pt x="1345" y="1"/>
                  </a:moveTo>
                  <a:cubicBezTo>
                    <a:pt x="1266" y="1"/>
                    <a:pt x="1186" y="20"/>
                    <a:pt x="1112" y="61"/>
                  </a:cubicBezTo>
                  <a:lnTo>
                    <a:pt x="280" y="541"/>
                  </a:lnTo>
                  <a:cubicBezTo>
                    <a:pt x="91" y="650"/>
                    <a:pt x="1" y="872"/>
                    <a:pt x="56" y="1082"/>
                  </a:cubicBezTo>
                  <a:cubicBezTo>
                    <a:pt x="113" y="1293"/>
                    <a:pt x="304" y="1438"/>
                    <a:pt x="521" y="1438"/>
                  </a:cubicBezTo>
                  <a:lnTo>
                    <a:pt x="521" y="1439"/>
                  </a:lnTo>
                  <a:cubicBezTo>
                    <a:pt x="605" y="1439"/>
                    <a:pt x="687" y="1416"/>
                    <a:pt x="761" y="1375"/>
                  </a:cubicBezTo>
                  <a:lnTo>
                    <a:pt x="1594" y="893"/>
                  </a:lnTo>
                  <a:cubicBezTo>
                    <a:pt x="1818" y="758"/>
                    <a:pt x="1893" y="468"/>
                    <a:pt x="1762" y="241"/>
                  </a:cubicBezTo>
                  <a:cubicBezTo>
                    <a:pt x="1673" y="87"/>
                    <a:pt x="1511" y="1"/>
                    <a:pt x="1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98927010" name="Google Shape;10610;p26"/>
            <p:cNvSpPr/>
            <p:nvPr/>
          </p:nvSpPr>
          <p:spPr bwMode="auto">
            <a:xfrm>
              <a:off x="1395583" y="18377"/>
              <a:ext cx="34159" cy="38829"/>
            </a:xfrm>
            <a:custGeom>
              <a:avLst/>
              <a:gdLst/>
              <a:ahLst/>
              <a:cxnLst/>
              <a:rect l="l" t="t" r="r" b="b"/>
              <a:pathLst>
                <a:path w="1580" h="1796" extrusionOk="0">
                  <a:moveTo>
                    <a:pt x="1033" y="1"/>
                  </a:moveTo>
                  <a:cubicBezTo>
                    <a:pt x="866" y="1"/>
                    <a:pt x="704" y="87"/>
                    <a:pt x="614" y="242"/>
                  </a:cubicBezTo>
                  <a:lnTo>
                    <a:pt x="134" y="1073"/>
                  </a:lnTo>
                  <a:cubicBezTo>
                    <a:pt x="1" y="1303"/>
                    <a:pt x="80" y="1598"/>
                    <a:pt x="310" y="1731"/>
                  </a:cubicBezTo>
                  <a:cubicBezTo>
                    <a:pt x="385" y="1774"/>
                    <a:pt x="468" y="1795"/>
                    <a:pt x="550" y="1795"/>
                  </a:cubicBezTo>
                  <a:cubicBezTo>
                    <a:pt x="716" y="1795"/>
                    <a:pt x="877" y="1709"/>
                    <a:pt x="966" y="1554"/>
                  </a:cubicBezTo>
                  <a:lnTo>
                    <a:pt x="1448" y="722"/>
                  </a:lnTo>
                  <a:cubicBezTo>
                    <a:pt x="1579" y="492"/>
                    <a:pt x="1502" y="198"/>
                    <a:pt x="1272" y="64"/>
                  </a:cubicBezTo>
                  <a:cubicBezTo>
                    <a:pt x="1197" y="21"/>
                    <a:pt x="1114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24978674" name="Google Shape;10611;p26"/>
            <p:cNvSpPr/>
            <p:nvPr/>
          </p:nvSpPr>
          <p:spPr bwMode="auto">
            <a:xfrm>
              <a:off x="1267398" y="18356"/>
              <a:ext cx="34137" cy="38829"/>
            </a:xfrm>
            <a:custGeom>
              <a:avLst/>
              <a:gdLst/>
              <a:ahLst/>
              <a:cxnLst/>
              <a:rect l="l" t="t" r="r" b="b"/>
              <a:pathLst>
                <a:path w="1579" h="1796" extrusionOk="0">
                  <a:moveTo>
                    <a:pt x="549" y="1"/>
                  </a:moveTo>
                  <a:cubicBezTo>
                    <a:pt x="468" y="1"/>
                    <a:pt x="385" y="22"/>
                    <a:pt x="309" y="65"/>
                  </a:cubicBezTo>
                  <a:cubicBezTo>
                    <a:pt x="79" y="199"/>
                    <a:pt x="0" y="492"/>
                    <a:pt x="133" y="721"/>
                  </a:cubicBezTo>
                  <a:lnTo>
                    <a:pt x="614" y="1555"/>
                  </a:lnTo>
                  <a:cubicBezTo>
                    <a:pt x="703" y="1709"/>
                    <a:pt x="864" y="1795"/>
                    <a:pt x="1030" y="1795"/>
                  </a:cubicBezTo>
                  <a:cubicBezTo>
                    <a:pt x="1111" y="1795"/>
                    <a:pt x="1194" y="1774"/>
                    <a:pt x="1270" y="1731"/>
                  </a:cubicBezTo>
                  <a:cubicBezTo>
                    <a:pt x="1500" y="1599"/>
                    <a:pt x="1579" y="1304"/>
                    <a:pt x="1447" y="1074"/>
                  </a:cubicBezTo>
                  <a:lnTo>
                    <a:pt x="965" y="241"/>
                  </a:lnTo>
                  <a:cubicBezTo>
                    <a:pt x="877" y="87"/>
                    <a:pt x="715" y="1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18491483" name="Google Shape;10612;p26"/>
            <p:cNvSpPr/>
            <p:nvPr/>
          </p:nvSpPr>
          <p:spPr bwMode="auto">
            <a:xfrm>
              <a:off x="1216678" y="69120"/>
              <a:ext cx="41748" cy="31197"/>
            </a:xfrm>
            <a:custGeom>
              <a:avLst/>
              <a:gdLst/>
              <a:ahLst/>
              <a:cxnLst/>
              <a:rect l="l" t="t" r="r" b="b"/>
              <a:pathLst>
                <a:path w="1931" h="1443" extrusionOk="0">
                  <a:moveTo>
                    <a:pt x="549" y="0"/>
                  </a:moveTo>
                  <a:cubicBezTo>
                    <a:pt x="383" y="0"/>
                    <a:pt x="222" y="87"/>
                    <a:pt x="133" y="241"/>
                  </a:cubicBezTo>
                  <a:cubicBezTo>
                    <a:pt x="0" y="471"/>
                    <a:pt x="79" y="765"/>
                    <a:pt x="309" y="897"/>
                  </a:cubicBezTo>
                  <a:lnTo>
                    <a:pt x="1141" y="1379"/>
                  </a:lnTo>
                  <a:cubicBezTo>
                    <a:pt x="1216" y="1422"/>
                    <a:pt x="1298" y="1442"/>
                    <a:pt x="1380" y="1442"/>
                  </a:cubicBezTo>
                  <a:cubicBezTo>
                    <a:pt x="1546" y="1442"/>
                    <a:pt x="1709" y="1356"/>
                    <a:pt x="1798" y="1201"/>
                  </a:cubicBezTo>
                  <a:cubicBezTo>
                    <a:pt x="1930" y="971"/>
                    <a:pt x="1853" y="679"/>
                    <a:pt x="1623" y="545"/>
                  </a:cubicBezTo>
                  <a:lnTo>
                    <a:pt x="789" y="65"/>
                  </a:lnTo>
                  <a:cubicBezTo>
                    <a:pt x="714" y="21"/>
                    <a:pt x="631" y="0"/>
                    <a:pt x="5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876600373" name="Título 20"/>
          <p:cNvSpPr>
            <a:spLocks noGrp="1"/>
          </p:cNvSpPr>
          <p:nvPr/>
        </p:nvSpPr>
        <p:spPr bwMode="auto">
          <a:xfrm>
            <a:off x="2736272" y="1465749"/>
            <a:ext cx="3671453" cy="1158013"/>
          </a:xfrm>
        </p:spPr>
        <p:txBody>
          <a:bodyPr vert="horz" lIns="91440" tIns="45720" rIns="91440" bIns="45720" rtlCol="0" anchor="t">
            <a:noAutofit/>
          </a:bodyPr>
          <a:lstStyle>
            <a:lvl1pPr algn="ctr" defTabSz="685800">
              <a:lnSpc>
                <a:spcPct val="80000"/>
              </a:lnSpc>
              <a:spcBef>
                <a:spcPts val="0"/>
              </a:spcBef>
              <a:buNone/>
              <a:defRPr sz="5400" b="1">
                <a:solidFill>
                  <a:schemeClr val="tx1"/>
                </a:solidFill>
                <a:latin typeface="Staatliches"/>
                <a:ea typeface="Staatliches"/>
                <a:cs typeface="Staatliches"/>
              </a:defRPr>
            </a:lvl1pPr>
          </a:lstStyle>
          <a:p>
            <a:pPr>
              <a:defRPr/>
            </a:pPr>
            <a:r>
              <a:rPr lang="en-US"/>
              <a:t>Задачи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" name="Imagen 14" descr="Un dibujo de un animal&#10;&#10;Descripción generada automáticamente con confianza baja"/>
          <p:cNvPicPr>
            <a:picLocks noChangeAspect="1"/>
          </p:cNvPicPr>
          <p:nvPr/>
        </p:nvPicPr>
        <p:blipFill>
          <a:blip r:embed="rId2"/>
          <a:srcRect l="1080" t="41356" r="63618" b="23902"/>
          <a:stretch/>
        </p:blipFill>
        <p:spPr bwMode="auto">
          <a:xfrm>
            <a:off x="6060294" y="3462474"/>
            <a:ext cx="3090067" cy="1710466"/>
          </a:xfrm>
          <a:prstGeom prst="rect">
            <a:avLst/>
          </a:prstGeom>
        </p:spPr>
      </p:pic>
      <p:pic>
        <p:nvPicPr>
          <p:cNvPr id="16" name="Imagen 15" descr="Icono&#10;&#10;Descripción generada automáticamente"/>
          <p:cNvPicPr>
            <a:picLocks noChangeAspect="1"/>
          </p:cNvPicPr>
          <p:nvPr/>
        </p:nvPicPr>
        <p:blipFill>
          <a:blip r:embed="rId3"/>
          <a:srcRect l="1741" t="25327" r="79214" b="24552"/>
          <a:stretch/>
        </p:blipFill>
        <p:spPr bwMode="auto">
          <a:xfrm>
            <a:off x="8173817" y="3587567"/>
            <a:ext cx="1097627" cy="1624738"/>
          </a:xfrm>
          <a:prstGeom prst="rect">
            <a:avLst/>
          </a:prstGeom>
        </p:spPr>
      </p:pic>
      <p:pic>
        <p:nvPicPr>
          <p:cNvPr id="21" name="Imagen 20" descr="Forma&#10;&#10;Descripción generada automáticamente"/>
          <p:cNvPicPr>
            <a:picLocks noChangeAspect="1"/>
          </p:cNvPicPr>
          <p:nvPr/>
        </p:nvPicPr>
        <p:blipFill>
          <a:blip r:embed="rId4"/>
          <a:srcRect l="6337" t="11190" r="6995" b="12346"/>
          <a:stretch/>
        </p:blipFill>
        <p:spPr bwMode="auto">
          <a:xfrm flipH="1">
            <a:off x="8525567" y="471723"/>
            <a:ext cx="1097627" cy="544726"/>
          </a:xfrm>
          <a:prstGeom prst="rect">
            <a:avLst/>
          </a:prstGeom>
        </p:spPr>
      </p:pic>
      <p:pic>
        <p:nvPicPr>
          <p:cNvPr id="22" name="Imagen 21" descr="Forma&#10;&#10;Descripción generada automáticamente"/>
          <p:cNvPicPr>
            <a:picLocks noChangeAspect="1"/>
          </p:cNvPicPr>
          <p:nvPr/>
        </p:nvPicPr>
        <p:blipFill>
          <a:blip r:embed="rId4"/>
          <a:srcRect l="6337" t="11190" r="-155" b="12346"/>
          <a:stretch/>
        </p:blipFill>
        <p:spPr bwMode="auto">
          <a:xfrm flipH="1">
            <a:off x="-1725930" y="3705859"/>
            <a:ext cx="2475708" cy="1134961"/>
          </a:xfrm>
          <a:prstGeom prst="rect">
            <a:avLst/>
          </a:prstGeom>
        </p:spPr>
      </p:pic>
      <p:pic>
        <p:nvPicPr>
          <p:cNvPr id="23" name="Imagen 22" descr="Patrón de fondo&#10;&#10;Descripción generada automáticamente con confianza baja"/>
          <p:cNvPicPr>
            <a:picLocks noChangeAspect="1"/>
          </p:cNvPicPr>
          <p:nvPr/>
        </p:nvPicPr>
        <p:blipFill>
          <a:blip r:embed="rId5"/>
          <a:srcRect l="68420" t="16723" r="2754" b="30025"/>
          <a:stretch/>
        </p:blipFill>
        <p:spPr bwMode="auto">
          <a:xfrm flipV="1">
            <a:off x="-148590" y="-112015"/>
            <a:ext cx="2041046" cy="2120923"/>
          </a:xfrm>
          <a:prstGeom prst="rect">
            <a:avLst/>
          </a:prstGeom>
        </p:spPr>
      </p:pic>
      <p:pic>
        <p:nvPicPr>
          <p:cNvPr id="24" name="Imagen 23" descr="Icono&#10;&#10;Descripción generada automáticamente"/>
          <p:cNvPicPr>
            <a:picLocks noChangeAspect="1"/>
          </p:cNvPicPr>
          <p:nvPr/>
        </p:nvPicPr>
        <p:blipFill>
          <a:blip r:embed="rId6"/>
          <a:srcRect l="66879" t="24065" r="2120" b="32423"/>
          <a:stretch/>
        </p:blipFill>
        <p:spPr bwMode="auto">
          <a:xfrm flipV="1">
            <a:off x="-148590" y="-112015"/>
            <a:ext cx="1157797" cy="914117"/>
          </a:xfrm>
          <a:prstGeom prst="rect">
            <a:avLst/>
          </a:prstGeom>
        </p:spPr>
      </p:pic>
      <p:grpSp>
        <p:nvGrpSpPr>
          <p:cNvPr id="25" name="Grupo 24"/>
          <p:cNvGrpSpPr/>
          <p:nvPr/>
        </p:nvGrpSpPr>
        <p:grpSpPr bwMode="auto"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26" name="Rectángulo 25"/>
            <p:cNvSpPr/>
            <p:nvPr/>
          </p:nvSpPr>
          <p:spPr bwMode="auto"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7" name="Rectángulo 26"/>
            <p:cNvSpPr/>
            <p:nvPr/>
          </p:nvSpPr>
          <p:spPr bwMode="auto"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8" name="Elipse 27"/>
            <p:cNvSpPr/>
            <p:nvPr/>
          </p:nvSpPr>
          <p:spPr bwMode="auto"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1" name="Elipse 30"/>
            <p:cNvSpPr/>
            <p:nvPr/>
          </p:nvSpPr>
          <p:spPr bwMode="auto"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2" name="Elipse 31"/>
            <p:cNvSpPr/>
            <p:nvPr/>
          </p:nvSpPr>
          <p:spPr bwMode="auto"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1414499" y="345043"/>
            <a:ext cx="6254749" cy="1365421"/>
          </a:xfrm>
        </p:spPr>
        <p:txBody>
          <a:bodyPr/>
          <a:lstStyle/>
          <a:p>
            <a:pPr>
              <a:defRPr/>
            </a:pPr>
            <a:r>
              <a:rPr lang="en-US"/>
              <a:t>СРОКИ РЕАЛИЗАЦИИ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3600"/>
              <a:t>1 МЕСЯЦ</a:t>
            </a:r>
            <a:br>
              <a:rPr lang="en-US" sz="3600"/>
            </a:br>
            <a:r>
              <a:rPr lang="en-US" sz="1000"/>
              <a:t>чуть больше</a:t>
            </a:r>
            <a:endParaRPr/>
          </a:p>
        </p:txBody>
      </p:sp>
      <p:graphicFrame>
        <p:nvGraphicFramePr>
          <p:cNvPr id="14" name="Tabla 13"/>
          <p:cNvGraphicFramePr>
            <a:graphicFrameLocks noGrp="1"/>
          </p:cNvGraphicFramePr>
          <p:nvPr/>
        </p:nvGraphicFramePr>
        <p:xfrm>
          <a:off x="753961" y="2264776"/>
          <a:ext cx="7326780" cy="190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s-ES" sz="2300">
                        <a:latin typeface="Staatliches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300">
                          <a:solidFill>
                            <a:schemeClr val="tx1"/>
                          </a:solidFill>
                          <a:latin typeface="Staatliches"/>
                        </a:rPr>
                        <a:t>14.12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300">
                          <a:solidFill>
                            <a:schemeClr val="tx1"/>
                          </a:solidFill>
                          <a:latin typeface="Staatliches"/>
                        </a:rPr>
                        <a:t>22.12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300">
                          <a:solidFill>
                            <a:schemeClr val="tx1"/>
                          </a:solidFill>
                          <a:latin typeface="Staatliches"/>
                        </a:rPr>
                        <a:t>9.01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300">
                          <a:solidFill>
                            <a:schemeClr val="tx1"/>
                          </a:solidFill>
                          <a:latin typeface="Staatliches"/>
                        </a:rPr>
                        <a:t>16.01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Manrope Medium"/>
                        </a:rPr>
                        <a:t>2023-2024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s-ES" sz="1400">
                        <a:solidFill>
                          <a:schemeClr val="tx1"/>
                        </a:solidFill>
                        <a:latin typeface="Manrope Medium"/>
                      </a:endParaRPr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s-ES" sz="1400">
                        <a:solidFill>
                          <a:schemeClr val="tx1"/>
                        </a:solidFill>
                        <a:latin typeface="Manrope Medium"/>
                      </a:endParaRPr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s-ES" sz="1400">
                        <a:solidFill>
                          <a:schemeClr val="tx1"/>
                        </a:solidFill>
                        <a:latin typeface="Manrope Medium"/>
                      </a:endParaRPr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s-ES" sz="1400">
                        <a:solidFill>
                          <a:schemeClr val="tx1"/>
                        </a:solidFill>
                        <a:latin typeface="Manrope Medium"/>
                      </a:endParaRPr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s-ES" sz="1400">
                        <a:solidFill>
                          <a:schemeClr val="tx1"/>
                        </a:solidFill>
                        <a:latin typeface="Manrope Medium"/>
                      </a:endParaRPr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4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89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94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905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lnL w="19050" algn="ctr">
                      <a:noFill/>
                    </a:lnL>
                    <a:lnR w="19050" algn="ctr">
                      <a:noFill/>
                    </a:lnR>
                    <a:lnT w="19050" algn="ctr">
                      <a:noFill/>
                    </a:lnT>
                    <a:lnB w="1905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Elipse 16"/>
          <p:cNvSpPr/>
          <p:nvPr/>
        </p:nvSpPr>
        <p:spPr bwMode="auto">
          <a:xfrm>
            <a:off x="589814" y="2786112"/>
            <a:ext cx="214242" cy="214242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8" name="Marcador de texto 37"/>
          <p:cNvSpPr txBox="1"/>
          <p:nvPr/>
        </p:nvSpPr>
        <p:spPr bwMode="auto">
          <a:xfrm>
            <a:off x="4422237" y="4376806"/>
            <a:ext cx="1242690" cy="21424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/>
          </a:p>
        </p:txBody>
      </p:sp>
      <p:grpSp>
        <p:nvGrpSpPr>
          <p:cNvPr id="2" name="Grupo 1"/>
          <p:cNvGrpSpPr/>
          <p:nvPr/>
        </p:nvGrpSpPr>
        <p:grpSpPr bwMode="auto">
          <a:xfrm>
            <a:off x="2114550" y="2914650"/>
            <a:ext cx="5824688" cy="593724"/>
            <a:chOff x="0" y="0"/>
            <a:chExt cx="5824688" cy="593724"/>
          </a:xfrm>
        </p:grpSpPr>
        <p:cxnSp>
          <p:nvCxnSpPr>
            <p:cNvPr id="36" name="Conector recto 35"/>
            <p:cNvCxnSpPr>
              <a:cxnSpLocks/>
            </p:cNvCxnSpPr>
            <p:nvPr/>
          </p:nvCxnSpPr>
          <p:spPr bwMode="auto">
            <a:xfrm>
              <a:off x="0" y="0"/>
              <a:ext cx="5824688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>
              <a:cxnSpLocks/>
            </p:cNvCxnSpPr>
            <p:nvPr/>
          </p:nvCxnSpPr>
          <p:spPr bwMode="auto">
            <a:xfrm>
              <a:off x="0" y="200040"/>
              <a:ext cx="5824688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>
              <a:cxnSpLocks/>
            </p:cNvCxnSpPr>
            <p:nvPr/>
          </p:nvCxnSpPr>
          <p:spPr bwMode="auto">
            <a:xfrm>
              <a:off x="0" y="396478"/>
              <a:ext cx="5824688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>
              <a:cxnSpLocks/>
            </p:cNvCxnSpPr>
            <p:nvPr/>
          </p:nvCxnSpPr>
          <p:spPr bwMode="auto">
            <a:xfrm>
              <a:off x="0" y="593724"/>
              <a:ext cx="5824688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ángulo: esquinas redondeadas 42"/>
          <p:cNvSpPr/>
          <p:nvPr/>
        </p:nvSpPr>
        <p:spPr bwMode="auto">
          <a:xfrm>
            <a:off x="2558243" y="2786112"/>
            <a:ext cx="3713463" cy="243553"/>
          </a:xfrm>
          <a:prstGeom prst="roundRect">
            <a:avLst>
              <a:gd name="adj" fmla="val 23292"/>
            </a:avLst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131191155" name="Imagen 18" descr="Patrón de fondo&#10;&#10;Descripción generada automáticamente"/>
          <p:cNvPicPr>
            <a:picLocks noChangeAspect="1"/>
          </p:cNvPicPr>
          <p:nvPr/>
        </p:nvPicPr>
        <p:blipFill>
          <a:blip r:embed="rId7"/>
          <a:srcRect l="2905" t="18302" r="1641" b="12018"/>
          <a:stretch/>
        </p:blipFill>
        <p:spPr bwMode="auto">
          <a:xfrm>
            <a:off x="1241811" y="3981205"/>
            <a:ext cx="2356221" cy="967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8.33333E-7 0.00123 L 0.01337 0.03055 " pathEditMode="relative" rAng="0" ptsTypes="AA">
                                      <p:cBhvr>
                                        <p:cTn id="6" dur="6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.55556E-7 0.00123 L 0.01337 0.03055 " pathEditMode="relative" rAng="0" ptsTypes="AA">
                                      <p:cBhvr>
                                        <p:cTn id="10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2" dur="8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9000" decel="8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38889E-6 4.69136E-6 L 0.00677 -0.01791 " pathEditMode="relative" rAng="0" ptsTypes="AA">
                                      <p:cBhvr>
                                        <p:cTn id="14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8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6" dur="6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5E-6 7.40741E-7 L 0.00538 -0.01049 " pathEditMode="relative" rAng="0" ptsTypes="AA">
                                      <p:cBhvr>
                                        <p:cTn id="18" dur="4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0" dur="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6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-4.44444E-6 L -0.03489 -4.44444E-6 " pathEditMode="relative" rAng="0" ptsTypes="AA">
                                      <p:cBhvr>
                                        <p:cTn id="24" dur="4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07136 0.00061 " pathEditMode="relative" rAng="0" ptsTypes="AA">
                                      <p:cBhvr>
                                        <p:cTn id="26" dur="7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420876" name="Título 20"/>
          <p:cNvSpPr>
            <a:spLocks noGrp="1"/>
          </p:cNvSpPr>
          <p:nvPr>
            <p:ph type="ctrTitle"/>
          </p:nvPr>
        </p:nvSpPr>
        <p:spPr bwMode="auto">
          <a:xfrm>
            <a:off x="1420198" y="698562"/>
            <a:ext cx="6829425" cy="1158013"/>
          </a:xfrm>
        </p:spPr>
        <p:txBody>
          <a:bodyPr/>
          <a:lstStyle/>
          <a:p>
            <a:pPr algn="ctr">
              <a:defRPr/>
            </a:pPr>
            <a:r>
              <a:rPr sz="26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Использованные технологии:</a:t>
            </a:r>
            <a:br>
              <a:rPr sz="2600"/>
            </a:br>
            <a:endParaRPr sz="1800"/>
          </a:p>
          <a:p>
            <a:pPr algn="l">
              <a:defRPr/>
            </a:pPr>
            <a:r>
              <a:rPr sz="22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Язык программирования:</a:t>
            </a:r>
            <a:r>
              <a:rPr sz="2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Python.</a:t>
            </a:r>
            <a:br>
              <a:rPr sz="2200"/>
            </a:br>
            <a:endParaRPr sz="2200"/>
          </a:p>
          <a:p>
            <a:pPr algn="l">
              <a:defRPr/>
            </a:pPr>
            <a:r>
              <a:rPr sz="22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Игровой движок:</a:t>
            </a:r>
            <a:r>
              <a:rPr sz="2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Pygame для создания графического интерфейса и обработки событий.</a:t>
            </a:r>
            <a:br>
              <a:rPr sz="2200"/>
            </a:br>
            <a:endParaRPr sz="2200"/>
          </a:p>
          <a:p>
            <a:pPr algn="l">
              <a:defRPr/>
            </a:pPr>
            <a:r>
              <a:rPr sz="22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Мини-игры:</a:t>
            </a:r>
            <a:r>
              <a:rPr sz="2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Разработка отдельных модулей для каждой профессии, таких как "Весёлый Фермер", "Строительный Тетрис" и “Авиаконструктор”</a:t>
            </a:r>
            <a:endParaRPr sz="2200"/>
          </a:p>
        </p:txBody>
      </p:sp>
      <p:grpSp>
        <p:nvGrpSpPr>
          <p:cNvPr id="583992182" name="Google Shape;9069;p18"/>
          <p:cNvGrpSpPr/>
          <p:nvPr/>
        </p:nvGrpSpPr>
        <p:grpSpPr bwMode="auto">
          <a:xfrm>
            <a:off x="7966611" y="3050112"/>
            <a:ext cx="495435" cy="496719"/>
            <a:chOff x="-50523474" y="2315999"/>
            <a:chExt cx="299324" cy="300099"/>
          </a:xfrm>
          <a:solidFill>
            <a:schemeClr val="tx2"/>
          </a:solidFill>
        </p:grpSpPr>
        <p:sp>
          <p:nvSpPr>
            <p:cNvPr id="1804206843" name="Google Shape;9070;p18"/>
            <p:cNvSpPr/>
            <p:nvPr/>
          </p:nvSpPr>
          <p:spPr bwMode="auto">
            <a:xfrm>
              <a:off x="-50453374" y="2387674"/>
              <a:ext cx="158349" cy="228424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91061845" name="Google Shape;9071;p18"/>
            <p:cNvSpPr/>
            <p:nvPr/>
          </p:nvSpPr>
          <p:spPr bwMode="auto">
            <a:xfrm>
              <a:off x="-50523474" y="2315999"/>
              <a:ext cx="299324" cy="178024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99487282" name="Google Shape;9206;p18"/>
          <p:cNvGrpSpPr/>
          <p:nvPr/>
        </p:nvGrpSpPr>
        <p:grpSpPr bwMode="auto">
          <a:xfrm>
            <a:off x="331931" y="2402397"/>
            <a:ext cx="2564673" cy="1844815"/>
            <a:chOff x="0" y="0"/>
            <a:chExt cx="2564673" cy="1844815"/>
          </a:xfrm>
          <a:solidFill>
            <a:schemeClr val="tx2"/>
          </a:solidFill>
        </p:grpSpPr>
        <p:sp>
          <p:nvSpPr>
            <p:cNvPr id="324047827" name="Google Shape;9207;p18"/>
            <p:cNvSpPr/>
            <p:nvPr/>
          </p:nvSpPr>
          <p:spPr bwMode="auto">
            <a:xfrm>
              <a:off x="0" y="0"/>
              <a:ext cx="495435" cy="493542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112831973" name="Google Shape;9208;p18"/>
            <p:cNvSpPr/>
            <p:nvPr/>
          </p:nvSpPr>
          <p:spPr bwMode="auto">
            <a:xfrm>
              <a:off x="2363517" y="1642340"/>
              <a:ext cx="118122" cy="117793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1616102963" name="Google Shape;9209;p18"/>
            <p:cNvSpPr/>
            <p:nvPr/>
          </p:nvSpPr>
          <p:spPr bwMode="auto">
            <a:xfrm>
              <a:off x="2446549" y="1725702"/>
              <a:ext cx="118122" cy="117793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245831855" name="Google Shape;9210;p18"/>
            <p:cNvSpPr/>
            <p:nvPr/>
          </p:nvSpPr>
          <p:spPr bwMode="auto">
            <a:xfrm>
              <a:off x="2360922" y="1714664"/>
              <a:ext cx="133691" cy="130149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30021350" name="Grupo 11"/>
          <p:cNvGrpSpPr/>
          <p:nvPr/>
        </p:nvGrpSpPr>
        <p:grpSpPr bwMode="auto">
          <a:xfrm>
            <a:off x="725436" y="1806670"/>
            <a:ext cx="7694663" cy="2921131"/>
            <a:chOff x="725436" y="1806670"/>
            <a:chExt cx="7694663" cy="2921131"/>
          </a:xfrm>
        </p:grpSpPr>
        <p:grpSp>
          <p:nvGrpSpPr>
            <p:cNvPr id="850704125" name="Grupo 10"/>
            <p:cNvGrpSpPr/>
            <p:nvPr/>
          </p:nvGrpSpPr>
          <p:grpSpPr bwMode="auto">
            <a:xfrm>
              <a:off x="725436" y="2345428"/>
              <a:ext cx="7694663" cy="2382373"/>
              <a:chOff x="674901" y="2329781"/>
              <a:chExt cx="7795734" cy="2413667"/>
            </a:xfrm>
          </p:grpSpPr>
          <p:sp>
            <p:nvSpPr>
              <p:cNvPr id="1912905716" name="Elipse 1"/>
              <p:cNvSpPr/>
              <p:nvPr/>
            </p:nvSpPr>
            <p:spPr bwMode="auto">
              <a:xfrm>
                <a:off x="8030041" y="2873470"/>
                <a:ext cx="81088" cy="81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633626203" name="Elipse 2"/>
              <p:cNvSpPr/>
              <p:nvPr/>
            </p:nvSpPr>
            <p:spPr bwMode="auto">
              <a:xfrm>
                <a:off x="674901" y="2329781"/>
                <a:ext cx="152399" cy="1523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2023397716" name="Rectángulo 3"/>
              <p:cNvSpPr/>
              <p:nvPr/>
            </p:nvSpPr>
            <p:spPr bwMode="auto">
              <a:xfrm>
                <a:off x="8305376" y="2574842"/>
                <a:ext cx="110553" cy="11055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18848617" name="Elipse 5"/>
              <p:cNvSpPr/>
              <p:nvPr/>
            </p:nvSpPr>
            <p:spPr bwMode="auto">
              <a:xfrm>
                <a:off x="8318235" y="4591049"/>
                <a:ext cx="152399" cy="1523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</p:grpSp>
        <p:sp>
          <p:nvSpPr>
            <p:cNvPr id="161117782" name="Elipse 9"/>
            <p:cNvSpPr/>
            <p:nvPr/>
          </p:nvSpPr>
          <p:spPr bwMode="auto">
            <a:xfrm>
              <a:off x="1676866" y="1806670"/>
              <a:ext cx="81088" cy="8108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0" fill="hold"/>
                                        <p:tgtEl>
                                          <p:spTgt spid="20300213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83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8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129948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5839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ctrTitle"/>
          </p:nvPr>
        </p:nvSpPr>
        <p:spPr bwMode="auto">
          <a:xfrm>
            <a:off x="1420199" y="119556"/>
            <a:ext cx="6829425" cy="1158013"/>
          </a:xfrm>
        </p:spPr>
        <p:txBody>
          <a:bodyPr/>
          <a:lstStyle/>
          <a:p>
            <a:pPr algn="ctr">
              <a:defRPr/>
            </a:pPr>
            <a:br>
              <a:rPr lang="en-US" sz="2200">
                <a:solidFill>
                  <a:schemeClr val="tx1"/>
                </a:solidFill>
              </a:rPr>
            </a:br>
            <a:r>
              <a:rPr sz="22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Структура приложения:</a:t>
            </a:r>
            <a:br>
              <a:rPr sz="1800">
                <a:solidFill>
                  <a:schemeClr val="tx1"/>
                </a:solidFill>
              </a:rPr>
            </a:br>
            <a:endParaRPr sz="18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mainMenu():</a:t>
            </a: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Главное меню, отображающее кнопки для начала игры, настроек и выхода.</a:t>
            </a:r>
            <a:br>
              <a:rPr sz="1800">
                <a:solidFill>
                  <a:schemeClr val="tx1"/>
                </a:solidFill>
              </a:rPr>
            </a:br>
            <a:endParaRPr sz="18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settings():</a:t>
            </a: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Окно с игровыми настройками, включая выбор сложности.</a:t>
            </a:r>
            <a:br>
              <a:rPr sz="1800">
                <a:solidFill>
                  <a:schemeClr val="tx1"/>
                </a:solidFill>
              </a:rPr>
            </a:br>
            <a:endParaRPr sz="18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difficult():</a:t>
            </a: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Окно с выбором уровня сложности.</a:t>
            </a:r>
            <a:br>
              <a:rPr sz="1800">
                <a:solidFill>
                  <a:schemeClr val="tx1"/>
                </a:solidFill>
              </a:rPr>
            </a:br>
            <a:endParaRPr sz="18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gameLobby():</a:t>
            </a: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Лобби, предоставляющее доступ к разным профессиям.</a:t>
            </a:r>
            <a:br>
              <a:rPr sz="1800">
                <a:solidFill>
                  <a:schemeClr val="tx1"/>
                </a:solidFill>
              </a:rPr>
            </a:br>
            <a:endParaRPr sz="18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HappyFarmer():</a:t>
            </a: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Мини-игра "Весёлый Фермер".</a:t>
            </a:r>
            <a:br>
              <a:rPr sz="1800">
                <a:solidFill>
                  <a:schemeClr val="tx1"/>
                </a:solidFill>
              </a:rPr>
            </a:br>
            <a:endParaRPr sz="18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8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BuilderTetris():</a:t>
            </a: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Мини-игра "Строительный Тетрис"</a:t>
            </a:r>
            <a:endParaRPr sz="1800">
              <a:solidFill>
                <a:schemeClr val="tx1"/>
              </a:solidFill>
            </a:endParaRPr>
          </a:p>
        </p:txBody>
      </p:sp>
      <p:grpSp>
        <p:nvGrpSpPr>
          <p:cNvPr id="29" name="Google Shape;9069;p18"/>
          <p:cNvGrpSpPr/>
          <p:nvPr/>
        </p:nvGrpSpPr>
        <p:grpSpPr bwMode="auto">
          <a:xfrm>
            <a:off x="7966611" y="3050112"/>
            <a:ext cx="495436" cy="496719"/>
            <a:chOff x="-50523475" y="2316000"/>
            <a:chExt cx="299325" cy="300100"/>
          </a:xfrm>
          <a:solidFill>
            <a:schemeClr val="tx2"/>
          </a:solidFill>
        </p:grpSpPr>
        <p:sp>
          <p:nvSpPr>
            <p:cNvPr id="30" name="Google Shape;9070;p18"/>
            <p:cNvSpPr/>
            <p:nvPr/>
          </p:nvSpPr>
          <p:spPr bwMode="auto">
            <a:xfrm>
              <a:off x="-50453375" y="2387675"/>
              <a:ext cx="158350" cy="228425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Google Shape;9071;p18"/>
            <p:cNvSpPr/>
            <p:nvPr/>
          </p:nvSpPr>
          <p:spPr bwMode="auto">
            <a:xfrm>
              <a:off x="-50523475" y="2316000"/>
              <a:ext cx="299325" cy="178025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66" name="Google Shape;9206;p18"/>
          <p:cNvGrpSpPr/>
          <p:nvPr/>
        </p:nvGrpSpPr>
        <p:grpSpPr bwMode="auto">
          <a:xfrm>
            <a:off x="331932" y="2402398"/>
            <a:ext cx="2564674" cy="1844816"/>
            <a:chOff x="0" y="0"/>
            <a:chExt cx="2564674" cy="1844816"/>
          </a:xfrm>
          <a:solidFill>
            <a:schemeClr val="tx2"/>
          </a:solidFill>
        </p:grpSpPr>
        <p:sp>
          <p:nvSpPr>
            <p:cNvPr id="167" name="Google Shape;9207;p18"/>
            <p:cNvSpPr/>
            <p:nvPr/>
          </p:nvSpPr>
          <p:spPr bwMode="auto">
            <a:xfrm>
              <a:off x="0" y="0"/>
              <a:ext cx="495435" cy="493542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168" name="Google Shape;9208;p18"/>
            <p:cNvSpPr/>
            <p:nvPr/>
          </p:nvSpPr>
          <p:spPr bwMode="auto">
            <a:xfrm>
              <a:off x="2363517" y="1642341"/>
              <a:ext cx="118123" cy="117794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169" name="Google Shape;9209;p18"/>
            <p:cNvSpPr/>
            <p:nvPr/>
          </p:nvSpPr>
          <p:spPr bwMode="auto">
            <a:xfrm>
              <a:off x="2446550" y="1725703"/>
              <a:ext cx="118123" cy="117794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  <p:sp>
          <p:nvSpPr>
            <p:cNvPr id="170" name="Google Shape;9210;p18"/>
            <p:cNvSpPr/>
            <p:nvPr/>
          </p:nvSpPr>
          <p:spPr bwMode="auto">
            <a:xfrm>
              <a:off x="2360923" y="1714665"/>
              <a:ext cx="133692" cy="13015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" name="Grupo 11"/>
          <p:cNvGrpSpPr/>
          <p:nvPr/>
        </p:nvGrpSpPr>
        <p:grpSpPr bwMode="auto">
          <a:xfrm>
            <a:off x="725437" y="1806671"/>
            <a:ext cx="7694664" cy="2921132"/>
            <a:chOff x="725437" y="1806671"/>
            <a:chExt cx="7694664" cy="2921132"/>
          </a:xfrm>
        </p:grpSpPr>
        <p:grpSp>
          <p:nvGrpSpPr>
            <p:cNvPr id="11" name="Grupo 10"/>
            <p:cNvGrpSpPr/>
            <p:nvPr/>
          </p:nvGrpSpPr>
          <p:grpSpPr bwMode="auto">
            <a:xfrm>
              <a:off x="725437" y="2345429"/>
              <a:ext cx="7694664" cy="2382374"/>
              <a:chOff x="674901" y="2329782"/>
              <a:chExt cx="7795735" cy="2413668"/>
            </a:xfrm>
          </p:grpSpPr>
          <p:sp>
            <p:nvSpPr>
              <p:cNvPr id="2" name="Elipse 1"/>
              <p:cNvSpPr/>
              <p:nvPr/>
            </p:nvSpPr>
            <p:spPr bwMode="auto">
              <a:xfrm>
                <a:off x="8030042" y="2873471"/>
                <a:ext cx="81089" cy="81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3" name="Elipse 2"/>
              <p:cNvSpPr/>
              <p:nvPr/>
            </p:nvSpPr>
            <p:spPr bwMode="auto">
              <a:xfrm>
                <a:off x="674901" y="232978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4" name="Rectángulo 3"/>
              <p:cNvSpPr/>
              <p:nvPr/>
            </p:nvSpPr>
            <p:spPr bwMode="auto">
              <a:xfrm>
                <a:off x="8305377" y="2574843"/>
                <a:ext cx="110554" cy="1105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6" name="Elipse 5"/>
              <p:cNvSpPr/>
              <p:nvPr/>
            </p:nvSpPr>
            <p:spPr bwMode="auto">
              <a:xfrm>
                <a:off x="8318236" y="459105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s-ES"/>
              </a:p>
            </p:txBody>
          </p:sp>
        </p:grpSp>
        <p:sp>
          <p:nvSpPr>
            <p:cNvPr id="10" name="Elipse 9"/>
            <p:cNvSpPr/>
            <p:nvPr/>
          </p:nvSpPr>
          <p:spPr bwMode="auto">
            <a:xfrm>
              <a:off x="1676867" y="1806671"/>
              <a:ext cx="81089" cy="810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" name="Imagen 38" descr="Círculo&#10;&#10;Descripción generada automáticamente"/>
          <p:cNvPicPr>
            <a:picLocks noChangeAspect="1"/>
          </p:cNvPicPr>
          <p:nvPr/>
        </p:nvPicPr>
        <p:blipFill>
          <a:blip r:embed="rId2"/>
          <a:srcRect l="26300" t="6535" r="24866" b="6900"/>
          <a:stretch/>
        </p:blipFill>
        <p:spPr bwMode="auto">
          <a:xfrm>
            <a:off x="4644514" y="1170264"/>
            <a:ext cx="1000982" cy="99810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 bwMode="auto">
          <a:xfrm>
            <a:off x="723900" y="1669316"/>
            <a:ext cx="3763174" cy="2732562"/>
          </a:xfrm>
        </p:spPr>
        <p:txBody>
          <a:bodyPr/>
          <a:lstStyle/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Проект "Мир труда" успешно сочетает в себе образование и развлечение, предоставляя игрокам возможность погрузиться в мир различных рабочих профессий. Возможности для доработки включают расширение списка профессий, добавление новых уровней сложности и улучшение геймплея. Этот проект способствует формированию интереса к трудовым профессиям и обогащению образовательного опыта.</a:t>
            </a:r>
            <a:br>
              <a:rPr lang="en-US" sz="1600">
                <a:solidFill>
                  <a:schemeClr val="tx1"/>
                </a:solidFill>
              </a:rPr>
            </a:br>
            <a:endParaRPr sz="160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 bwMode="auto">
          <a:xfrm>
            <a:off x="723898" y="800977"/>
            <a:ext cx="4561143" cy="868338"/>
          </a:xfrm>
        </p:spPr>
        <p:txBody>
          <a:bodyPr/>
          <a:lstStyle/>
          <a:p>
            <a:pPr>
              <a:defRPr/>
            </a:pPr>
            <a:r>
              <a:rPr lang="en-US" sz="4800"/>
              <a:t>Заключение</a:t>
            </a:r>
            <a:endParaRPr sz="4800"/>
          </a:p>
        </p:txBody>
      </p:sp>
      <p:pic>
        <p:nvPicPr>
          <p:cNvPr id="16" name="Marcador de posición de imagen 15" descr="Una persona sosteniendo una laptop&#10;&#10;Descripción generada automáticamente con confianza media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/>
        </p:blipFill>
        <p:spPr bwMode="auto">
          <a:xfrm rot="185466">
            <a:off x="5181490" y="680791"/>
            <a:ext cx="3001482" cy="3759733"/>
          </a:xfrm>
          <a:prstGeom prst="rect">
            <a:avLst/>
          </a:prstGeom>
        </p:spPr>
      </p:pic>
      <p:pic>
        <p:nvPicPr>
          <p:cNvPr id="27" name="Imagen 26" descr="Dibujo de una persona&#10;&#10;Descripción generada automáticamente con confianza media"/>
          <p:cNvPicPr>
            <a:picLocks noChangeAspect="1"/>
          </p:cNvPicPr>
          <p:nvPr/>
        </p:nvPicPr>
        <p:blipFill>
          <a:blip r:embed="rId4"/>
          <a:srcRect l="1671" t="12604" r="39166" b="4332"/>
          <a:stretch/>
        </p:blipFill>
        <p:spPr bwMode="auto">
          <a:xfrm rot="10800000" flipH="1" flipV="1">
            <a:off x="6192370" y="2857500"/>
            <a:ext cx="3155181" cy="2491740"/>
          </a:xfrm>
          <a:prstGeom prst="rect">
            <a:avLst/>
          </a:prstGeom>
          <a:effectLst/>
        </p:spPr>
      </p:pic>
      <p:pic>
        <p:nvPicPr>
          <p:cNvPr id="28" name="Imagen 27" descr="Icono&#10;&#10;Descripción generada automáticamente"/>
          <p:cNvPicPr>
            <a:picLocks noChangeAspect="1"/>
          </p:cNvPicPr>
          <p:nvPr/>
        </p:nvPicPr>
        <p:blipFill>
          <a:blip r:embed="rId5"/>
          <a:srcRect l="1740" t="45269" r="72962" b="24552"/>
          <a:stretch/>
        </p:blipFill>
        <p:spPr bwMode="auto">
          <a:xfrm rot="10800000" flipH="1" flipV="1">
            <a:off x="7637929" y="4091940"/>
            <a:ext cx="1686410" cy="1131570"/>
          </a:xfrm>
          <a:prstGeom prst="rect">
            <a:avLst/>
          </a:prstGeom>
        </p:spPr>
      </p:pic>
      <p:pic>
        <p:nvPicPr>
          <p:cNvPr id="33" name="Imagen 32" descr="Imagen que contiene luz, lámpara&#10;&#10;Descripción generada automáticamente"/>
          <p:cNvPicPr>
            <a:picLocks noChangeAspect="1"/>
          </p:cNvPicPr>
          <p:nvPr/>
        </p:nvPicPr>
        <p:blipFill>
          <a:blip r:embed="rId6"/>
          <a:srcRect l="24850" t="6158" r="23333" b="5606"/>
          <a:stretch/>
        </p:blipFill>
        <p:spPr bwMode="auto">
          <a:xfrm>
            <a:off x="4487076" y="2259009"/>
            <a:ext cx="393191" cy="376615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 bwMode="auto">
          <a:xfrm>
            <a:off x="3937635" y="602601"/>
            <a:ext cx="736494" cy="3977290"/>
            <a:chOff x="3927211" y="546311"/>
            <a:chExt cx="757341" cy="4089870"/>
          </a:xfrm>
        </p:grpSpPr>
        <p:sp>
          <p:nvSpPr>
            <p:cNvPr id="4" name="Elipse 3"/>
            <p:cNvSpPr/>
            <p:nvPr/>
          </p:nvSpPr>
          <p:spPr bwMode="auto">
            <a:xfrm>
              <a:off x="4532152" y="3844715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6" name="Elipse 5"/>
            <p:cNvSpPr/>
            <p:nvPr/>
          </p:nvSpPr>
          <p:spPr bwMode="auto">
            <a:xfrm>
              <a:off x="4236647" y="455509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" name="Rectángulo 7"/>
            <p:cNvSpPr/>
            <p:nvPr/>
          </p:nvSpPr>
          <p:spPr bwMode="auto">
            <a:xfrm>
              <a:off x="3927211" y="546311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7778E-6 0.00123 L 0.01337 0.03056 " pathEditMode="relative" rAng="0" ptsTypes="AA">
                                      <p:cBhvr>
                                        <p:cTn id="6" dur="3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" dur="8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5.55556E-7 0.00123 L 0.01337 0.030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2" dur="9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19000" decel="1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827E-7 L 0.00035 0.05031 " pathEditMode="relative" rAng="0" ptsTypes="AA">
                                      <p:cBhvr>
                                        <p:cTn id="14" dur="3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2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" decel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0035 0.05031 " pathEditMode="relative" rAng="0" ptsTypes="AA">
                                      <p:cBhvr>
                                        <p:cTn id="16" dur="2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6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">
                                      <p:cBhvr>
                                        <p:cTn id="26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185 L 8.33333E-7 0.03765 " pathEditMode="relative" rAng="0" ptsTypes="AA">
                                      <p:cBhvr>
                                        <p:cTn id="28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Imagen 12" descr="Un dibujo de un animal&#10;&#10;Descripción generada automáticamente con confianza baja"/>
          <p:cNvPicPr>
            <a:picLocks noChangeAspect="1"/>
          </p:cNvPicPr>
          <p:nvPr/>
        </p:nvPicPr>
        <p:blipFill>
          <a:blip r:embed="rId2"/>
          <a:srcRect l="1080" t="41356" r="61048" b="21116"/>
          <a:stretch/>
        </p:blipFill>
        <p:spPr bwMode="auto">
          <a:xfrm flipH="1">
            <a:off x="-225019" y="3433034"/>
            <a:ext cx="3315084" cy="1847625"/>
          </a:xfrm>
          <a:prstGeom prst="rect">
            <a:avLst/>
          </a:prstGeom>
        </p:spPr>
      </p:pic>
      <p:pic>
        <p:nvPicPr>
          <p:cNvPr id="72" name="Imagen 71" descr="Forma&#10;&#10;Descripción generada automáticamente"/>
          <p:cNvPicPr>
            <a:picLocks noChangeAspect="1"/>
          </p:cNvPicPr>
          <p:nvPr/>
        </p:nvPicPr>
        <p:blipFill>
          <a:blip r:embed="rId3"/>
          <a:srcRect l="6337" t="11190" r="6995" b="12346"/>
          <a:stretch/>
        </p:blipFill>
        <p:spPr bwMode="auto">
          <a:xfrm>
            <a:off x="8385853" y="3705859"/>
            <a:ext cx="2286955" cy="11349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1287499" y="552450"/>
            <a:ext cx="6298481" cy="1158013"/>
          </a:xfrm>
        </p:spPr>
        <p:txBody>
          <a:bodyPr/>
          <a:lstStyle/>
          <a:p>
            <a:pPr marL="283879" indent="-283879" algn="l">
              <a:buFont typeface="Arial"/>
              <a:buChar char="•"/>
              <a:defRPr/>
            </a:pPr>
            <a:r>
              <a:rPr sz="18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Развитие проекта также может включать в себя сотрудничество с образовательными учреждениями, добавление новых уровней и тематик, а также разработку мобильной версии игры.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2" name="Imagen 1" descr="Patrón de fondo&#10;&#10;Descripción generada automáticamente con confianza baja"/>
          <p:cNvPicPr>
            <a:picLocks noChangeAspect="1"/>
          </p:cNvPicPr>
          <p:nvPr/>
        </p:nvPicPr>
        <p:blipFill>
          <a:blip r:embed="rId4"/>
          <a:srcRect l="67710" t="16723" r="2754" b="29351"/>
          <a:stretch/>
        </p:blipFill>
        <p:spPr bwMode="auto">
          <a:xfrm flipH="1" flipV="1">
            <a:off x="7251179" y="-138886"/>
            <a:ext cx="2091319" cy="2147794"/>
          </a:xfrm>
          <a:prstGeom prst="rect">
            <a:avLst/>
          </a:prstGeom>
        </p:spPr>
      </p:pic>
      <p:pic>
        <p:nvPicPr>
          <p:cNvPr id="6" name="Imagen 5" descr="Icono&#10;&#10;Descripción generada automáticamente"/>
          <p:cNvPicPr>
            <a:picLocks noChangeAspect="1"/>
          </p:cNvPicPr>
          <p:nvPr/>
        </p:nvPicPr>
        <p:blipFill>
          <a:blip r:embed="rId5"/>
          <a:srcRect l="1741" t="45201" r="77425" b="24552"/>
          <a:stretch/>
        </p:blipFill>
        <p:spPr bwMode="auto"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7" name="Imagen 6" descr="Forma&#10;&#10;Descripción generada automáticamente"/>
          <p:cNvPicPr>
            <a:picLocks noChangeAspect="1"/>
          </p:cNvPicPr>
          <p:nvPr/>
        </p:nvPicPr>
        <p:blipFill>
          <a:blip r:embed="rId3"/>
          <a:srcRect l="6337" t="11190" r="6995" b="12346"/>
          <a:stretch/>
        </p:blipFill>
        <p:spPr bwMode="auto">
          <a:xfrm>
            <a:off x="-225019" y="471723"/>
            <a:ext cx="1097627" cy="544726"/>
          </a:xfrm>
          <a:prstGeom prst="rect">
            <a:avLst/>
          </a:prstGeom>
        </p:spPr>
      </p:pic>
      <p:sp>
        <p:nvSpPr>
          <p:cNvPr id="79" name="Marcador de texto 37"/>
          <p:cNvSpPr txBox="1"/>
          <p:nvPr/>
        </p:nvSpPr>
        <p:spPr bwMode="auto">
          <a:xfrm>
            <a:off x="2084879" y="3984766"/>
            <a:ext cx="1863185" cy="513320"/>
          </a:xfrm>
          <a:prstGeom prst="rect">
            <a:avLst/>
          </a:prstGeom>
        </p:spPr>
        <p:txBody>
          <a:bodyPr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0" name="Marcador de texto 39"/>
          <p:cNvSpPr txBox="1"/>
          <p:nvPr/>
        </p:nvSpPr>
        <p:spPr bwMode="auto">
          <a:xfrm>
            <a:off x="1910253" y="3705858"/>
            <a:ext cx="3250746" cy="392481"/>
          </a:xfrm>
          <a:prstGeom prst="rect">
            <a:avLst/>
          </a:prstGeom>
        </p:spPr>
        <p:txBody>
          <a:bodyPr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>
                <a:latin typeface="Staatliches"/>
              </a:rPr>
              <a:t>Нижневартовск</a:t>
            </a:r>
            <a:endParaRPr sz="2800"/>
          </a:p>
        </p:txBody>
      </p:sp>
      <p:sp>
        <p:nvSpPr>
          <p:cNvPr id="81" name="Marcador de texto 37"/>
          <p:cNvSpPr txBox="1"/>
          <p:nvPr/>
        </p:nvSpPr>
        <p:spPr bwMode="auto">
          <a:xfrm>
            <a:off x="1910253" y="4139859"/>
            <a:ext cx="2409370" cy="513319"/>
          </a:xfrm>
          <a:prstGeom prst="rect">
            <a:avLst/>
          </a:prstGeom>
        </p:spPr>
        <p:txBody>
          <a:bodyPr/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Manrope Medium"/>
                <a:ea typeface="+mn-ea"/>
                <a:cs typeface="Arial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400"/>
              <a:t>РОССИЯ, ХМАО-Югра</a:t>
            </a:r>
            <a:endParaRPr/>
          </a:p>
        </p:txBody>
      </p:sp>
      <p:sp>
        <p:nvSpPr>
          <p:cNvPr id="82" name="Elipse 81"/>
          <p:cNvSpPr/>
          <p:nvPr/>
        </p:nvSpPr>
        <p:spPr bwMode="auto">
          <a:xfrm>
            <a:off x="1048910" y="3661848"/>
            <a:ext cx="810784" cy="810784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/>
          </a:p>
        </p:txBody>
      </p:sp>
      <p:grpSp>
        <p:nvGrpSpPr>
          <p:cNvPr id="85" name="Google Shape;6201;p9"/>
          <p:cNvGrpSpPr/>
          <p:nvPr/>
        </p:nvGrpSpPr>
        <p:grpSpPr bwMode="auto">
          <a:xfrm>
            <a:off x="4032891" y="2108103"/>
            <a:ext cx="3966948" cy="2359654"/>
            <a:chOff x="238125" y="732525"/>
            <a:chExt cx="7130500" cy="4241425"/>
          </a:xfrm>
          <a:noFill/>
        </p:grpSpPr>
        <p:sp>
          <p:nvSpPr>
            <p:cNvPr id="86" name="Google Shape;6202;p9"/>
            <p:cNvSpPr/>
            <p:nvPr/>
          </p:nvSpPr>
          <p:spPr bwMode="auto"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7" name="Google Shape;6203;p9"/>
            <p:cNvSpPr/>
            <p:nvPr/>
          </p:nvSpPr>
          <p:spPr bwMode="auto"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8" name="Google Shape;6204;p9"/>
            <p:cNvSpPr/>
            <p:nvPr/>
          </p:nvSpPr>
          <p:spPr bwMode="auto"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9" name="Google Shape;6205;p9"/>
            <p:cNvSpPr/>
            <p:nvPr/>
          </p:nvSpPr>
          <p:spPr bwMode="auto"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0" name="Google Shape;6206;p9"/>
            <p:cNvSpPr/>
            <p:nvPr/>
          </p:nvSpPr>
          <p:spPr bwMode="auto"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1" name="Google Shape;6207;p9"/>
            <p:cNvSpPr/>
            <p:nvPr/>
          </p:nvSpPr>
          <p:spPr bwMode="auto"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2" name="Google Shape;6208;p9"/>
            <p:cNvSpPr/>
            <p:nvPr/>
          </p:nvSpPr>
          <p:spPr bwMode="auto"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Google Shape;6209;p9"/>
            <p:cNvSpPr/>
            <p:nvPr/>
          </p:nvSpPr>
          <p:spPr bwMode="auto"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4" name="Google Shape;6210;p9"/>
            <p:cNvSpPr/>
            <p:nvPr/>
          </p:nvSpPr>
          <p:spPr bwMode="auto"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5" name="Google Shape;6211;p9"/>
            <p:cNvSpPr/>
            <p:nvPr/>
          </p:nvSpPr>
          <p:spPr bwMode="auto"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6" name="Google Shape;6212;p9"/>
            <p:cNvSpPr/>
            <p:nvPr/>
          </p:nvSpPr>
          <p:spPr bwMode="auto">
            <a:xfrm>
              <a:off x="6185774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7" name="Google Shape;6213;p9"/>
            <p:cNvSpPr/>
            <p:nvPr/>
          </p:nvSpPr>
          <p:spPr bwMode="auto"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8" name="Google Shape;6214;p9"/>
            <p:cNvSpPr/>
            <p:nvPr/>
          </p:nvSpPr>
          <p:spPr bwMode="auto"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9" name="Google Shape;6215;p9"/>
            <p:cNvSpPr/>
            <p:nvPr/>
          </p:nvSpPr>
          <p:spPr bwMode="auto">
            <a:xfrm>
              <a:off x="6149774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0" name="Google Shape;6216;p9"/>
            <p:cNvSpPr/>
            <p:nvPr/>
          </p:nvSpPr>
          <p:spPr bwMode="auto"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1" name="Google Shape;6217;p9"/>
            <p:cNvSpPr/>
            <p:nvPr/>
          </p:nvSpPr>
          <p:spPr bwMode="auto"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Google Shape;6218;p9"/>
            <p:cNvSpPr/>
            <p:nvPr/>
          </p:nvSpPr>
          <p:spPr bwMode="auto"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3" name="Google Shape;6219;p9"/>
            <p:cNvSpPr/>
            <p:nvPr/>
          </p:nvSpPr>
          <p:spPr bwMode="auto"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Google Shape;6220;p9"/>
            <p:cNvSpPr/>
            <p:nvPr/>
          </p:nvSpPr>
          <p:spPr bwMode="auto"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5" name="Google Shape;6221;p9"/>
            <p:cNvSpPr/>
            <p:nvPr/>
          </p:nvSpPr>
          <p:spPr bwMode="auto"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6" name="Google Shape;6222;p9"/>
            <p:cNvSpPr/>
            <p:nvPr/>
          </p:nvSpPr>
          <p:spPr bwMode="auto"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7" name="Google Shape;6223;p9"/>
            <p:cNvSpPr/>
            <p:nvPr/>
          </p:nvSpPr>
          <p:spPr bwMode="auto"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8" name="Google Shape;6224;p9"/>
            <p:cNvSpPr/>
            <p:nvPr/>
          </p:nvSpPr>
          <p:spPr bwMode="auto"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9" name="Google Shape;6225;p9"/>
            <p:cNvSpPr/>
            <p:nvPr/>
          </p:nvSpPr>
          <p:spPr bwMode="auto"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0" name="Google Shape;6226;p9"/>
            <p:cNvSpPr/>
            <p:nvPr/>
          </p:nvSpPr>
          <p:spPr bwMode="auto"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1" name="Google Shape;6227;p9"/>
            <p:cNvSpPr/>
            <p:nvPr/>
          </p:nvSpPr>
          <p:spPr bwMode="auto"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2" name="Google Shape;6228;p9"/>
            <p:cNvSpPr/>
            <p:nvPr/>
          </p:nvSpPr>
          <p:spPr bwMode="auto"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3" name="Google Shape;6229;p9"/>
            <p:cNvSpPr/>
            <p:nvPr/>
          </p:nvSpPr>
          <p:spPr bwMode="auto"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4" name="Google Shape;6230;p9"/>
            <p:cNvSpPr/>
            <p:nvPr/>
          </p:nvSpPr>
          <p:spPr bwMode="auto"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5" name="Google Shape;6231;p9"/>
            <p:cNvSpPr/>
            <p:nvPr/>
          </p:nvSpPr>
          <p:spPr bwMode="auto"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6" name="Google Shape;6232;p9"/>
            <p:cNvSpPr/>
            <p:nvPr/>
          </p:nvSpPr>
          <p:spPr bwMode="auto"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7" name="Google Shape;6233;p9"/>
            <p:cNvSpPr/>
            <p:nvPr/>
          </p:nvSpPr>
          <p:spPr bwMode="auto"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8" name="Google Shape;6234;p9"/>
            <p:cNvSpPr/>
            <p:nvPr/>
          </p:nvSpPr>
          <p:spPr bwMode="auto"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9" name="Google Shape;6235;p9"/>
            <p:cNvSpPr/>
            <p:nvPr/>
          </p:nvSpPr>
          <p:spPr bwMode="auto"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0" name="Google Shape;6236;p9"/>
            <p:cNvSpPr/>
            <p:nvPr/>
          </p:nvSpPr>
          <p:spPr bwMode="auto"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Google Shape;6237;p9"/>
            <p:cNvSpPr/>
            <p:nvPr/>
          </p:nvSpPr>
          <p:spPr bwMode="auto"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2" name="Google Shape;6238;p9"/>
            <p:cNvSpPr/>
            <p:nvPr/>
          </p:nvSpPr>
          <p:spPr bwMode="auto"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3" name="Google Shape;6239;p9"/>
            <p:cNvSpPr/>
            <p:nvPr/>
          </p:nvSpPr>
          <p:spPr bwMode="auto"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4" name="Google Shape;6240;p9"/>
            <p:cNvSpPr/>
            <p:nvPr/>
          </p:nvSpPr>
          <p:spPr bwMode="auto"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5" name="Google Shape;6241;p9"/>
            <p:cNvSpPr/>
            <p:nvPr/>
          </p:nvSpPr>
          <p:spPr bwMode="auto"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6" name="Google Shape;6242;p9"/>
            <p:cNvSpPr/>
            <p:nvPr/>
          </p:nvSpPr>
          <p:spPr bwMode="auto"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7" name="Google Shape;6243;p9"/>
            <p:cNvSpPr/>
            <p:nvPr/>
          </p:nvSpPr>
          <p:spPr bwMode="auto"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8" name="Google Shape;6244;p9"/>
            <p:cNvSpPr/>
            <p:nvPr/>
          </p:nvSpPr>
          <p:spPr bwMode="auto">
            <a:xfrm>
              <a:off x="5828725" y="897925"/>
              <a:ext cx="80849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9" name="Google Shape;6245;p9"/>
            <p:cNvSpPr/>
            <p:nvPr/>
          </p:nvSpPr>
          <p:spPr bwMode="auto">
            <a:xfrm>
              <a:off x="5814524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0" name="Google Shape;6246;p9"/>
            <p:cNvSpPr/>
            <p:nvPr/>
          </p:nvSpPr>
          <p:spPr bwMode="auto"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1" name="Google Shape;6247;p9"/>
            <p:cNvSpPr/>
            <p:nvPr/>
          </p:nvSpPr>
          <p:spPr bwMode="auto"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2" name="Google Shape;6248;p9"/>
            <p:cNvSpPr/>
            <p:nvPr/>
          </p:nvSpPr>
          <p:spPr bwMode="auto"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3" name="Google Shape;6249;p9"/>
            <p:cNvSpPr/>
            <p:nvPr/>
          </p:nvSpPr>
          <p:spPr bwMode="auto"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4" name="Google Shape;6250;p9"/>
            <p:cNvSpPr/>
            <p:nvPr/>
          </p:nvSpPr>
          <p:spPr bwMode="auto"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5" name="Google Shape;6251;p9"/>
            <p:cNvSpPr/>
            <p:nvPr/>
          </p:nvSpPr>
          <p:spPr bwMode="auto"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6" name="Google Shape;6252;p9"/>
            <p:cNvSpPr/>
            <p:nvPr/>
          </p:nvSpPr>
          <p:spPr bwMode="auto"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7" name="Google Shape;6253;p9"/>
            <p:cNvSpPr/>
            <p:nvPr/>
          </p:nvSpPr>
          <p:spPr bwMode="auto"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8" name="Google Shape;6254;p9"/>
            <p:cNvSpPr/>
            <p:nvPr/>
          </p:nvSpPr>
          <p:spPr bwMode="auto"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9" name="Google Shape;6255;p9"/>
            <p:cNvSpPr/>
            <p:nvPr/>
          </p:nvSpPr>
          <p:spPr bwMode="auto"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0" name="Google Shape;6256;p9"/>
            <p:cNvSpPr/>
            <p:nvPr/>
          </p:nvSpPr>
          <p:spPr bwMode="auto"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1" name="Google Shape;6257;p9"/>
            <p:cNvSpPr/>
            <p:nvPr/>
          </p:nvSpPr>
          <p:spPr bwMode="auto"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2" name="Google Shape;6258;p9"/>
            <p:cNvSpPr/>
            <p:nvPr/>
          </p:nvSpPr>
          <p:spPr bwMode="auto"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3" name="Google Shape;6259;p9"/>
            <p:cNvSpPr/>
            <p:nvPr/>
          </p:nvSpPr>
          <p:spPr bwMode="auto"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4" name="Google Shape;6260;p9"/>
            <p:cNvSpPr/>
            <p:nvPr/>
          </p:nvSpPr>
          <p:spPr bwMode="auto"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5" name="Google Shape;6261;p9"/>
            <p:cNvSpPr/>
            <p:nvPr/>
          </p:nvSpPr>
          <p:spPr bwMode="auto"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6" name="Google Shape;6262;p9"/>
            <p:cNvSpPr/>
            <p:nvPr/>
          </p:nvSpPr>
          <p:spPr bwMode="auto"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7" name="Google Shape;6263;p9"/>
            <p:cNvSpPr/>
            <p:nvPr/>
          </p:nvSpPr>
          <p:spPr bwMode="auto"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8" name="Google Shape;6264;p9"/>
            <p:cNvSpPr/>
            <p:nvPr/>
          </p:nvSpPr>
          <p:spPr bwMode="auto"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9" name="Google Shape;6265;p9"/>
            <p:cNvSpPr/>
            <p:nvPr/>
          </p:nvSpPr>
          <p:spPr bwMode="auto"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0" name="Google Shape;6266;p9"/>
            <p:cNvSpPr/>
            <p:nvPr/>
          </p:nvSpPr>
          <p:spPr bwMode="auto"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1" name="Google Shape;6267;p9"/>
            <p:cNvSpPr/>
            <p:nvPr/>
          </p:nvSpPr>
          <p:spPr bwMode="auto"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2" name="Google Shape;6268;p9"/>
            <p:cNvSpPr/>
            <p:nvPr/>
          </p:nvSpPr>
          <p:spPr bwMode="auto">
            <a:xfrm>
              <a:off x="3696975" y="2570375"/>
              <a:ext cx="25274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3" name="Google Shape;6269;p9"/>
            <p:cNvSpPr/>
            <p:nvPr/>
          </p:nvSpPr>
          <p:spPr bwMode="auto"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4" name="Google Shape;6270;p9"/>
            <p:cNvSpPr/>
            <p:nvPr/>
          </p:nvSpPr>
          <p:spPr bwMode="auto"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5" name="Google Shape;6271;p9"/>
            <p:cNvSpPr/>
            <p:nvPr/>
          </p:nvSpPr>
          <p:spPr bwMode="auto">
            <a:xfrm>
              <a:off x="4347900" y="1615450"/>
              <a:ext cx="74199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6" name="Google Shape;6272;p9"/>
            <p:cNvSpPr/>
            <p:nvPr/>
          </p:nvSpPr>
          <p:spPr bwMode="auto">
            <a:xfrm>
              <a:off x="2445000" y="785850"/>
              <a:ext cx="922424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7" name="Google Shape;6273;p9"/>
            <p:cNvSpPr/>
            <p:nvPr/>
          </p:nvSpPr>
          <p:spPr bwMode="auto"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8" name="Google Shape;6274;p9"/>
            <p:cNvSpPr/>
            <p:nvPr/>
          </p:nvSpPr>
          <p:spPr bwMode="auto"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9" name="Google Shape;6275;p9"/>
            <p:cNvSpPr/>
            <p:nvPr/>
          </p:nvSpPr>
          <p:spPr bwMode="auto"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0" name="Google Shape;6276;p9"/>
            <p:cNvSpPr/>
            <p:nvPr/>
          </p:nvSpPr>
          <p:spPr bwMode="auto"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1" name="Google Shape;6277;p9"/>
            <p:cNvSpPr/>
            <p:nvPr/>
          </p:nvSpPr>
          <p:spPr bwMode="auto"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2" name="Google Shape;6278;p9"/>
            <p:cNvSpPr/>
            <p:nvPr/>
          </p:nvSpPr>
          <p:spPr bwMode="auto"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3" name="Google Shape;6279;p9"/>
            <p:cNvSpPr/>
            <p:nvPr/>
          </p:nvSpPr>
          <p:spPr bwMode="auto"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4" name="Google Shape;6280;p9"/>
            <p:cNvSpPr/>
            <p:nvPr/>
          </p:nvSpPr>
          <p:spPr bwMode="auto"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5" name="Google Shape;6281;p9"/>
            <p:cNvSpPr/>
            <p:nvPr/>
          </p:nvSpPr>
          <p:spPr bwMode="auto"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6" name="Google Shape;6282;p9"/>
            <p:cNvSpPr/>
            <p:nvPr/>
          </p:nvSpPr>
          <p:spPr bwMode="auto"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7" name="Google Shape;6283;p9"/>
            <p:cNvSpPr/>
            <p:nvPr/>
          </p:nvSpPr>
          <p:spPr bwMode="auto"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8" name="Google Shape;6284;p9"/>
            <p:cNvSpPr/>
            <p:nvPr/>
          </p:nvSpPr>
          <p:spPr bwMode="auto"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9" name="Google Shape;6285;p9"/>
            <p:cNvSpPr/>
            <p:nvPr/>
          </p:nvSpPr>
          <p:spPr bwMode="auto"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0" name="Google Shape;6286;p9"/>
            <p:cNvSpPr/>
            <p:nvPr/>
          </p:nvSpPr>
          <p:spPr bwMode="auto"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1" name="Google Shape;6287;p9"/>
            <p:cNvSpPr/>
            <p:nvPr/>
          </p:nvSpPr>
          <p:spPr bwMode="auto"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" name="Google Shape;6288;p9"/>
            <p:cNvSpPr/>
            <p:nvPr/>
          </p:nvSpPr>
          <p:spPr bwMode="auto"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3" name="Google Shape;6289;p9"/>
            <p:cNvSpPr/>
            <p:nvPr/>
          </p:nvSpPr>
          <p:spPr bwMode="auto"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4" name="Google Shape;6290;p9"/>
            <p:cNvSpPr/>
            <p:nvPr/>
          </p:nvSpPr>
          <p:spPr bwMode="auto">
            <a:xfrm>
              <a:off x="1900150" y="882450"/>
              <a:ext cx="40424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5" name="Google Shape;6291;p9"/>
            <p:cNvSpPr/>
            <p:nvPr/>
          </p:nvSpPr>
          <p:spPr bwMode="auto"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6" name="Google Shape;6292;p9"/>
            <p:cNvSpPr/>
            <p:nvPr/>
          </p:nvSpPr>
          <p:spPr bwMode="auto">
            <a:xfrm>
              <a:off x="1439900" y="1099950"/>
              <a:ext cx="185324" cy="192274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7" name="Google Shape;6293;p9"/>
            <p:cNvSpPr/>
            <p:nvPr/>
          </p:nvSpPr>
          <p:spPr bwMode="auto"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8" name="Google Shape;6294;p9"/>
            <p:cNvSpPr/>
            <p:nvPr/>
          </p:nvSpPr>
          <p:spPr bwMode="auto"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9" name="Google Shape;6295;p9"/>
            <p:cNvSpPr/>
            <p:nvPr/>
          </p:nvSpPr>
          <p:spPr bwMode="auto"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0" name="Google Shape;6296;p9"/>
            <p:cNvSpPr/>
            <p:nvPr/>
          </p:nvSpPr>
          <p:spPr bwMode="auto"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1" name="Google Shape;6297;p9"/>
            <p:cNvSpPr/>
            <p:nvPr/>
          </p:nvSpPr>
          <p:spPr bwMode="auto"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2" name="Google Shape;6298;p9"/>
            <p:cNvSpPr/>
            <p:nvPr/>
          </p:nvSpPr>
          <p:spPr bwMode="auto">
            <a:xfrm>
              <a:off x="1794699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3" name="Google Shape;6299;p9"/>
            <p:cNvSpPr/>
            <p:nvPr/>
          </p:nvSpPr>
          <p:spPr bwMode="auto">
            <a:xfrm>
              <a:off x="1782075" y="1445925"/>
              <a:ext cx="98849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4" name="Google Shape;6300;p9"/>
            <p:cNvSpPr/>
            <p:nvPr/>
          </p:nvSpPr>
          <p:spPr bwMode="auto"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5" name="Google Shape;6301;p9"/>
            <p:cNvSpPr/>
            <p:nvPr/>
          </p:nvSpPr>
          <p:spPr bwMode="auto"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6" name="Google Shape;6302;p9"/>
            <p:cNvSpPr/>
            <p:nvPr/>
          </p:nvSpPr>
          <p:spPr bwMode="auto">
            <a:xfrm>
              <a:off x="1940550" y="1654925"/>
              <a:ext cx="124724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7" name="Google Shape;6303;p9"/>
            <p:cNvSpPr/>
            <p:nvPr/>
          </p:nvSpPr>
          <p:spPr bwMode="auto"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8" name="Google Shape;6304;p9"/>
            <p:cNvSpPr/>
            <p:nvPr/>
          </p:nvSpPr>
          <p:spPr bwMode="auto"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9" name="Google Shape;6305;p9"/>
            <p:cNvSpPr/>
            <p:nvPr/>
          </p:nvSpPr>
          <p:spPr bwMode="auto"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0" name="Google Shape;6306;p9"/>
            <p:cNvSpPr/>
            <p:nvPr/>
          </p:nvSpPr>
          <p:spPr bwMode="auto"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1" name="Google Shape;6307;p9"/>
            <p:cNvSpPr/>
            <p:nvPr/>
          </p:nvSpPr>
          <p:spPr bwMode="auto"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2" name="Google Shape;6308;p9"/>
            <p:cNvSpPr/>
            <p:nvPr/>
          </p:nvSpPr>
          <p:spPr bwMode="auto"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3" name="Google Shape;6309;p9"/>
            <p:cNvSpPr/>
            <p:nvPr/>
          </p:nvSpPr>
          <p:spPr bwMode="auto"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4" name="Google Shape;6310;p9"/>
            <p:cNvSpPr/>
            <p:nvPr/>
          </p:nvSpPr>
          <p:spPr bwMode="auto"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5" name="Google Shape;6311;p9"/>
            <p:cNvSpPr/>
            <p:nvPr/>
          </p:nvSpPr>
          <p:spPr bwMode="auto"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6" name="Google Shape;6312;p9"/>
            <p:cNvSpPr/>
            <p:nvPr/>
          </p:nvSpPr>
          <p:spPr bwMode="auto"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7" name="Google Shape;6313;p9"/>
            <p:cNvSpPr/>
            <p:nvPr/>
          </p:nvSpPr>
          <p:spPr bwMode="auto"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8" name="Google Shape;6314;p9"/>
            <p:cNvSpPr/>
            <p:nvPr/>
          </p:nvSpPr>
          <p:spPr bwMode="auto"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9" name="Google Shape;6315;p9"/>
            <p:cNvSpPr/>
            <p:nvPr/>
          </p:nvSpPr>
          <p:spPr bwMode="auto">
            <a:xfrm>
              <a:off x="2077875" y="3094075"/>
              <a:ext cx="106724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01" name="Elipse 200"/>
          <p:cNvSpPr/>
          <p:nvPr/>
        </p:nvSpPr>
        <p:spPr bwMode="auto">
          <a:xfrm>
            <a:off x="6782364" y="2586207"/>
            <a:ext cx="325836" cy="325836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/>
          </a:p>
        </p:txBody>
      </p:sp>
      <p:grpSp>
        <p:nvGrpSpPr>
          <p:cNvPr id="203" name="Google Shape;7688;p14"/>
          <p:cNvGrpSpPr/>
          <p:nvPr/>
        </p:nvGrpSpPr>
        <p:grpSpPr bwMode="auto">
          <a:xfrm>
            <a:off x="1279370" y="3868200"/>
            <a:ext cx="349864" cy="398082"/>
            <a:chOff x="1516475" y="238075"/>
            <a:chExt cx="424649" cy="483175"/>
          </a:xfrm>
          <a:solidFill>
            <a:schemeClr val="accent1"/>
          </a:solidFill>
        </p:grpSpPr>
        <p:sp>
          <p:nvSpPr>
            <p:cNvPr id="204" name="Google Shape;7689;p14"/>
            <p:cNvSpPr/>
            <p:nvPr/>
          </p:nvSpPr>
          <p:spPr bwMode="auto">
            <a:xfrm>
              <a:off x="1516475" y="238075"/>
              <a:ext cx="424649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435D74"/>
                </a:solidFill>
                <a:latin typeface="Arial"/>
                <a:cs typeface="Arial"/>
              </a:endParaRPr>
            </a:p>
          </p:txBody>
        </p:sp>
        <p:sp>
          <p:nvSpPr>
            <p:cNvPr id="205" name="Google Shape;7690;p14"/>
            <p:cNvSpPr/>
            <p:nvPr/>
          </p:nvSpPr>
          <p:spPr bwMode="auto"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defRPr/>
              </a:pPr>
              <a:endParaRPr sz="1400" b="0" i="0" u="none" strike="noStrike" cap="none" spc="0">
                <a:ln>
                  <a:noFill/>
                </a:ln>
                <a:solidFill>
                  <a:srgbClr val="435D74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" name="Grupo 13"/>
          <p:cNvGrpSpPr/>
          <p:nvPr/>
        </p:nvGrpSpPr>
        <p:grpSpPr bwMode="auto"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8" name="Rectángulo 7"/>
            <p:cNvSpPr/>
            <p:nvPr/>
          </p:nvSpPr>
          <p:spPr bwMode="auto"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" name="Rectángulo 8"/>
            <p:cNvSpPr/>
            <p:nvPr/>
          </p:nvSpPr>
          <p:spPr bwMode="auto"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" name="Elipse 9"/>
            <p:cNvSpPr/>
            <p:nvPr/>
          </p:nvSpPr>
          <p:spPr bwMode="auto"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" name="Elipse 10"/>
            <p:cNvSpPr/>
            <p:nvPr/>
          </p:nvSpPr>
          <p:spPr bwMode="auto"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2" name="Elipse 11"/>
            <p:cNvSpPr/>
            <p:nvPr/>
          </p:nvSpPr>
          <p:spPr bwMode="auto"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-1.23457E-7 L 0.00538 -0.01049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" dur="3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778E-6 -3.58025E-6 L 0.01597 -0.01759 " pathEditMode="relative" rAng="0" ptsTypes="AA">
                                      <p:cBhvr>
                                        <p:cTn id="10" dur="6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-8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2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1545 0.01203 L -1.38889E-6 4.81481E-6 " pathEditMode="relative" rAng="0" ptsTypes="AA">
                                      <p:cBhvr>
                                        <p:cTn id="14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-6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6" dur="8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1.23457E-6 L -0.03489 1.23457E-6 " pathEditMode="relative" rAng="0" ptsTypes="AA">
                                      <p:cBhvr>
                                        <p:cTn id="18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0.07135 0.00061 " pathEditMode="relative" rAng="0" ptsTypes="AA">
                                      <p:cBhvr>
                                        <p:cTn id="20" dur="7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6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/>
          <p:cNvPicPr>
            <a:picLocks noChangeAspect="1"/>
          </p:cNvPicPr>
          <p:nvPr/>
        </p:nvPicPr>
        <p:blipFill>
          <a:blip r:embed="rId2"/>
          <a:srcRect l="6338" t="11190" r="47314" b="12346"/>
          <a:stretch/>
        </p:blipFill>
        <p:spPr bwMode="auto"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/>
          <p:cNvPicPr>
            <a:picLocks noChangeAspect="1"/>
          </p:cNvPicPr>
          <p:nvPr/>
        </p:nvPicPr>
        <p:blipFill>
          <a:blip r:embed="rId3"/>
          <a:srcRect l="25298" t="16723" r="2754" b="16966"/>
          <a:stretch/>
        </p:blipFill>
        <p:spPr bwMode="auto">
          <a:xfrm flipV="1">
            <a:off x="-171449" y="-68580"/>
            <a:ext cx="3283602" cy="1702336"/>
          </a:xfrm>
          <a:prstGeom prst="rect">
            <a:avLst/>
          </a:prstGeom>
        </p:spPr>
      </p:pic>
      <p:pic>
        <p:nvPicPr>
          <p:cNvPr id="6" name="Imagen 5" descr="Icono&#10;&#10;Descripción generada automáticamente"/>
          <p:cNvPicPr>
            <a:picLocks noChangeAspect="1"/>
          </p:cNvPicPr>
          <p:nvPr/>
        </p:nvPicPr>
        <p:blipFill>
          <a:blip r:embed="rId4"/>
          <a:srcRect l="48803" t="24065" r="2120" b="27656"/>
          <a:stretch/>
        </p:blipFill>
        <p:spPr bwMode="auto">
          <a:xfrm flipV="1">
            <a:off x="-156282" y="-215983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/>
          <p:cNvPicPr>
            <a:picLocks noChangeAspect="1"/>
          </p:cNvPicPr>
          <p:nvPr/>
        </p:nvPicPr>
        <p:blipFill>
          <a:blip r:embed="rId5"/>
          <a:srcRect l="1079" t="39961" r="62780" b="21464"/>
          <a:stretch/>
        </p:blipFill>
        <p:spPr bwMode="auto">
          <a:xfrm>
            <a:off x="5980573" y="332429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/>
          <p:cNvPicPr>
            <a:picLocks noChangeAspect="1"/>
          </p:cNvPicPr>
          <p:nvPr/>
        </p:nvPicPr>
        <p:blipFill>
          <a:blip r:embed="rId6"/>
          <a:srcRect t="3625" r="53804" b="34414"/>
          <a:stretch/>
        </p:blipFill>
        <p:spPr bwMode="auto">
          <a:xfrm>
            <a:off x="6752508" y="3284803"/>
            <a:ext cx="2463658" cy="185869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-14249" y="1076750"/>
            <a:ext cx="9158247" cy="33950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>
                <a:solidFill>
                  <a:schemeClr val="tx1"/>
                </a:solidFill>
              </a:rPr>
              <a:t>КОМАНДА</a:t>
            </a:r>
          </a:p>
          <a:p>
            <a:pPr>
              <a:defRPr/>
            </a:pPr>
            <a:r>
              <a:rPr lang="en-US" sz="3600">
                <a:solidFill>
                  <a:schemeClr val="tx1"/>
                </a:solidFill>
              </a:rPr>
              <a:t>“Мир труда”</a:t>
            </a:r>
            <a:endParaRPr sz="3600"/>
          </a:p>
          <a:p>
            <a:pPr>
              <a:defRPr/>
            </a:pP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3600">
                <a:solidFill>
                  <a:schemeClr val="tx1"/>
                </a:solidFill>
              </a:rPr>
              <a:t>mirtruda@ya.ru</a:t>
            </a:r>
            <a:endParaRPr sz="3600"/>
          </a:p>
        </p:txBody>
      </p:sp>
      <p:pic>
        <p:nvPicPr>
          <p:cNvPr id="15" name="Imagen 14" descr="Imagen que contiene Gráfico circular&#10;&#10;Descripción generada automáticamente"/>
          <p:cNvPicPr>
            <a:picLocks noChangeAspect="1"/>
          </p:cNvPicPr>
          <p:nvPr/>
        </p:nvPicPr>
        <p:blipFill>
          <a:blip r:embed="rId7"/>
          <a:srcRect l="7850" t="14258" r="3882" b="15917"/>
          <a:stretch/>
        </p:blipFill>
        <p:spPr bwMode="auto">
          <a:xfrm rot="17969043">
            <a:off x="-789033" y="3688811"/>
            <a:ext cx="2477966" cy="1102610"/>
          </a:xfrm>
          <a:prstGeom prst="rect">
            <a:avLst/>
          </a:prstGeom>
        </p:spPr>
      </p:pic>
      <p:pic>
        <p:nvPicPr>
          <p:cNvPr id="17" name="Imagen 16" descr="Círculo&#10;&#10;Descripción generada automáticamente"/>
          <p:cNvPicPr>
            <a:picLocks noChangeAspect="1"/>
          </p:cNvPicPr>
          <p:nvPr/>
        </p:nvPicPr>
        <p:blipFill>
          <a:blip r:embed="rId8"/>
          <a:srcRect l="26300" t="6535" r="24866" b="6900"/>
          <a:stretch/>
        </p:blipFill>
        <p:spPr bwMode="auto">
          <a:xfrm>
            <a:off x="341488" y="1076751"/>
            <a:ext cx="801545" cy="799242"/>
          </a:xfrm>
          <a:prstGeom prst="rect">
            <a:avLst/>
          </a:prstGeom>
        </p:spPr>
      </p:pic>
      <p:pic>
        <p:nvPicPr>
          <p:cNvPr id="19" name="Imagen 18" descr="Imagen que contiene Forma&#10;&#10;Descripción generada automáticamente"/>
          <p:cNvPicPr>
            <a:picLocks noChangeAspect="1"/>
          </p:cNvPicPr>
          <p:nvPr/>
        </p:nvPicPr>
        <p:blipFill>
          <a:blip r:embed="rId9"/>
          <a:srcRect l="26800" t="4583" r="22932" b="6606"/>
          <a:stretch/>
        </p:blipFill>
        <p:spPr bwMode="auto">
          <a:xfrm>
            <a:off x="7382585" y="-1151886"/>
            <a:ext cx="2300037" cy="2285787"/>
          </a:xfrm>
          <a:prstGeom prst="rect">
            <a:avLst/>
          </a:prstGeom>
        </p:spPr>
      </p:pic>
      <p:pic>
        <p:nvPicPr>
          <p:cNvPr id="20" name="Imagen 19" descr="Icono&#10;&#10;Descripción generada automáticamente"/>
          <p:cNvPicPr>
            <a:picLocks noChangeAspect="1"/>
          </p:cNvPicPr>
          <p:nvPr/>
        </p:nvPicPr>
        <p:blipFill>
          <a:blip r:embed="rId10"/>
          <a:srcRect l="2783" t="14022" r="5733" b="13918"/>
          <a:stretch/>
        </p:blipFill>
        <p:spPr bwMode="auto">
          <a:xfrm rot="20639185">
            <a:off x="-354108" y="4382203"/>
            <a:ext cx="1955286" cy="866325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/>
          <p:cNvPicPr>
            <a:picLocks noChangeAspect="1"/>
          </p:cNvPicPr>
          <p:nvPr/>
        </p:nvPicPr>
        <p:blipFill>
          <a:blip r:embed="rId11"/>
          <a:srcRect l="24850" t="6158" r="23333" b="5606"/>
          <a:stretch/>
        </p:blipFill>
        <p:spPr bwMode="auto"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 bwMode="auto"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/>
          </a:p>
        </p:txBody>
      </p:sp>
      <p:grpSp>
        <p:nvGrpSpPr>
          <p:cNvPr id="28" name="Grupo 27"/>
          <p:cNvGrpSpPr/>
          <p:nvPr/>
        </p:nvGrpSpPr>
        <p:grpSpPr bwMode="auto">
          <a:xfrm>
            <a:off x="479578" y="1325239"/>
            <a:ext cx="7725988" cy="3135952"/>
            <a:chOff x="353635" y="1274118"/>
            <a:chExt cx="7977874" cy="3238193"/>
          </a:xfrm>
        </p:grpSpPr>
        <p:sp>
          <p:nvSpPr>
            <p:cNvPr id="10" name="Rectángulo 9"/>
            <p:cNvSpPr/>
            <p:nvPr/>
          </p:nvSpPr>
          <p:spPr bwMode="auto"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" name="Elipse 10"/>
            <p:cNvSpPr/>
            <p:nvPr/>
          </p:nvSpPr>
          <p:spPr bwMode="auto"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3" name="Elipse 12"/>
            <p:cNvSpPr/>
            <p:nvPr/>
          </p:nvSpPr>
          <p:spPr bwMode="auto"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4" name="Rectángulo 13"/>
            <p:cNvSpPr/>
            <p:nvPr/>
          </p:nvSpPr>
          <p:spPr bwMode="auto"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6" name="Elipse 15"/>
            <p:cNvSpPr/>
            <p:nvPr/>
          </p:nvSpPr>
          <p:spPr bwMode="auto"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2" name="Elipse 21"/>
            <p:cNvSpPr/>
            <p:nvPr/>
          </p:nvSpPr>
          <p:spPr bwMode="auto"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4" name="Rectángulo 23"/>
            <p:cNvSpPr/>
            <p:nvPr/>
          </p:nvSpPr>
          <p:spPr bwMode="auto"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5" name="Rectángulo 24"/>
            <p:cNvSpPr/>
            <p:nvPr/>
          </p:nvSpPr>
          <p:spPr bwMode="auto"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6" name="Elipse 25"/>
            <p:cNvSpPr/>
            <p:nvPr/>
          </p:nvSpPr>
          <p:spPr bwMode="auto"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2139625733" name="Google Shape;7770;p14"/>
          <p:cNvSpPr/>
          <p:nvPr/>
        </p:nvSpPr>
        <p:spPr bwMode="auto">
          <a:xfrm>
            <a:off x="3537070" y="2363226"/>
            <a:ext cx="2055606" cy="1054041"/>
          </a:xfrm>
          <a:custGeom>
            <a:avLst/>
            <a:gdLst/>
            <a:ahLst/>
            <a:cxnLst/>
            <a:rect l="l" t="t" r="r" b="b"/>
            <a:pathLst>
              <a:path w="19325" h="12456" extrusionOk="0">
                <a:moveTo>
                  <a:pt x="17057" y="1133"/>
                </a:moveTo>
                <a:lnTo>
                  <a:pt x="9662" y="6652"/>
                </a:lnTo>
                <a:lnTo>
                  <a:pt x="2268" y="1133"/>
                </a:lnTo>
                <a:close/>
                <a:moveTo>
                  <a:pt x="18192" y="1697"/>
                </a:moveTo>
                <a:lnTo>
                  <a:pt x="18192" y="10756"/>
                </a:lnTo>
                <a:cubicBezTo>
                  <a:pt x="18192" y="11070"/>
                  <a:pt x="17939" y="11323"/>
                  <a:pt x="17628" y="11323"/>
                </a:cubicBezTo>
                <a:lnTo>
                  <a:pt x="1700" y="11323"/>
                </a:lnTo>
                <a:cubicBezTo>
                  <a:pt x="1386" y="11323"/>
                  <a:pt x="1132" y="11070"/>
                  <a:pt x="1132" y="10756"/>
                </a:cubicBezTo>
                <a:lnTo>
                  <a:pt x="1132" y="1697"/>
                </a:lnTo>
                <a:lnTo>
                  <a:pt x="9324" y="7812"/>
                </a:lnTo>
                <a:cubicBezTo>
                  <a:pt x="9424" y="7887"/>
                  <a:pt x="9543" y="7925"/>
                  <a:pt x="9663" y="7925"/>
                </a:cubicBezTo>
                <a:cubicBezTo>
                  <a:pt x="9782" y="7925"/>
                  <a:pt x="9902" y="7887"/>
                  <a:pt x="10004" y="7812"/>
                </a:cubicBezTo>
                <a:lnTo>
                  <a:pt x="18192" y="1697"/>
                </a:lnTo>
                <a:close/>
                <a:moveTo>
                  <a:pt x="1688" y="0"/>
                </a:moveTo>
                <a:cubicBezTo>
                  <a:pt x="1287" y="0"/>
                  <a:pt x="900" y="145"/>
                  <a:pt x="598" y="405"/>
                </a:cubicBezTo>
                <a:cubicBezTo>
                  <a:pt x="583" y="417"/>
                  <a:pt x="571" y="429"/>
                  <a:pt x="556" y="444"/>
                </a:cubicBezTo>
                <a:cubicBezTo>
                  <a:pt x="202" y="764"/>
                  <a:pt x="0" y="1220"/>
                  <a:pt x="0" y="1697"/>
                </a:cubicBezTo>
                <a:lnTo>
                  <a:pt x="0" y="10756"/>
                </a:lnTo>
                <a:cubicBezTo>
                  <a:pt x="0" y="11695"/>
                  <a:pt x="761" y="12453"/>
                  <a:pt x="1700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1697"/>
                </a:lnTo>
                <a:cubicBezTo>
                  <a:pt x="19325" y="1220"/>
                  <a:pt x="19122" y="764"/>
                  <a:pt x="18769" y="441"/>
                </a:cubicBezTo>
                <a:cubicBezTo>
                  <a:pt x="18757" y="429"/>
                  <a:pt x="18742" y="417"/>
                  <a:pt x="18727" y="405"/>
                </a:cubicBezTo>
                <a:cubicBezTo>
                  <a:pt x="18422" y="145"/>
                  <a:pt x="18037" y="0"/>
                  <a:pt x="17640" y="0"/>
                </a:cubicBezTo>
                <a:cubicBezTo>
                  <a:pt x="17636" y="0"/>
                  <a:pt x="17632" y="0"/>
                  <a:pt x="17628" y="1"/>
                </a:cubicBezTo>
                <a:lnTo>
                  <a:pt x="1700" y="1"/>
                </a:lnTo>
                <a:cubicBezTo>
                  <a:pt x="1696" y="0"/>
                  <a:pt x="1692" y="0"/>
                  <a:pt x="16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defRPr/>
            </a:pPr>
            <a:endParaRPr sz="1400" b="0" i="0" u="none" strike="noStrike" cap="none" spc="0">
              <a:ln>
                <a:noFill/>
              </a:ln>
              <a:solidFill>
                <a:srgbClr val="435D7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10000" decel="1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0.00035 0.05031 " pathEditMode="relative" rAng="0" ptsTypes="AA">
                                      <p:cBhvr>
                                        <p:cTn id="8" dur="5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19000" decel="1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827E-7 L 0.00035 0.05031 " pathEditMode="relative" rAng="0" ptsTypes="AA">
                                      <p:cBhvr>
                                        <p:cTn id="10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0035 0.05031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29000" decel="2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7136 0.00062 " pathEditMode="relative" rAng="0" ptsTypes="AA">
                                      <p:cBhvr>
                                        <p:cTn id="14" dur="5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778E-7 0.00124 L 0.01337 0.03056 " pathEditMode="relative" rAng="0" ptsTypes="AA">
                                      <p:cBhvr>
                                        <p:cTn id="16" dur="6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8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3636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7778E-7 0.00123 L 0.01337 0.03055 " pathEditMode="relative" rAng="0" ptsTypes="AA">
                                      <p:cBhvr>
                                        <p:cTn id="20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45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2" dur="8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9000" decel="8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778E-7 -1.48148E-6 L 0.00677 -0.0179 " pathEditMode="relative" rAng="0" ptsTypes="AA">
                                      <p:cBhvr>
                                        <p:cTn id="24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89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6" dur="6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3636" decel="4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88889E-6 -4.93827E-7 L 0.00539 -0.01049 " pathEditMode="relative" rAng="0" ptsTypes="AA">
                                      <p:cBhvr>
                                        <p:cTn id="28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2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ac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0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32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185 L 2.22222E-6 0.03765 " pathEditMode="relative" rAng="0" ptsTypes="AA">
                                      <p:cBhvr>
                                        <p:cTn id="34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36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8000" decel="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185 L 8.33333E-7 0.03766 " pathEditMode="relative" rAng="0" ptsTypes="AA">
                                      <p:cBhvr>
                                        <p:cTn id="38" dur="2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on Graphics App Pitch Deck by Slidesgo">
  <a:themeElements>
    <a:clrScheme name="Personalizado 10">
      <a:dk1>
        <a:srgbClr val="36174D"/>
      </a:dk1>
      <a:lt1>
        <a:sysClr val="window" lastClr="FFFFFF"/>
      </a:lt1>
      <a:dk2>
        <a:srgbClr val="63298F"/>
      </a:dk2>
      <a:lt2>
        <a:srgbClr val="998DDF"/>
      </a:lt2>
      <a:accent1>
        <a:srgbClr val="C6B8EB"/>
      </a:accent1>
      <a:accent2>
        <a:srgbClr val="F3BB30"/>
      </a:accent2>
      <a:accent3>
        <a:srgbClr val="BAD6F1"/>
      </a:accent3>
      <a:accent4>
        <a:srgbClr val="FF8BFF"/>
      </a:accent4>
      <a:accent5>
        <a:srgbClr val="FFFFFF"/>
      </a:accent5>
      <a:accent6>
        <a:srgbClr val="FFFFFF"/>
      </a:accent6>
      <a:hlink>
        <a:srgbClr val="36174D"/>
      </a:hlink>
      <a:folHlink>
        <a:srgbClr val="36174D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287</Words>
  <Application>Microsoft Office PowerPoint</Application>
  <DocSecurity>0</DocSecurity>
  <PresentationFormat>On-screen Show (16:9)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Liberation Sans</vt:lpstr>
      <vt:lpstr>Manrope Medium</vt:lpstr>
      <vt:lpstr>Staatliches</vt:lpstr>
      <vt:lpstr>Motion Graphics App Pitch Deck by Slidesgo</vt:lpstr>
      <vt:lpstr>МИР ТРУДА Pygame</vt:lpstr>
      <vt:lpstr>Игра "Мир труда" разрабатывается с целью привлечения внимания молодого поколения к рабочим профессиям, необходимым на фабриках и заводах. Проект направлен на создание образовательной игры в стиле Purble Place, предлагая увлекательные мини-игры, связанные с реальной работой на производстве.   </vt:lpstr>
      <vt:lpstr>СРОКИ РЕАЛИЗАЦИИ    1 МЕСЯЦ чуть больше</vt:lpstr>
      <vt:lpstr>Использованные технологии:  Язык программирования: Python.  Игровой движок: Pygame для создания графического интерфейса и обработки событий.  Мини-игры: Разработка отдельных модулей для каждой профессии, таких как "Весёлый Фермер", "Строительный Тетрис" и “Авиаконструктор”</vt:lpstr>
      <vt:lpstr> Структура приложения:  mainMenu(): Главное меню, отображающее кнопки для начала игры, настроек и выхода.  settings(): Окно с игровыми настройками, включая выбор сложности.  difficult(): Окно с выбором уровня сложности.  gameLobby(): Лобби, предоставляющее доступ к разным профессиям.  HappyFarmer(): Мини-игра "Весёлый Фермер".  BuilderTetris(): Мини-игра "Строительный Тетрис"</vt:lpstr>
      <vt:lpstr>Заключение</vt:lpstr>
      <vt:lpstr>Развитие проекта также может включать в себя сотрудничество с образовательными учреждениями, добавление новых уровней и тематик, а также разработку мобильной версии игры.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МИР ТРУДА Pygame</dc:title>
  <dc:subject/>
  <dc:creator/>
  <cp:keywords/>
  <dc:description/>
  <cp:lastModifiedBy>Захар Литвиненко</cp:lastModifiedBy>
  <cp:revision>4</cp:revision>
  <dcterms:created xsi:type="dcterms:W3CDTF">2021-10-12T08:06:43Z</dcterms:created>
  <dcterms:modified xsi:type="dcterms:W3CDTF">2024-01-12T10:52:33Z</dcterms:modified>
  <cp:category/>
  <dc:identifier/>
  <cp:contentStatus/>
  <dc:language/>
  <cp:version/>
</cp:coreProperties>
</file>