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72B0E3-DB8D-48D3-93AB-C4442608D0A8}" type="datetimeFigureOut">
              <a:rPr lang="ru-RU" smtClean="0"/>
              <a:pPr/>
              <a:t>27.02.2012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49D1504-FD4C-4148-BC04-0A0B98BBCE2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файловых систем в </a:t>
            </a:r>
            <a:r>
              <a:rPr lang="ru-RU" dirty="0" err="1" smtClean="0"/>
              <a:t>Linux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9897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b="1" dirty="0" err="1" smtClean="0"/>
              <a:t>Суперблок</a:t>
            </a:r>
            <a:r>
              <a:rPr lang="ru-RU" dirty="0" smtClean="0"/>
              <a:t> размещается в первых 1024 байтах </a:t>
            </a:r>
            <a:r>
              <a:rPr lang="ru-RU" dirty="0" smtClean="0"/>
              <a:t>раздела. ОС </a:t>
            </a:r>
            <a:r>
              <a:rPr lang="ru-RU" dirty="0" smtClean="0"/>
              <a:t>создает несколько копий </a:t>
            </a:r>
            <a:r>
              <a:rPr lang="ru-RU" dirty="0" err="1" smtClean="0"/>
              <a:t>суперблока</a:t>
            </a:r>
            <a:r>
              <a:rPr lang="ru-RU" dirty="0" smtClean="0"/>
              <a:t> для восстановления </a:t>
            </a:r>
            <a:r>
              <a:rPr lang="ru-RU" dirty="0" smtClean="0"/>
              <a:t>и </a:t>
            </a:r>
            <a:r>
              <a:rPr lang="ru-RU" dirty="0" smtClean="0"/>
              <a:t>размещает </a:t>
            </a:r>
            <a:r>
              <a:rPr lang="ru-RU" dirty="0" smtClean="0"/>
              <a:t>копии </a:t>
            </a:r>
            <a:r>
              <a:rPr lang="ru-RU" dirty="0" smtClean="0"/>
              <a:t>различных областях жесткого диска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b="1" dirty="0" smtClean="0"/>
              <a:t>Описание </a:t>
            </a:r>
            <a:r>
              <a:rPr lang="ru-RU" b="1" dirty="0" smtClean="0"/>
              <a:t>группы </a:t>
            </a:r>
            <a:r>
              <a:rPr lang="ru-RU" b="1" dirty="0" smtClean="0"/>
              <a:t>блоков -</a:t>
            </a:r>
            <a:r>
              <a:rPr lang="ru-RU" dirty="0" smtClean="0"/>
              <a:t> </a:t>
            </a:r>
            <a:r>
              <a:rPr lang="ru-RU" dirty="0" smtClean="0"/>
              <a:t>представляет собой массив, содержащий общую информацию обо всех блоках раздела.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b="1" dirty="0" smtClean="0"/>
              <a:t>Битовая </a:t>
            </a:r>
            <a:r>
              <a:rPr lang="ru-RU" b="1" dirty="0" smtClean="0"/>
              <a:t>карта </a:t>
            </a:r>
            <a:r>
              <a:rPr lang="ru-RU" b="1" dirty="0" smtClean="0"/>
              <a:t>блоков -</a:t>
            </a:r>
            <a:r>
              <a:rPr lang="ru-RU" dirty="0" smtClean="0"/>
              <a:t> это </a:t>
            </a:r>
            <a:r>
              <a:rPr lang="ru-RU" dirty="0" smtClean="0"/>
              <a:t>структура, каждый бит которой показывает, отведен ли соответствующий ему блок какому-либо файлу. Если бит равен 1, то блок занят.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b="1" dirty="0" smtClean="0"/>
              <a:t>Битовая </a:t>
            </a:r>
            <a:r>
              <a:rPr lang="ru-RU" b="1" dirty="0" smtClean="0"/>
              <a:t>карта</a:t>
            </a:r>
            <a:r>
              <a:rPr lang="ru-RU" dirty="0" smtClean="0"/>
              <a:t> индексных </a:t>
            </a:r>
            <a:r>
              <a:rPr lang="ru-RU" b="1" dirty="0" smtClean="0"/>
              <a:t>дескрипторов -</a:t>
            </a:r>
            <a:r>
              <a:rPr lang="ru-RU" dirty="0" smtClean="0"/>
              <a:t> показывает </a:t>
            </a:r>
            <a:r>
              <a:rPr lang="ru-RU" dirty="0" smtClean="0"/>
              <a:t>какие именно индексные дескрипторы заняты, а какие нет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Система адресации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183880" cy="46165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2000" dirty="0" smtClean="0"/>
              <a:t>позволяет </a:t>
            </a:r>
            <a:r>
              <a:rPr lang="ru-RU" sz="2000" dirty="0" smtClean="0"/>
              <a:t>находить нужный файл среди множества как пустых, так и </a:t>
            </a:r>
            <a:r>
              <a:rPr lang="ru-RU" sz="2000" dirty="0" smtClean="0"/>
              <a:t>занятых </a:t>
            </a:r>
            <a:r>
              <a:rPr lang="ru-RU" sz="2000" dirty="0" smtClean="0"/>
              <a:t>блоков на диске.</a:t>
            </a:r>
            <a:endParaRPr lang="ru-RU" sz="2000" dirty="0"/>
          </a:p>
        </p:txBody>
      </p:sp>
      <p:pic>
        <p:nvPicPr>
          <p:cNvPr id="2050" name="Picture 2" descr="C:\Users\crazy\Desktop\ОС\Файловые системы\Особенности файловых систем в Linux\ch_15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813638" cy="4161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132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dirty="0" smtClean="0"/>
              <a:t> Для хранения </a:t>
            </a:r>
            <a:r>
              <a:rPr lang="ru-RU" b="1" dirty="0" smtClean="0"/>
              <a:t>адреса</a:t>
            </a:r>
            <a:r>
              <a:rPr lang="ru-RU" dirty="0" smtClean="0"/>
              <a:t> файла выделено </a:t>
            </a:r>
            <a:r>
              <a:rPr lang="ru-RU" b="1" dirty="0" smtClean="0"/>
              <a:t>15 полей</a:t>
            </a:r>
            <a:r>
              <a:rPr lang="ru-RU" dirty="0" smtClean="0"/>
              <a:t>, каждое из которых состоит из </a:t>
            </a:r>
            <a:r>
              <a:rPr lang="ru-RU" b="1" dirty="0" smtClean="0"/>
              <a:t>4 байт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Если </a:t>
            </a:r>
            <a:r>
              <a:rPr lang="ru-RU" dirty="0" smtClean="0"/>
              <a:t>размер файла меньше или равен 12 блоков, то номера этих кластеров непосредственно перечисляются в первых двенадцати полях адреса.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Если </a:t>
            </a:r>
            <a:r>
              <a:rPr lang="ru-RU" dirty="0" smtClean="0"/>
              <a:t>размер файла превышает 12 блоков, то следующее 13-е поле содержит адрес кластера, в котором могут быть расположены номера следующих блоков файла.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132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dirty="0" smtClean="0"/>
              <a:t> 13-й элемент адреса используется для </a:t>
            </a:r>
            <a:r>
              <a:rPr lang="ru-RU" b="1" dirty="0" smtClean="0"/>
              <a:t>косвенной адресации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При </a:t>
            </a:r>
            <a:r>
              <a:rPr lang="ru-RU" dirty="0" smtClean="0"/>
              <a:t>максимальном размере блока равном 4096 байт, 13-й элемент, может содержать до 1024 номеров следующих кластеров данных файла.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Если </a:t>
            </a:r>
            <a:r>
              <a:rPr lang="ru-RU" dirty="0" smtClean="0"/>
              <a:t>размер файла превышает </a:t>
            </a:r>
            <a:r>
              <a:rPr lang="ru-RU" b="1" dirty="0" smtClean="0"/>
              <a:t>12+1024 блоков</a:t>
            </a:r>
            <a:r>
              <a:rPr lang="ru-RU" dirty="0" smtClean="0"/>
              <a:t>, то используется </a:t>
            </a:r>
            <a:r>
              <a:rPr lang="ru-RU" b="1" dirty="0" smtClean="0"/>
              <a:t>14-е</a:t>
            </a:r>
            <a:r>
              <a:rPr lang="ru-RU" dirty="0" smtClean="0"/>
              <a:t> поле, в котором находится номер блока, содержащего 1024 номеров блоков, каждый из которых хранят 1024 номеров блоков данных файла. Здесь применяется уже </a:t>
            </a:r>
            <a:r>
              <a:rPr lang="ru-RU" b="1" dirty="0" smtClean="0"/>
              <a:t>двойная косвенная адресация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Если </a:t>
            </a:r>
            <a:r>
              <a:rPr lang="ru-RU" dirty="0" smtClean="0"/>
              <a:t>файл включает более </a:t>
            </a:r>
            <a:r>
              <a:rPr lang="ru-RU" b="1" dirty="0" smtClean="0"/>
              <a:t>12+1024+1048576</a:t>
            </a:r>
            <a:r>
              <a:rPr lang="ru-RU" dirty="0" smtClean="0"/>
              <a:t> </a:t>
            </a:r>
            <a:r>
              <a:rPr lang="ru-RU" dirty="0" smtClean="0"/>
              <a:t>блоков, то используется последнее 15-е поле для </a:t>
            </a:r>
            <a:r>
              <a:rPr lang="ru-RU" b="1" dirty="0" smtClean="0"/>
              <a:t>тройной косвенной адресации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132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	</a:t>
            </a:r>
            <a:r>
              <a:rPr lang="ru-RU" b="1" dirty="0" smtClean="0"/>
              <a:t>Свойства ext2: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максимальная </a:t>
            </a:r>
            <a:r>
              <a:rPr lang="ru-RU" dirty="0" smtClean="0"/>
              <a:t>длина имени файла 255 </a:t>
            </a:r>
            <a:r>
              <a:rPr lang="ru-RU" dirty="0" smtClean="0"/>
              <a:t>символов;</a:t>
            </a:r>
            <a:endParaRPr lang="ru-RU" dirty="0" smtClean="0"/>
          </a:p>
          <a:p>
            <a:r>
              <a:rPr lang="ru-RU" dirty="0" smtClean="0"/>
              <a:t>максимальный </a:t>
            </a:r>
            <a:r>
              <a:rPr lang="ru-RU" dirty="0" smtClean="0"/>
              <a:t>размер раздела 32 </a:t>
            </a:r>
            <a:r>
              <a:rPr lang="en-US" dirty="0" smtClean="0"/>
              <a:t>Tb;</a:t>
            </a:r>
            <a:endParaRPr lang="ru-RU" dirty="0" smtClean="0"/>
          </a:p>
          <a:p>
            <a:r>
              <a:rPr lang="ru-RU" dirty="0" smtClean="0"/>
              <a:t>максимальный </a:t>
            </a:r>
            <a:r>
              <a:rPr lang="ru-RU" dirty="0" smtClean="0"/>
              <a:t>размер файла 2 </a:t>
            </a:r>
            <a:r>
              <a:rPr lang="en-US" dirty="0" smtClean="0"/>
              <a:t>Tb.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Файловая система </a:t>
            </a:r>
            <a:r>
              <a:rPr lang="en-US" dirty="0" smtClean="0"/>
              <a:t>ext3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183880" cy="46165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sz="2000" dirty="0" smtClean="0"/>
              <a:t>Принципиальное отличие от </a:t>
            </a:r>
            <a:r>
              <a:rPr lang="ru-RU" sz="2000" dirty="0" smtClean="0"/>
              <a:t>ext2 </a:t>
            </a:r>
            <a:r>
              <a:rPr lang="ru-RU" sz="2000" dirty="0" smtClean="0"/>
              <a:t>–</a:t>
            </a:r>
          </a:p>
          <a:p>
            <a:pPr>
              <a:buNone/>
            </a:pPr>
            <a:r>
              <a:rPr lang="ru-RU" sz="2000" dirty="0" smtClean="0"/>
              <a:t>	ведение </a:t>
            </a:r>
            <a:r>
              <a:rPr lang="ru-RU" sz="2000" dirty="0" smtClean="0"/>
              <a:t>журнала изменений, которое </a:t>
            </a:r>
            <a:r>
              <a:rPr lang="ru-RU" sz="2000" dirty="0" smtClean="0"/>
              <a:t>повышает надежность </a:t>
            </a:r>
            <a:r>
              <a:rPr lang="ru-RU" sz="2000" dirty="0" smtClean="0"/>
              <a:t>работы и скорость восстановления </a:t>
            </a:r>
            <a:r>
              <a:rPr lang="ru-RU" sz="2000" dirty="0" smtClean="0"/>
              <a:t>данных.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ru-RU" sz="2000" b="1" dirty="0" smtClean="0"/>
              <a:t>Журналируемая </a:t>
            </a:r>
            <a:r>
              <a:rPr lang="ru-RU" sz="2000" b="1" dirty="0" smtClean="0"/>
              <a:t>файловая система</a:t>
            </a:r>
            <a:r>
              <a:rPr lang="ru-RU" sz="2000" dirty="0" smtClean="0"/>
              <a:t> хранит список изменений, которые она будет проводить с файловой системой перед фактической записью изменений.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000" dirty="0" smtClean="0"/>
              <a:t>	Эти </a:t>
            </a:r>
            <a:r>
              <a:rPr lang="ru-RU" sz="2000" dirty="0" smtClean="0"/>
              <a:t>записи хранятся в отдельной части файловой системы, называемой «журналом», или «логом».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000" dirty="0" smtClean="0"/>
              <a:t>	Как </a:t>
            </a:r>
            <a:r>
              <a:rPr lang="ru-RU" sz="2000" dirty="0" smtClean="0"/>
              <a:t>только изменения файловой системы безопасно внесены в журнал, </a:t>
            </a:r>
            <a:r>
              <a:rPr lang="ru-RU" sz="2000" dirty="0" err="1" smtClean="0"/>
              <a:t>журналируемая</a:t>
            </a:r>
            <a:r>
              <a:rPr lang="ru-RU" sz="2000" dirty="0" smtClean="0"/>
              <a:t> файловая система применяет эти изменения к файлам или метаданным, а затем удаляет эти записи из журнала.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7035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Наличие </a:t>
            </a:r>
            <a:r>
              <a:rPr lang="ru-RU" dirty="0" smtClean="0"/>
              <a:t>журнала повышает вероятность </a:t>
            </a:r>
            <a:r>
              <a:rPr lang="ru-RU" b="1" dirty="0" smtClean="0"/>
              <a:t>сохранения целостности </a:t>
            </a:r>
            <a:r>
              <a:rPr lang="ru-RU" dirty="0" smtClean="0"/>
              <a:t>файловой системы, потому что записи в лог-файл ведутся до проведения фактических изменений, и эти записи хранятся до тех пор, пока они не будут целиком и безопасно применены.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70350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Свойства ext4</a:t>
            </a:r>
          </a:p>
          <a:p>
            <a:pPr algn="ctr">
              <a:buNone/>
            </a:pPr>
            <a:endParaRPr lang="ru-RU" dirty="0" smtClean="0"/>
          </a:p>
          <a:p>
            <a:r>
              <a:rPr lang="ru-RU" dirty="0" smtClean="0"/>
              <a:t>файловая </a:t>
            </a:r>
            <a:r>
              <a:rPr lang="ru-RU" dirty="0" smtClean="0"/>
              <a:t>система, основанная на </a:t>
            </a:r>
            <a:r>
              <a:rPr lang="ru-RU" dirty="0" smtClean="0"/>
              <a:t>ext3(</a:t>
            </a:r>
            <a:r>
              <a:rPr lang="ru-RU" dirty="0" err="1" smtClean="0"/>
              <a:t>журналируемая</a:t>
            </a:r>
            <a:r>
              <a:rPr lang="ru-RU" dirty="0" smtClean="0"/>
              <a:t>);</a:t>
            </a:r>
            <a:endParaRPr lang="ru-RU" dirty="0" smtClean="0"/>
          </a:p>
          <a:p>
            <a:r>
              <a:rPr lang="ru-RU" dirty="0" smtClean="0"/>
              <a:t>максимальный </a:t>
            </a:r>
            <a:r>
              <a:rPr lang="ru-RU" dirty="0" smtClean="0"/>
              <a:t>размер раздела 1 </a:t>
            </a:r>
            <a:r>
              <a:rPr lang="ru-RU" dirty="0" err="1" smtClean="0"/>
              <a:t>эксабайт</a:t>
            </a:r>
            <a:r>
              <a:rPr lang="ru-RU" dirty="0" smtClean="0"/>
              <a:t>(</a:t>
            </a:r>
            <a:r>
              <a:rPr lang="ru-RU" b="1" dirty="0" smtClean="0"/>
              <a:t>1 Эб</a:t>
            </a:r>
            <a:r>
              <a:rPr lang="ru-RU" dirty="0" smtClean="0"/>
              <a:t>);</a:t>
            </a:r>
            <a:endParaRPr lang="ru-RU" dirty="0" smtClean="0"/>
          </a:p>
          <a:p>
            <a:r>
              <a:rPr lang="ru-RU" dirty="0" smtClean="0"/>
              <a:t>используется </a:t>
            </a:r>
            <a:r>
              <a:rPr lang="ru-RU" smtClean="0"/>
              <a:t>метод </a:t>
            </a:r>
            <a:r>
              <a:rPr lang="ru-RU" smtClean="0"/>
              <a:t>пространственной записи - </a:t>
            </a:r>
            <a:r>
              <a:rPr lang="ru-RU" smtClean="0"/>
              <a:t>новая информация добавляется в конец заранее выделенной по соседству </a:t>
            </a:r>
            <a:r>
              <a:rPr lang="ru-RU" smtClean="0"/>
              <a:t>области </a:t>
            </a:r>
            <a:r>
              <a:rPr lang="ru-RU" smtClean="0"/>
              <a:t>файла.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	ОС </a:t>
            </a:r>
            <a:r>
              <a:rPr lang="ru-RU" dirty="0" err="1" smtClean="0"/>
              <a:t>Linux</a:t>
            </a:r>
            <a:r>
              <a:rPr lang="ru-RU" dirty="0" smtClean="0"/>
              <a:t> поддерживает множество файловых систем: </a:t>
            </a:r>
            <a:endParaRPr lang="en-US" dirty="0" smtClean="0"/>
          </a:p>
          <a:p>
            <a:r>
              <a:rPr lang="ru-RU" b="1" dirty="0" smtClean="0"/>
              <a:t>ext2, </a:t>
            </a:r>
            <a:endParaRPr lang="en-US" b="1" dirty="0" smtClean="0"/>
          </a:p>
          <a:p>
            <a:r>
              <a:rPr lang="ru-RU" b="1" dirty="0" smtClean="0"/>
              <a:t>ext3,</a:t>
            </a:r>
            <a:endParaRPr lang="en-US" b="1" dirty="0" smtClean="0"/>
          </a:p>
          <a:p>
            <a:r>
              <a:rPr lang="ru-RU" b="1" dirty="0" smtClean="0"/>
              <a:t>ext4, </a:t>
            </a:r>
            <a:endParaRPr lang="en-US" b="1" dirty="0" smtClean="0"/>
          </a:p>
          <a:p>
            <a:r>
              <a:rPr lang="en-US" b="1" dirty="0" smtClean="0"/>
              <a:t>R</a:t>
            </a:r>
            <a:r>
              <a:rPr lang="ru-RU" b="1" dirty="0" err="1" smtClean="0"/>
              <a:t>aiserfs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ru-RU" dirty="0" smtClean="0"/>
              <a:t>ФС </a:t>
            </a:r>
            <a:r>
              <a:rPr lang="ru-RU" dirty="0" err="1" smtClean="0"/>
              <a:t>Linux</a:t>
            </a:r>
            <a:r>
              <a:rPr lang="ru-RU" dirty="0" smtClean="0"/>
              <a:t>/UNIX разбивает </a:t>
            </a:r>
            <a:r>
              <a:rPr lang="ru-RU" b="1" dirty="0" smtClean="0"/>
              <a:t>пространство</a:t>
            </a:r>
            <a:r>
              <a:rPr lang="ru-RU" dirty="0" smtClean="0"/>
              <a:t> раздела диска на </a:t>
            </a:r>
            <a:r>
              <a:rPr lang="ru-RU" b="1" dirty="0" smtClean="0"/>
              <a:t>блоки</a:t>
            </a:r>
            <a:r>
              <a:rPr lang="ru-RU" dirty="0" smtClean="0"/>
              <a:t> фиксированного размера, кратные размеру сектора — 1024, 2048, 4096 или 8120 байт. </a:t>
            </a:r>
          </a:p>
          <a:p>
            <a:pPr>
              <a:buNone/>
            </a:pPr>
            <a:r>
              <a:rPr lang="ru-RU" dirty="0" smtClean="0"/>
              <a:t>		Размер блока указывается при создании файловой системы.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48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Логическая организация </a:t>
            </a:r>
            <a:r>
              <a:rPr lang="en-US" dirty="0" smtClean="0"/>
              <a:t>ext2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644008" y="1196752"/>
            <a:ext cx="3888432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Иерархия каталогов системы </a:t>
            </a:r>
            <a:r>
              <a:rPr lang="ru-RU" b="1" dirty="0" smtClean="0"/>
              <a:t>ext2</a:t>
            </a:r>
            <a:r>
              <a:rPr lang="ru-RU" dirty="0" smtClean="0"/>
              <a:t> представляет собой </a:t>
            </a:r>
            <a:r>
              <a:rPr lang="ru-RU" b="1" dirty="0" smtClean="0"/>
              <a:t>сеть</a:t>
            </a:r>
            <a:r>
              <a:rPr lang="ru-RU" dirty="0" smtClean="0"/>
              <a:t> - один файл может принадлежать сразу нескольким каталогам. </a:t>
            </a:r>
          </a:p>
          <a:p>
            <a:pPr>
              <a:buNone/>
            </a:pPr>
            <a:r>
              <a:rPr lang="ru-RU" dirty="0" smtClean="0"/>
              <a:t>	Т.е. </a:t>
            </a:r>
            <a:r>
              <a:rPr lang="ru-RU" b="1" dirty="0" smtClean="0"/>
              <a:t>один</a:t>
            </a:r>
            <a:r>
              <a:rPr lang="ru-RU" dirty="0" smtClean="0"/>
              <a:t> физический файл на диске может иметь </a:t>
            </a:r>
            <a:r>
              <a:rPr lang="ru-RU" b="1" dirty="0" smtClean="0"/>
              <a:t>несколько</a:t>
            </a:r>
            <a:r>
              <a:rPr lang="ru-RU" dirty="0" smtClean="0"/>
              <a:t> имен (путей). </a:t>
            </a:r>
            <a:endParaRPr lang="ru-RU" dirty="0"/>
          </a:p>
        </p:txBody>
      </p:sp>
      <p:pic>
        <p:nvPicPr>
          <p:cNvPr id="1026" name="Picture 2" descr="C:\Users\Виталий\Desktop\ch_15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3809263" cy="1816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В файловой системе каждый файл идентифицируется </a:t>
            </a:r>
            <a:r>
              <a:rPr lang="ru-RU" i="1" dirty="0" smtClean="0"/>
              <a:t>уникальным номером</a:t>
            </a:r>
            <a:r>
              <a:rPr lang="ru-RU" dirty="0" smtClean="0"/>
              <a:t> - </a:t>
            </a:r>
            <a:r>
              <a:rPr lang="ru-RU" b="1" dirty="0" err="1" smtClean="0"/>
              <a:t>Inode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инод</a:t>
            </a:r>
            <a:r>
              <a:rPr lang="ru-RU" dirty="0" smtClean="0"/>
              <a:t> = </a:t>
            </a:r>
            <a:r>
              <a:rPr lang="ru-RU" i="1" dirty="0" smtClean="0"/>
              <a:t>Индексный дескриптор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b="1" dirty="0" smtClean="0"/>
              <a:t>Простое</a:t>
            </a:r>
            <a:r>
              <a:rPr lang="ru-RU" dirty="0" smtClean="0"/>
              <a:t> имя файла не должно превышать 255 символов, в имени не должны присутствовать символ </a:t>
            </a:r>
            <a:r>
              <a:rPr lang="ru-RU" b="1" dirty="0" smtClean="0"/>
              <a:t>NULL</a:t>
            </a:r>
            <a:r>
              <a:rPr lang="ru-RU" dirty="0" smtClean="0"/>
              <a:t> и </a:t>
            </a:r>
            <a:r>
              <a:rPr lang="ru-RU" b="1" dirty="0" smtClean="0"/>
              <a:t>/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b="1" dirty="0" smtClean="0"/>
              <a:t>Полное</a:t>
            </a:r>
            <a:r>
              <a:rPr lang="ru-RU" dirty="0" smtClean="0"/>
              <a:t> имя представляет собой цепочку простых символьных имен всех каталогов, через которые проходит путь от корня до данного файла.</a:t>
            </a:r>
          </a:p>
          <a:p>
            <a:pPr>
              <a:buNone/>
            </a:pPr>
            <a:r>
              <a:rPr lang="ru-RU" dirty="0" smtClean="0"/>
              <a:t>		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b="1" dirty="0" smtClean="0"/>
              <a:t>Жёсткая ссылка</a:t>
            </a:r>
            <a:r>
              <a:rPr lang="ru-RU" dirty="0" smtClean="0"/>
              <a:t> связывает </a:t>
            </a:r>
            <a:r>
              <a:rPr lang="ru-RU" dirty="0" smtClean="0"/>
              <a:t>индексный </a:t>
            </a:r>
            <a:r>
              <a:rPr lang="ru-RU" dirty="0" smtClean="0"/>
              <a:t>дескриптор файла с каталогом и дает ему </a:t>
            </a:r>
            <a:r>
              <a:rPr lang="ru-RU" dirty="0" smtClean="0"/>
              <a:t>имя. Это один </a:t>
            </a:r>
            <a:r>
              <a:rPr lang="ru-RU" dirty="0" smtClean="0"/>
              <a:t>их </a:t>
            </a:r>
            <a:r>
              <a:rPr lang="ru-RU" dirty="0" smtClean="0"/>
              <a:t>путей(полных имен) файла.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b="1" dirty="0" smtClean="0"/>
              <a:t>Символьная </a:t>
            </a:r>
            <a:r>
              <a:rPr lang="ru-RU" b="1" dirty="0" smtClean="0"/>
              <a:t>ссылка</a:t>
            </a:r>
            <a:r>
              <a:rPr lang="ru-RU" dirty="0" smtClean="0"/>
              <a:t> </a:t>
            </a:r>
            <a:r>
              <a:rPr lang="ru-RU" dirty="0" smtClean="0"/>
              <a:t>- это файл UNIX, содержащий в себе лишь текстовую строку - путь к оригинальному файлу, на который </a:t>
            </a:r>
            <a:r>
              <a:rPr lang="ru-RU" dirty="0" smtClean="0"/>
              <a:t>он </a:t>
            </a:r>
            <a:r>
              <a:rPr lang="ru-RU" dirty="0" smtClean="0"/>
              <a:t>ссылается.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dirty="0" smtClean="0"/>
              <a:t>В файловой системе ext2 файл может </a:t>
            </a:r>
            <a:r>
              <a:rPr lang="ru-RU" dirty="0" smtClean="0"/>
              <a:t>иметь </a:t>
            </a:r>
            <a:r>
              <a:rPr lang="ru-RU" dirty="0" smtClean="0"/>
              <a:t>несколько полных имен; здесь справедливо соответствие «один файл — много полных имен». В любом случае полное имя однозначно определяет файл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В ФС </a:t>
            </a:r>
            <a:r>
              <a:rPr lang="ru-RU" dirty="0" err="1" smtClean="0"/>
              <a:t>Linux</a:t>
            </a:r>
            <a:r>
              <a:rPr lang="ru-RU" dirty="0" smtClean="0"/>
              <a:t> имеется один</a:t>
            </a:r>
            <a:r>
              <a:rPr lang="ru-RU" b="1" dirty="0" smtClean="0"/>
              <a:t> корневой раздел </a:t>
            </a:r>
            <a:r>
              <a:rPr lang="ru-RU" dirty="0" smtClean="0"/>
              <a:t>- / </a:t>
            </a:r>
            <a:r>
              <a:rPr lang="ru-RU" dirty="0" smtClean="0"/>
              <a:t>(</a:t>
            </a:r>
            <a:r>
              <a:rPr lang="ru-RU" b="1" i="1" dirty="0" err="1" smtClean="0"/>
              <a:t>root</a:t>
            </a:r>
            <a:r>
              <a:rPr lang="ru-RU" dirty="0" smtClean="0"/>
              <a:t>, </a:t>
            </a:r>
            <a:r>
              <a:rPr lang="ru-RU" b="1" i="1" dirty="0" smtClean="0"/>
              <a:t>корень</a:t>
            </a:r>
            <a:r>
              <a:rPr lang="ru-RU" dirty="0" smtClean="0"/>
              <a:t>).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Все</a:t>
            </a:r>
            <a:r>
              <a:rPr lang="ru-RU" b="1" dirty="0" smtClean="0"/>
              <a:t> разделы жесткого диска </a:t>
            </a:r>
            <a:r>
              <a:rPr lang="ru-RU" dirty="0" smtClean="0"/>
              <a:t>представляют </a:t>
            </a:r>
            <a:r>
              <a:rPr lang="ru-RU" dirty="0" smtClean="0"/>
              <a:t>собой структуру подкаталогов, "</a:t>
            </a:r>
            <a:r>
              <a:rPr lang="ru-RU" dirty="0" err="1" smtClean="0"/>
              <a:t>примонтированых</a:t>
            </a:r>
            <a:r>
              <a:rPr lang="ru-RU" dirty="0" smtClean="0"/>
              <a:t>" к определенным </a:t>
            </a:r>
            <a:r>
              <a:rPr lang="ru-RU" dirty="0" smtClean="0"/>
              <a:t>каталогам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ru-RU" b="1" dirty="0" err="1" smtClean="0"/>
              <a:t>Инод</a:t>
            </a:r>
            <a:r>
              <a:rPr lang="en-US" b="1" dirty="0" smtClean="0"/>
              <a:t>(</a:t>
            </a:r>
            <a:r>
              <a:rPr lang="ru-RU" b="1" dirty="0" smtClean="0"/>
              <a:t>индексный дескриптор</a:t>
            </a:r>
            <a:r>
              <a:rPr lang="en-US" b="1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 </a:t>
            </a:r>
            <a:r>
              <a:rPr lang="ru-RU" b="1" dirty="0" smtClean="0"/>
              <a:t>уникален </a:t>
            </a:r>
            <a:r>
              <a:rPr lang="ru-RU" dirty="0" smtClean="0"/>
              <a:t>в пределах определенной файловой системы и содержит следующую </a:t>
            </a:r>
            <a:r>
              <a:rPr lang="ru-RU" b="1" dirty="0" smtClean="0"/>
              <a:t>информацию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о владельце объекта </a:t>
            </a:r>
            <a:r>
              <a:rPr lang="ru-RU" dirty="0" smtClean="0"/>
              <a:t>ФС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последнем времени </a:t>
            </a:r>
            <a:r>
              <a:rPr lang="ru-RU" dirty="0" smtClean="0"/>
              <a:t>доступа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размере объекта </a:t>
            </a:r>
            <a:r>
              <a:rPr lang="ru-RU" dirty="0" smtClean="0"/>
              <a:t>ФС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указании файл это или </a:t>
            </a:r>
            <a:r>
              <a:rPr lang="ru-RU" dirty="0" smtClean="0"/>
              <a:t>каталог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права </a:t>
            </a:r>
            <a:r>
              <a:rPr lang="ru-RU" dirty="0" smtClean="0"/>
              <a:t>доступа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Физическая организация </a:t>
            </a:r>
            <a:r>
              <a:rPr lang="en-US" dirty="0" smtClean="0"/>
              <a:t>ext2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643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C:\Users\crazy\Desktop\ОС\Файловые системы\Особенности файловых систем в Linux\ch_15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227" y="1571612"/>
            <a:ext cx="6448020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989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	</a:t>
            </a:r>
            <a:r>
              <a:rPr lang="ru-RU" b="1" dirty="0" err="1" smtClean="0"/>
              <a:t>Суперблок</a:t>
            </a:r>
            <a:r>
              <a:rPr lang="ru-RU" dirty="0" smtClean="0"/>
              <a:t> </a:t>
            </a:r>
            <a:r>
              <a:rPr lang="ru-RU" dirty="0" smtClean="0"/>
              <a:t>- это своеобразный аналог FAT </a:t>
            </a:r>
            <a:r>
              <a:rPr lang="ru-RU" dirty="0" smtClean="0"/>
              <a:t>таблицы.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Суперблок</a:t>
            </a:r>
            <a:r>
              <a:rPr lang="ru-RU" dirty="0" smtClean="0"/>
              <a:t> </a:t>
            </a:r>
            <a:r>
              <a:rPr lang="ru-RU" dirty="0" smtClean="0"/>
              <a:t>содержит </a:t>
            </a:r>
            <a:r>
              <a:rPr lang="ru-RU" dirty="0" smtClean="0"/>
              <a:t>информацию: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общее число блоков и индексных дескрипторов в файловой системе;</a:t>
            </a:r>
          </a:p>
          <a:p>
            <a:r>
              <a:rPr lang="ru-RU" dirty="0" smtClean="0"/>
              <a:t>число свободных блоков и индексных дескрипторов в файловой системе;</a:t>
            </a:r>
          </a:p>
          <a:p>
            <a:r>
              <a:rPr lang="ru-RU" dirty="0" smtClean="0"/>
              <a:t>размер блока файловой системы;</a:t>
            </a:r>
          </a:p>
          <a:p>
            <a:r>
              <a:rPr lang="ru-RU" dirty="0" smtClean="0"/>
              <a:t>количество блоков и индексных дескрипторов в группе;</a:t>
            </a:r>
          </a:p>
          <a:p>
            <a:r>
              <a:rPr lang="ru-RU" dirty="0" smtClean="0"/>
              <a:t>размер индексного дескриптора;</a:t>
            </a:r>
          </a:p>
          <a:p>
            <a:r>
              <a:rPr lang="ru-RU" dirty="0" smtClean="0"/>
              <a:t>идентификатор файловой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</TotalTime>
  <Words>50</Words>
  <Application>Microsoft Office PowerPoint</Application>
  <PresentationFormat>Экран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Аспект</vt:lpstr>
      <vt:lpstr>Особенности файловых систем в Linux</vt:lpstr>
      <vt:lpstr>Слайд 2</vt:lpstr>
      <vt:lpstr>Логическая организация ext2</vt:lpstr>
      <vt:lpstr>Слайд 4</vt:lpstr>
      <vt:lpstr>Слайд 5</vt:lpstr>
      <vt:lpstr>Слайд 6</vt:lpstr>
      <vt:lpstr>Слайд 7</vt:lpstr>
      <vt:lpstr>Физическая организация ext2</vt:lpstr>
      <vt:lpstr>Слайд 9</vt:lpstr>
      <vt:lpstr>Слайд 10</vt:lpstr>
      <vt:lpstr>Система адресации данных</vt:lpstr>
      <vt:lpstr>Слайд 12</vt:lpstr>
      <vt:lpstr>Слайд 13</vt:lpstr>
      <vt:lpstr>Слайд 14</vt:lpstr>
      <vt:lpstr>Файловая система ext3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файловых систем в Linux</dc:title>
  <dc:creator>Виталий</dc:creator>
  <cp:lastModifiedBy>crazy</cp:lastModifiedBy>
  <cp:revision>31</cp:revision>
  <dcterms:created xsi:type="dcterms:W3CDTF">2012-02-26T16:43:07Z</dcterms:created>
  <dcterms:modified xsi:type="dcterms:W3CDTF">2012-02-27T03:50:23Z</dcterms:modified>
</cp:coreProperties>
</file>