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71" r:id="rId4"/>
    <p:sldId id="262" r:id="rId5"/>
    <p:sldId id="282" r:id="rId6"/>
    <p:sldId id="263" r:id="rId7"/>
    <p:sldId id="273" r:id="rId8"/>
    <p:sldId id="280" r:id="rId9"/>
    <p:sldId id="279" r:id="rId10"/>
    <p:sldId id="281" r:id="rId11"/>
    <p:sldId id="275" r:id="rId12"/>
    <p:sldId id="276" r:id="rId13"/>
    <p:sldId id="277" r:id="rId14"/>
  </p:sldIdLst>
  <p:sldSz cx="9144000" cy="6858000" type="screen4x3"/>
  <p:notesSz cx="6669088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AEA75E-F88D-4684-851F-9515638FA050}">
          <p14:sldIdLst>
            <p14:sldId id="256"/>
            <p14:sldId id="261"/>
            <p14:sldId id="271"/>
          </p14:sldIdLst>
        </p14:section>
        <p14:section name="未命名的章節" id="{68843FDB-328F-4236-9CDA-44B17123534A}">
          <p14:sldIdLst>
            <p14:sldId id="262"/>
            <p14:sldId id="282"/>
            <p14:sldId id="263"/>
            <p14:sldId id="273"/>
            <p14:sldId id="280"/>
            <p14:sldId id="279"/>
            <p14:sldId id="281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660"/>
  </p:normalViewPr>
  <p:slideViewPr>
    <p:cSldViewPr>
      <p:cViewPr>
        <p:scale>
          <a:sx n="76" d="100"/>
          <a:sy n="76" d="100"/>
        </p:scale>
        <p:origin x="-4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8B88-C62A-40D1-8F36-06BC9D8B0AF9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56277-31B4-459E-9D6B-1B7874FD2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148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EF6F-19E3-4D72-9A19-FF5294CDF988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972C0-3083-44F3-B8F7-E22296210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54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72C0-3083-44F3-B8F7-E222962103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5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72C0-3083-44F3-B8F7-E22296210348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6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C6B214-7F53-4E05-9929-FA99AA1B1B20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10E1-E67E-4670-A6EC-DA440EA43F0F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6DE25D-87A2-4190-B3D4-94E6610BA3B3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8119-B53D-4B74-A6CF-6EA1B49E8FD4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9296-DD85-4542-8567-F59D81DBC78E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AB27FB-01A2-4AE1-86F3-D531657D1FA5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D6252F-2285-422D-A9AE-CF9D3AA49C26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C227-A616-40E6-A79B-E60451470689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240C-B842-4110-9D19-1AB4D0718B45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7A08-6E47-49C7-B4E3-7DB01A12C2BE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BD835A-432D-4AF8-B544-78C0C534B988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F4069A-0CE8-4F9E-8B7F-30967613B2F4}" type="datetime1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9234CF-D3C4-4CB1-9084-FDA96F5D05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296144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/>
              <a:t>雲端商務服務班</a:t>
            </a:r>
            <a:endParaRPr lang="zh-TW" altLang="en-US" sz="6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67744" y="6165304"/>
            <a:ext cx="5176664" cy="461665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</a:rPr>
              <a:t>林信佑</a:t>
            </a:r>
            <a:r>
              <a:rPr lang="en-US" altLang="zh-TW" sz="2000" dirty="0" smtClean="0">
                <a:solidFill>
                  <a:schemeClr val="bg1"/>
                </a:solidFill>
              </a:rPr>
              <a:t>(NO.8)</a:t>
            </a:r>
            <a:r>
              <a:rPr lang="zh-TW" altLang="en-US" sz="2000" dirty="0" smtClean="0">
                <a:solidFill>
                  <a:schemeClr val="bg1"/>
                </a:solidFill>
              </a:rPr>
              <a:t>  、黃顏明</a:t>
            </a:r>
            <a:r>
              <a:rPr lang="en-US" altLang="zh-TW" sz="2000" dirty="0" smtClean="0">
                <a:solidFill>
                  <a:schemeClr val="bg1"/>
                </a:solidFill>
              </a:rPr>
              <a:t>(NO.9)</a:t>
            </a:r>
          </a:p>
          <a:p>
            <a:r>
              <a:rPr lang="zh-TW" altLang="en-US" sz="2000" dirty="0" smtClean="0">
                <a:solidFill>
                  <a:schemeClr val="bg1"/>
                </a:solidFill>
              </a:rPr>
              <a:t>江婉柔</a:t>
            </a:r>
            <a:r>
              <a:rPr lang="en-US" altLang="zh-TW" sz="2000" dirty="0" smtClean="0">
                <a:solidFill>
                  <a:schemeClr val="bg1"/>
                </a:solidFill>
              </a:rPr>
              <a:t>(NO.18)</a:t>
            </a:r>
            <a:r>
              <a:rPr lang="zh-TW" altLang="en-US" sz="2000" dirty="0" smtClean="0">
                <a:solidFill>
                  <a:schemeClr val="bg1"/>
                </a:solidFill>
              </a:rPr>
              <a:t>、黃驛紜</a:t>
            </a:r>
            <a:r>
              <a:rPr lang="en-US" altLang="zh-TW" sz="2000" dirty="0" smtClean="0">
                <a:solidFill>
                  <a:schemeClr val="bg1"/>
                </a:solidFill>
              </a:rPr>
              <a:t>(NO.20)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984176" y="1844824"/>
            <a:ext cx="5108104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600" b="1" dirty="0">
                <a:solidFill>
                  <a:schemeClr val="tx1"/>
                </a:solidFill>
              </a:rPr>
              <a:t>專題報告</a:t>
            </a:r>
          </a:p>
          <a:p>
            <a:r>
              <a:rPr lang="zh-TW" altLang="en-US" sz="3600" b="1" dirty="0" smtClean="0">
                <a:solidFill>
                  <a:schemeClr val="tx1"/>
                </a:solidFill>
              </a:rPr>
              <a:t>架設網站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34CF-D3C4-4CB1-9084-FDA96F5D05C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419872" y="3937920"/>
            <a:ext cx="2160239" cy="1651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400" b="1" dirty="0" smtClean="0">
                <a:solidFill>
                  <a:schemeClr val="tx1"/>
                </a:solidFill>
              </a:rPr>
              <a:t>指導教授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鄭辰仰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盧永豐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洪</a:t>
            </a:r>
            <a:r>
              <a:rPr lang="zh-TW" altLang="en-US" sz="2400" b="1" dirty="0">
                <a:solidFill>
                  <a:schemeClr val="tx1"/>
                </a:solidFill>
              </a:rPr>
              <a:t>佛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典 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曾學文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620769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rgbClr val="297FD5"/>
              </a:buClr>
              <a:buSzPct val="60000"/>
            </a:pPr>
            <a:r>
              <a:rPr lang="zh-TW" altLang="en-US" sz="2400" dirty="0">
                <a:solidFill>
                  <a:srgbClr val="FFFFFF"/>
                </a:solidFill>
              </a:rPr>
              <a:t>本組成員：</a:t>
            </a:r>
            <a:endParaRPr lang="en-US" altLang="zh-TW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6" descr="逐步解說：建立具有成員資格和使用者登入的網站 - Google Chrome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3383" r="-6" b="-3383"/>
          <a:stretch/>
        </p:blipFill>
        <p:spPr>
          <a:xfrm>
            <a:off x="683568" y="1496613"/>
            <a:ext cx="7416824" cy="5361387"/>
          </a:xfrm>
        </p:spPr>
      </p:pic>
    </p:spTree>
    <p:extLst>
      <p:ext uri="{BB962C8B-B14F-4D97-AF65-F5344CB8AC3E}">
        <p14:creationId xmlns:p14="http://schemas.microsoft.com/office/powerpoint/2010/main" val="36305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參考</a:t>
            </a:r>
            <a:r>
              <a:rPr lang="zh-TW" altLang="en-US" sz="3600" b="1" dirty="0"/>
              <a:t>文獻及</a:t>
            </a:r>
            <a:r>
              <a:rPr lang="zh-TW" altLang="en-US" sz="3600" b="1" dirty="0" smtClean="0"/>
              <a:t>資料</a:t>
            </a:r>
            <a:endParaRPr lang="zh-TW" altLang="en-US" sz="36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146148" y="1628800"/>
            <a:ext cx="9001000" cy="50474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2009 </a:t>
            </a:r>
            <a:r>
              <a:rPr lang="zh-TW" altLang="en-US" sz="1600" b="1" dirty="0"/>
              <a:t>劉璞 精油生活</a:t>
            </a:r>
            <a:r>
              <a:rPr lang="en-US" altLang="zh-TW" sz="1600" b="1" dirty="0"/>
              <a:t>DIY</a:t>
            </a:r>
            <a:r>
              <a:rPr lang="zh-TW" altLang="en-US" sz="1600" b="1" dirty="0"/>
              <a:t>全書 商周出版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2009 Melissa Studio </a:t>
            </a:r>
            <a:r>
              <a:rPr lang="zh-TW" altLang="en-US" sz="1600" b="1" dirty="0"/>
              <a:t>精油全書－芳香療法精油使用小百科 商周出版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2004 </a:t>
            </a:r>
            <a:r>
              <a:rPr lang="zh-TW" altLang="en-US" sz="1600" b="1" dirty="0"/>
              <a:t>福田瑞江 手製化妝品與手工皂 三悅文化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2012 </a:t>
            </a:r>
            <a:r>
              <a:rPr lang="zh-TW" altLang="en-US" sz="1600" b="1" dirty="0"/>
              <a:t>許舜欣、許涵真 洗得到的幸福！天然</a:t>
            </a:r>
            <a:r>
              <a:rPr lang="en-US" altLang="zh-TW" sz="1600" b="1" dirty="0"/>
              <a:t>×</a:t>
            </a:r>
            <a:r>
              <a:rPr lang="zh-TW" altLang="en-US" sz="1600" b="1" dirty="0"/>
              <a:t>滋養</a:t>
            </a:r>
            <a:r>
              <a:rPr lang="en-US" altLang="zh-TW" sz="1600" b="1" dirty="0"/>
              <a:t>×</a:t>
            </a:r>
            <a:r>
              <a:rPr lang="zh-TW" altLang="en-US" sz="1600" b="1" dirty="0"/>
              <a:t>美麗的手工好皂 </a:t>
            </a:r>
            <a:r>
              <a:rPr lang="en-US" altLang="zh-TW" sz="1600" b="1" dirty="0" err="1"/>
              <a:t>PCuSER</a:t>
            </a:r>
            <a:r>
              <a:rPr lang="zh-TW" altLang="en-US" sz="1600" b="1" dirty="0"/>
              <a:t>電腦人</a:t>
            </a:r>
            <a:r>
              <a:rPr lang="zh-TW" altLang="en-US" sz="1600" b="1" dirty="0" smtClean="0"/>
              <a:t>文化</a:t>
            </a:r>
            <a:endParaRPr lang="en-US" altLang="zh-TW" sz="16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 smtClean="0"/>
              <a:t>2013 </a:t>
            </a:r>
            <a:r>
              <a:rPr lang="zh-TW" altLang="en-US" sz="1600" b="1" dirty="0"/>
              <a:t>娜娜媽 </a:t>
            </a:r>
            <a:r>
              <a:rPr lang="en-US" altLang="zh-TW" sz="1600" b="1" dirty="0"/>
              <a:t>30</a:t>
            </a:r>
            <a:r>
              <a:rPr lang="zh-TW" altLang="en-US" sz="1600" b="1" dirty="0"/>
              <a:t>款最想學的天然手工皂：娜娜媽不藏私的經典配方大公開 貝果文化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2011 </a:t>
            </a:r>
            <a:r>
              <a:rPr lang="zh-TW" altLang="en-US" sz="1600" b="1" dirty="0"/>
              <a:t>格子 格子教你做自然好用的</a:t>
            </a:r>
            <a:r>
              <a:rPr lang="en-US" altLang="zh-TW" sz="1600" b="1" dirty="0"/>
              <a:t>100</a:t>
            </a:r>
            <a:r>
              <a:rPr lang="zh-TW" altLang="en-US" sz="1600" b="1" dirty="0"/>
              <a:t>款手工皂</a:t>
            </a:r>
            <a:r>
              <a:rPr lang="en-US" altLang="zh-TW" sz="1600" b="1" dirty="0"/>
              <a:t>&amp;</a:t>
            </a:r>
            <a:r>
              <a:rPr lang="zh-TW" altLang="en-US" sz="1600" b="1" dirty="0"/>
              <a:t>護膚品 河南科學技術出版社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2009 </a:t>
            </a:r>
            <a:r>
              <a:rPr lang="zh-TW" altLang="en-US" sz="1600" b="1" dirty="0"/>
              <a:t>喬叔，再見咖啡</a:t>
            </a:r>
            <a:r>
              <a:rPr lang="en-US" altLang="zh-TW" sz="1600" b="1" dirty="0"/>
              <a:t>/</a:t>
            </a:r>
            <a:r>
              <a:rPr lang="zh-TW" altLang="en-US" sz="1600" b="1" dirty="0"/>
              <a:t>攝影跟著喬叔，隨意喇皂：搞怪工程師教你做美美天然好皂 紅印文化</a:t>
            </a:r>
          </a:p>
          <a:p>
            <a:pPr marL="0" indent="0">
              <a:buNone/>
            </a:pPr>
            <a:endParaRPr lang="en-US" altLang="zh-TW" sz="1600" b="1" dirty="0" smtClean="0"/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 descr="C:\Documents and Settings\user\桌面\參考來源\getImag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8" t="20938" r="26899" b="21560"/>
          <a:stretch/>
        </p:blipFill>
        <p:spPr bwMode="auto">
          <a:xfrm>
            <a:off x="1471652" y="5013176"/>
            <a:ext cx="1199638" cy="14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user\桌面\參考來源\getImage (5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5" t="19881" r="27228" b="20386"/>
          <a:stretch/>
        </p:blipFill>
        <p:spPr bwMode="auto">
          <a:xfrm>
            <a:off x="353669" y="4399538"/>
            <a:ext cx="1117983" cy="14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ocuments and Settings\user\桌面\參考來源\getImage (4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30316" r="36487" b="30717"/>
          <a:stretch/>
        </p:blipFill>
        <p:spPr bwMode="auto">
          <a:xfrm>
            <a:off x="2619499" y="4353322"/>
            <a:ext cx="1038903" cy="14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ocuments and Settings\user\桌面\參考來源\getImage (3)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r="12203" b="4216"/>
          <a:stretch/>
        </p:blipFill>
        <p:spPr bwMode="auto">
          <a:xfrm>
            <a:off x="3779912" y="5013176"/>
            <a:ext cx="1152135" cy="14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Documents and Settings\user\桌面\參考來源\getImage (1)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11983"/>
          <a:stretch/>
        </p:blipFill>
        <p:spPr bwMode="auto">
          <a:xfrm>
            <a:off x="5148064" y="4343428"/>
            <a:ext cx="1155682" cy="15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Documents and Settings\user\桌面\參考來源\getImage (2)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t="6941" r="15253" b="7261"/>
          <a:stretch/>
        </p:blipFill>
        <p:spPr bwMode="auto">
          <a:xfrm>
            <a:off x="6318821" y="5013176"/>
            <a:ext cx="1133499" cy="139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Documents and Settings\user\桌面\參考來源\getImage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6" t="9507" r="20068" b="9041"/>
          <a:stretch/>
        </p:blipFill>
        <p:spPr bwMode="auto">
          <a:xfrm>
            <a:off x="7476506" y="4353322"/>
            <a:ext cx="1172920" cy="15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77200" cy="86995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專題成果</a:t>
            </a:r>
            <a:endParaRPr lang="zh-TW" altLang="en-US" sz="3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 smtClean="0"/>
              <a:t>網</a:t>
            </a:r>
            <a:endParaRPr lang="en-US" altLang="zh-TW" sz="3600" b="1" dirty="0" smtClean="0"/>
          </a:p>
          <a:p>
            <a:pPr algn="ctr"/>
            <a:r>
              <a:rPr lang="zh-TW" altLang="en-US" sz="3600" b="1" dirty="0" smtClean="0"/>
              <a:t>頁</a:t>
            </a:r>
            <a:endParaRPr lang="en-US" altLang="zh-TW" sz="3600" b="1" dirty="0" smtClean="0"/>
          </a:p>
          <a:p>
            <a:pPr algn="ctr"/>
            <a:r>
              <a:rPr lang="zh-TW" altLang="en-US" sz="3600" b="1" dirty="0" smtClean="0"/>
              <a:t>瀏</a:t>
            </a:r>
            <a:endParaRPr lang="en-US" altLang="zh-TW" sz="3600" b="1" dirty="0" smtClean="0"/>
          </a:p>
          <a:p>
            <a:pPr algn="ctr"/>
            <a:r>
              <a:rPr lang="zh-TW" altLang="en-US" sz="3600" b="1" dirty="0" smtClean="0"/>
              <a:t>覽</a:t>
            </a:r>
            <a:endParaRPr lang="zh-TW" altLang="en-US" sz="36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7200" b="1" dirty="0" smtClean="0"/>
          </a:p>
          <a:p>
            <a:pPr marL="0" indent="0" algn="ctr">
              <a:buNone/>
            </a:pPr>
            <a:r>
              <a:rPr lang="zh-TW" altLang="en-US" sz="7200" b="1" dirty="0" smtClean="0"/>
              <a:t>柔柔手作皂</a:t>
            </a:r>
            <a:endParaRPr lang="zh-TW" altLang="en-US" sz="72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2143125" cy="214312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00" b="6600"/>
          <a:stretch/>
        </p:blipFill>
        <p:spPr bwMode="auto">
          <a:xfrm>
            <a:off x="1048991" y="722312"/>
            <a:ext cx="7641365" cy="57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5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77200" cy="86995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                          </a:t>
            </a:r>
            <a:endParaRPr lang="zh-TW" altLang="en-US" sz="36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026" name="Picture 2" descr="C:\Documents and Settings\user\桌面\感謝您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6544" r="-1334" b="4268"/>
          <a:stretch/>
        </p:blipFill>
        <p:spPr bwMode="auto">
          <a:xfrm>
            <a:off x="1043608" y="1593328"/>
            <a:ext cx="7136531" cy="47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06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/>
              <a:t>緣由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476672"/>
            <a:ext cx="8153400" cy="2664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endParaRPr lang="en-US" altLang="zh-TW" sz="3600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+mn-ea"/>
              </a:rPr>
              <a:t>透過本次課程所學                                                 建置一個手工皂教學網站 </a:t>
            </a: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endParaRPr lang="en-US" altLang="zh-TW" sz="3600" dirty="0" smtClean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12562"/>
          </a:xfrm>
        </p:spPr>
        <p:txBody>
          <a:bodyPr>
            <a:normAutofit fontScale="62500" lnSpcReduction="20000"/>
          </a:bodyPr>
          <a:lstStyle/>
          <a:p>
            <a:fld id="{C99234CF-D3C4-4CB1-9084-FDA96F5D05C2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61958"/>
            <a:ext cx="720080" cy="26816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0" y="4051783"/>
            <a:ext cx="788754" cy="19718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51" y="4850273"/>
            <a:ext cx="2506779" cy="13150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935">
            <a:off x="3195720" y="4000549"/>
            <a:ext cx="517590" cy="13502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311248"/>
            <a:ext cx="706579" cy="70657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77" y="4764131"/>
            <a:ext cx="2087123" cy="20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 0.00902 C -0.02309 0.00948 -0.00643 0.01133 -0.00243 0.01272 C 0.00173 0.01411 0.00989 0.01827 0.00989 0.0185 C 0.01128 0.02012 0.0125 0.02197 0.01406 0.02359 C 0.01528 0.02498 0.01771 0.02521 0.01805 0.02729 C 0.02205 0.04857 -0.00087 0.04741 -0.01059 0.04926 C -0.0165 0.04857 -0.02257 0.0488 -0.02847 0.04741 C -0.03264 0.04626 -0.03525 0.03284 -0.03525 0.03307 C -0.0316 0.01295 -0.03472 0.01943 -0.00243 0.02729 C 0.00052 0.02799 -0.00486 0.03585 -0.00781 0.03654 C -0.01233 0.03747 -0.01702 0.03654 -0.02153 0.03654 " pathEditMode="relative" rAng="0" ptsTypes="ffffffffff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2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開發工具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軟體</a:t>
            </a:r>
          </a:p>
          <a:p>
            <a:pPr marL="0" indent="0">
              <a:buNone/>
            </a:pPr>
            <a:r>
              <a:rPr lang="en-US" altLang="zh-TW" dirty="0" smtClean="0"/>
              <a:t>Microsoft </a:t>
            </a:r>
            <a:r>
              <a:rPr lang="en-US" altLang="zh-TW" dirty="0"/>
              <a:t>Visual Web Developer 2010 </a:t>
            </a:r>
            <a:r>
              <a:rPr lang="en-US" altLang="zh-TW" dirty="0" smtClean="0"/>
              <a:t>Express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Edition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49280"/>
            <a:ext cx="5658896" cy="6309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77" y="4764131"/>
            <a:ext cx="2087123" cy="20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835968" y="404664"/>
            <a:ext cx="7467600" cy="11430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sz="4400" b="1" dirty="0" smtClean="0"/>
              <a:t>工作進度</a:t>
            </a:r>
            <a:endParaRPr lang="zh-TW" altLang="en-US" sz="4400" b="1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835968" y="2285256"/>
            <a:ext cx="4392488" cy="711696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46805"/>
              </p:ext>
            </p:extLst>
          </p:nvPr>
        </p:nvGraphicFramePr>
        <p:xfrm>
          <a:off x="323528" y="2253197"/>
          <a:ext cx="672041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082"/>
                <a:gridCol w="1344082"/>
                <a:gridCol w="1344082"/>
                <a:gridCol w="1344082"/>
                <a:gridCol w="134408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4/13~4/19</a:t>
                      </a:r>
                      <a:endParaRPr lang="zh-TW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4/20~4/26</a:t>
                      </a:r>
                      <a:endParaRPr lang="zh-TW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4/27~5/3</a:t>
                      </a:r>
                      <a:endParaRPr lang="zh-TW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5/4~5/6</a:t>
                      </a:r>
                      <a:endParaRPr lang="zh-TW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工作分配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規劃網站架構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照片拍攝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資料整理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網頁製作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網頁修正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投影片製作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流程圖: 程序 15"/>
          <p:cNvSpPr/>
          <p:nvPr/>
        </p:nvSpPr>
        <p:spPr>
          <a:xfrm>
            <a:off x="1677614" y="2654593"/>
            <a:ext cx="457200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1677614" y="3042769"/>
            <a:ext cx="914400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程序 17"/>
          <p:cNvSpPr/>
          <p:nvPr/>
        </p:nvSpPr>
        <p:spPr>
          <a:xfrm>
            <a:off x="2051722" y="3401513"/>
            <a:ext cx="2024608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1664242" y="3773312"/>
            <a:ext cx="2691736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2592014" y="4135908"/>
            <a:ext cx="4466334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程序 20"/>
          <p:cNvSpPr/>
          <p:nvPr/>
        </p:nvSpPr>
        <p:spPr>
          <a:xfrm>
            <a:off x="5004048" y="4512343"/>
            <a:ext cx="2052829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程序 21"/>
          <p:cNvSpPr/>
          <p:nvPr/>
        </p:nvSpPr>
        <p:spPr>
          <a:xfrm>
            <a:off x="5710061" y="4889007"/>
            <a:ext cx="1346815" cy="30632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77" y="4764131"/>
            <a:ext cx="2087123" cy="208712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49280"/>
            <a:ext cx="5658896" cy="6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407614" y="1681580"/>
            <a:ext cx="6408712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29DD1"/>
              </a:buClr>
            </a:pPr>
            <a:endParaRPr lang="en-US" altLang="zh-TW" dirty="0" smtClean="0">
              <a:solidFill>
                <a:prstClr val="black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235740" y="1643071"/>
            <a:ext cx="9448828" cy="4855807"/>
            <a:chOff x="259904" y="940364"/>
            <a:chExt cx="9136632" cy="4201924"/>
          </a:xfrm>
        </p:grpSpPr>
        <p:grpSp>
          <p:nvGrpSpPr>
            <p:cNvPr id="49" name="Group 9"/>
            <p:cNvGrpSpPr>
              <a:grpSpLocks/>
            </p:cNvGrpSpPr>
            <p:nvPr/>
          </p:nvGrpSpPr>
          <p:grpSpPr bwMode="auto">
            <a:xfrm>
              <a:off x="3739809" y="940364"/>
              <a:ext cx="5656727" cy="991976"/>
              <a:chOff x="624" y="1175"/>
              <a:chExt cx="3786" cy="721"/>
            </a:xfrm>
          </p:grpSpPr>
          <p:sp>
            <p:nvSpPr>
              <p:cNvPr id="88" name="Rectangle 10"/>
              <p:cNvSpPr>
                <a:spLocks noChangeArrowheads="1"/>
              </p:cNvSpPr>
              <p:nvPr/>
            </p:nvSpPr>
            <p:spPr bwMode="gray">
              <a:xfrm rot="3419336">
                <a:off x="624" y="1200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rgbClr val="90B54D"/>
                  </a:gs>
                  <a:gs pos="100000">
                    <a:srgbClr val="90B54D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0B54D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93" name="Rectangle 13"/>
              <p:cNvSpPr>
                <a:spLocks noChangeArrowheads="1"/>
              </p:cNvSpPr>
              <p:nvPr/>
            </p:nvSpPr>
            <p:spPr bwMode="gray">
              <a:xfrm>
                <a:off x="1492" y="1507"/>
                <a:ext cx="517" cy="95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gray">
              <a:xfrm rot="3419336">
                <a:off x="1921" y="1223"/>
                <a:ext cx="721" cy="625"/>
              </a:xfrm>
              <a:prstGeom prst="rect">
                <a:avLst/>
              </a:prstGeom>
              <a:solidFill>
                <a:srgbClr val="3167D3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3167D3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91" name="Oval 27"/>
              <p:cNvSpPr>
                <a:spLocks noChangeArrowheads="1"/>
              </p:cNvSpPr>
              <p:nvPr/>
            </p:nvSpPr>
            <p:spPr bwMode="gray">
              <a:xfrm>
                <a:off x="4375" y="1300"/>
                <a:ext cx="35" cy="27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9904" y="1077125"/>
              <a:ext cx="7779196" cy="4065163"/>
              <a:chOff x="259904" y="1077125"/>
              <a:chExt cx="7779196" cy="4065163"/>
            </a:xfrm>
          </p:grpSpPr>
          <p:sp>
            <p:nvSpPr>
              <p:cNvPr id="52" name="內容版面配置區 2"/>
              <p:cNvSpPr txBox="1">
                <a:spLocks/>
              </p:cNvSpPr>
              <p:nvPr/>
            </p:nvSpPr>
            <p:spPr>
              <a:xfrm>
                <a:off x="259904" y="1421160"/>
                <a:ext cx="4392488" cy="711696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420624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29DD1"/>
                  </a:buClr>
                </a:pP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AutoShape 5"/>
              <p:cNvSpPr>
                <a:spLocks noChangeArrowheads="1"/>
              </p:cNvSpPr>
              <p:nvPr/>
            </p:nvSpPr>
            <p:spPr bwMode="auto">
              <a:xfrm>
                <a:off x="6362700" y="3718520"/>
                <a:ext cx="1676400" cy="1423768"/>
              </a:xfrm>
              <a:prstGeom prst="roundRect">
                <a:avLst>
                  <a:gd name="adj" fmla="val 13745"/>
                </a:avLst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54" name="AutoShape 6"/>
              <p:cNvSpPr>
                <a:spLocks noChangeArrowheads="1"/>
              </p:cNvSpPr>
              <p:nvPr/>
            </p:nvSpPr>
            <p:spPr bwMode="auto">
              <a:xfrm>
                <a:off x="4610100" y="3718520"/>
                <a:ext cx="1605848" cy="1423768"/>
              </a:xfrm>
              <a:prstGeom prst="roundRect">
                <a:avLst>
                  <a:gd name="adj" fmla="val 13745"/>
                </a:avLst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55" name="AutoShape 7"/>
              <p:cNvSpPr>
                <a:spLocks noChangeArrowheads="1"/>
              </p:cNvSpPr>
              <p:nvPr/>
            </p:nvSpPr>
            <p:spPr bwMode="auto">
              <a:xfrm>
                <a:off x="2870200" y="3718520"/>
                <a:ext cx="1550575" cy="1423768"/>
              </a:xfrm>
              <a:prstGeom prst="roundRect">
                <a:avLst>
                  <a:gd name="adj" fmla="val 13745"/>
                </a:avLst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56" name="AutoShape 8"/>
              <p:cNvSpPr>
                <a:spLocks noChangeArrowheads="1"/>
              </p:cNvSpPr>
              <p:nvPr/>
            </p:nvSpPr>
            <p:spPr bwMode="auto">
              <a:xfrm>
                <a:off x="1104900" y="3718520"/>
                <a:ext cx="1676400" cy="1423768"/>
              </a:xfrm>
              <a:prstGeom prst="roundRect">
                <a:avLst>
                  <a:gd name="adj" fmla="val 13745"/>
                </a:avLst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grpSp>
            <p:nvGrpSpPr>
              <p:cNvPr id="57" name="Group 9"/>
              <p:cNvGrpSpPr>
                <a:grpSpLocks/>
              </p:cNvGrpSpPr>
              <p:nvPr/>
            </p:nvGrpSpPr>
            <p:grpSpPr bwMode="auto">
              <a:xfrm>
                <a:off x="1333500" y="2416241"/>
                <a:ext cx="6095998" cy="997479"/>
                <a:chOff x="624" y="1147"/>
                <a:chExt cx="4080" cy="725"/>
              </a:xfrm>
            </p:grpSpPr>
            <p:sp>
              <p:nvSpPr>
                <p:cNvPr id="69" name="Rectangle 10"/>
                <p:cNvSpPr>
                  <a:spLocks noChangeArrowheads="1"/>
                </p:cNvSpPr>
                <p:nvPr/>
              </p:nvSpPr>
              <p:spPr bwMode="gray">
                <a:xfrm rot="3419336">
                  <a:off x="624" y="1200"/>
                  <a:ext cx="672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90B54D"/>
                    </a:gs>
                    <a:gs pos="100000">
                      <a:srgbClr val="90B54D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90B54D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TW" altLang="en-US">
                    <a:solidFill>
                      <a:srgbClr val="1A1A70"/>
                    </a:solidFill>
                  </a:endParaRPr>
                </a:p>
              </p:txBody>
            </p:sp>
            <p:grpSp>
              <p:nvGrpSpPr>
                <p:cNvPr id="70" name="Group 11"/>
                <p:cNvGrpSpPr>
                  <a:grpSpLocks/>
                </p:cNvGrpSpPr>
                <p:nvPr/>
              </p:nvGrpSpPr>
              <p:grpSpPr bwMode="auto">
                <a:xfrm>
                  <a:off x="1292" y="1296"/>
                  <a:ext cx="623" cy="96"/>
                  <a:chOff x="2003" y="3439"/>
                  <a:chExt cx="468" cy="244"/>
                </a:xfrm>
              </p:grpSpPr>
              <p:sp>
                <p:nvSpPr>
                  <p:cNvPr id="84" name="Oval 12"/>
                  <p:cNvSpPr>
                    <a:spLocks noChangeArrowheads="1"/>
                  </p:cNvSpPr>
                  <p:nvPr/>
                </p:nvSpPr>
                <p:spPr bwMode="gray">
                  <a:xfrm>
                    <a:off x="2003" y="3439"/>
                    <a:ext cx="79" cy="24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85" name="Rectangle 13"/>
                  <p:cNvSpPr>
                    <a:spLocks noChangeArrowheads="1"/>
                  </p:cNvSpPr>
                  <p:nvPr/>
                </p:nvSpPr>
                <p:spPr bwMode="gray">
                  <a:xfrm>
                    <a:off x="2048" y="3441"/>
                    <a:ext cx="388" cy="24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86" name="Oval 14"/>
                  <p:cNvSpPr>
                    <a:spLocks noChangeArrowheads="1"/>
                  </p:cNvSpPr>
                  <p:nvPr/>
                </p:nvSpPr>
                <p:spPr bwMode="gray">
                  <a:xfrm>
                    <a:off x="2400" y="3443"/>
                    <a:ext cx="71" cy="2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87" name="Oval 15"/>
                  <p:cNvSpPr>
                    <a:spLocks noChangeArrowheads="1"/>
                  </p:cNvSpPr>
                  <p:nvPr/>
                </p:nvSpPr>
                <p:spPr bwMode="gray">
                  <a:xfrm>
                    <a:off x="2439" y="3519"/>
                    <a:ext cx="20" cy="7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</p:grpSp>
            <p:sp>
              <p:nvSpPr>
                <p:cNvPr id="71" name="Rectangle 16"/>
                <p:cNvSpPr>
                  <a:spLocks noChangeArrowheads="1"/>
                </p:cNvSpPr>
                <p:nvPr/>
              </p:nvSpPr>
              <p:spPr bwMode="gray">
                <a:xfrm rot="3419336">
                  <a:off x="1776" y="1147"/>
                  <a:ext cx="672" cy="672"/>
                </a:xfrm>
                <a:prstGeom prst="rect">
                  <a:avLst/>
                </a:prstGeom>
                <a:solidFill>
                  <a:srgbClr val="3167D3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3167D3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TW" altLang="en-US">
                    <a:solidFill>
                      <a:srgbClr val="1A1A70"/>
                    </a:solidFill>
                  </a:endParaRPr>
                </a:p>
              </p:txBody>
            </p:sp>
            <p:grpSp>
              <p:nvGrpSpPr>
                <p:cNvPr id="72" name="Group 17"/>
                <p:cNvGrpSpPr>
                  <a:grpSpLocks/>
                </p:cNvGrpSpPr>
                <p:nvPr/>
              </p:nvGrpSpPr>
              <p:grpSpPr bwMode="auto">
                <a:xfrm>
                  <a:off x="2444" y="1296"/>
                  <a:ext cx="623" cy="96"/>
                  <a:chOff x="2003" y="3439"/>
                  <a:chExt cx="468" cy="244"/>
                </a:xfrm>
              </p:grpSpPr>
              <p:sp>
                <p:nvSpPr>
                  <p:cNvPr id="80" name="Oval 18"/>
                  <p:cNvSpPr>
                    <a:spLocks noChangeArrowheads="1"/>
                  </p:cNvSpPr>
                  <p:nvPr/>
                </p:nvSpPr>
                <p:spPr bwMode="gray">
                  <a:xfrm>
                    <a:off x="2003" y="3439"/>
                    <a:ext cx="79" cy="24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81" name="Rectangle 19"/>
                  <p:cNvSpPr>
                    <a:spLocks noChangeArrowheads="1"/>
                  </p:cNvSpPr>
                  <p:nvPr/>
                </p:nvSpPr>
                <p:spPr bwMode="gray">
                  <a:xfrm>
                    <a:off x="2048" y="3441"/>
                    <a:ext cx="388" cy="24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82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2400" y="3443"/>
                    <a:ext cx="71" cy="2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83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2438" y="3519"/>
                    <a:ext cx="20" cy="7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</p:grpSp>
            <p:sp>
              <p:nvSpPr>
                <p:cNvPr id="73" name="Rectangle 22"/>
                <p:cNvSpPr>
                  <a:spLocks noChangeArrowheads="1"/>
                </p:cNvSpPr>
                <p:nvPr/>
              </p:nvSpPr>
              <p:spPr bwMode="gray">
                <a:xfrm rot="3419336">
                  <a:off x="2880" y="1151"/>
                  <a:ext cx="672" cy="673"/>
                </a:xfrm>
                <a:prstGeom prst="rect">
                  <a:avLst/>
                </a:prstGeom>
                <a:gradFill rotWithShape="1">
                  <a:gsLst>
                    <a:gs pos="0">
                      <a:srgbClr val="90B54D"/>
                    </a:gs>
                    <a:gs pos="100000">
                      <a:srgbClr val="90B54D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90B54D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TW" altLang="en-US">
                    <a:solidFill>
                      <a:srgbClr val="1A1A70"/>
                    </a:solidFill>
                  </a:endParaRPr>
                </a:p>
              </p:txBody>
            </p:sp>
            <p:grpSp>
              <p:nvGrpSpPr>
                <p:cNvPr id="74" name="Group 23"/>
                <p:cNvGrpSpPr>
                  <a:grpSpLocks/>
                </p:cNvGrpSpPr>
                <p:nvPr/>
              </p:nvGrpSpPr>
              <p:grpSpPr bwMode="auto">
                <a:xfrm>
                  <a:off x="3605" y="1296"/>
                  <a:ext cx="817" cy="96"/>
                  <a:chOff x="2003" y="3439"/>
                  <a:chExt cx="468" cy="244"/>
                </a:xfrm>
              </p:grpSpPr>
              <p:sp>
                <p:nvSpPr>
                  <p:cNvPr id="76" name="Oval 24"/>
                  <p:cNvSpPr>
                    <a:spLocks noChangeArrowheads="1"/>
                  </p:cNvSpPr>
                  <p:nvPr/>
                </p:nvSpPr>
                <p:spPr bwMode="gray">
                  <a:xfrm>
                    <a:off x="2003" y="3439"/>
                    <a:ext cx="79" cy="24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77" name="Rectangle 25"/>
                  <p:cNvSpPr>
                    <a:spLocks noChangeArrowheads="1"/>
                  </p:cNvSpPr>
                  <p:nvPr/>
                </p:nvSpPr>
                <p:spPr bwMode="gray">
                  <a:xfrm>
                    <a:off x="2048" y="3441"/>
                    <a:ext cx="388" cy="24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78" name="Oval 26"/>
                  <p:cNvSpPr>
                    <a:spLocks noChangeArrowheads="1"/>
                  </p:cNvSpPr>
                  <p:nvPr/>
                </p:nvSpPr>
                <p:spPr bwMode="gray">
                  <a:xfrm>
                    <a:off x="2400" y="3443"/>
                    <a:ext cx="71" cy="2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  <p:sp>
                <p:nvSpPr>
                  <p:cNvPr id="79" name="Oval 27"/>
                  <p:cNvSpPr>
                    <a:spLocks noChangeArrowheads="1"/>
                  </p:cNvSpPr>
                  <p:nvPr/>
                </p:nvSpPr>
                <p:spPr bwMode="gray">
                  <a:xfrm>
                    <a:off x="2438" y="3519"/>
                    <a:ext cx="20" cy="7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微軟正黑體" pitchFamily="34" charset="-120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zh-TW" altLang="en-US">
                      <a:solidFill>
                        <a:srgbClr val="1A1A70"/>
                      </a:solidFill>
                    </a:endParaRPr>
                  </a:p>
                </p:txBody>
              </p:sp>
            </p:grpSp>
            <p:sp>
              <p:nvSpPr>
                <p:cNvPr id="75" name="Rectangle 28"/>
                <p:cNvSpPr>
                  <a:spLocks noChangeArrowheads="1"/>
                </p:cNvSpPr>
                <p:nvPr/>
              </p:nvSpPr>
              <p:spPr bwMode="gray">
                <a:xfrm rot="3419336">
                  <a:off x="4032" y="1152"/>
                  <a:ext cx="672" cy="672"/>
                </a:xfrm>
                <a:prstGeom prst="rect">
                  <a:avLst/>
                </a:prstGeom>
                <a:solidFill>
                  <a:srgbClr val="3167D3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3167D3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微軟正黑體" pitchFamily="34" charset="-120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TW" altLang="en-US">
                    <a:solidFill>
                      <a:srgbClr val="1A1A70"/>
                    </a:solidFill>
                  </a:endParaRPr>
                </a:p>
              </p:txBody>
            </p:sp>
          </p:grpSp>
          <p:sp>
            <p:nvSpPr>
              <p:cNvPr id="58" name="Rectangle 30"/>
              <p:cNvSpPr>
                <a:spLocks noChangeArrowheads="1"/>
              </p:cNvSpPr>
              <p:nvPr/>
            </p:nvSpPr>
            <p:spPr bwMode="gray">
              <a:xfrm>
                <a:off x="1492250" y="2742208"/>
                <a:ext cx="848181" cy="319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b="1" dirty="0" smtClean="0">
                    <a:solidFill>
                      <a:srgbClr val="FFFFFF"/>
                    </a:solidFill>
                    <a:ea typeface="新細明體" charset="-120"/>
                  </a:rPr>
                  <a:t>作品集</a:t>
                </a:r>
                <a:endParaRPr lang="en-US" altLang="zh-TW" b="1" dirty="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59" name="Rectangle 31"/>
              <p:cNvSpPr>
                <a:spLocks noChangeArrowheads="1"/>
              </p:cNvSpPr>
              <p:nvPr/>
            </p:nvSpPr>
            <p:spPr bwMode="gray">
              <a:xfrm>
                <a:off x="3131840" y="2639769"/>
                <a:ext cx="886507" cy="55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TW" altLang="en-US" b="1" dirty="0" smtClean="0">
                    <a:solidFill>
                      <a:srgbClr val="FFFFFF"/>
                    </a:solidFill>
                    <a:ea typeface="新細明體" charset="-120"/>
                  </a:rPr>
                  <a:t>手工皂教室</a:t>
                </a:r>
                <a:endParaRPr lang="en-US" altLang="zh-TW" b="1" dirty="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60" name="Rectangle 32"/>
              <p:cNvSpPr>
                <a:spLocks noChangeArrowheads="1"/>
              </p:cNvSpPr>
              <p:nvPr/>
            </p:nvSpPr>
            <p:spPr bwMode="gray">
              <a:xfrm>
                <a:off x="4782161" y="2703056"/>
                <a:ext cx="848181" cy="319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b="1" dirty="0" smtClean="0">
                    <a:solidFill>
                      <a:srgbClr val="FFFFFF"/>
                    </a:solidFill>
                    <a:ea typeface="新細明體" charset="-120"/>
                  </a:rPr>
                  <a:t>留言板</a:t>
                </a:r>
                <a:endParaRPr lang="en-US" altLang="zh-TW" b="1" dirty="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61" name="Rectangle 33"/>
              <p:cNvSpPr>
                <a:spLocks noChangeArrowheads="1"/>
              </p:cNvSpPr>
              <p:nvPr/>
            </p:nvSpPr>
            <p:spPr bwMode="gray">
              <a:xfrm>
                <a:off x="6612176" y="2677320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dirty="0" smtClean="0">
                    <a:solidFill>
                      <a:srgbClr val="FFFFFF"/>
                    </a:solidFill>
                    <a:ea typeface="新細明體" charset="-120"/>
                  </a:rPr>
                  <a:t>Q&amp;A</a:t>
                </a:r>
                <a:endParaRPr lang="en-US" altLang="zh-TW" dirty="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62" name="Rectangle 34"/>
              <p:cNvSpPr>
                <a:spLocks noChangeArrowheads="1"/>
              </p:cNvSpPr>
              <p:nvPr/>
            </p:nvSpPr>
            <p:spPr bwMode="auto">
              <a:xfrm>
                <a:off x="1331640" y="4023320"/>
                <a:ext cx="1071387" cy="319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作品照片</a:t>
                </a:r>
                <a:endParaRPr lang="en-US" altLang="zh-TW" b="1" dirty="0">
                  <a:solidFill>
                    <a:prstClr val="black"/>
                  </a:solidFill>
                  <a:ea typeface="新細明體" charset="-120"/>
                </a:endParaRPr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2965016" y="3766012"/>
                <a:ext cx="1297450" cy="127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冷製皂步驟</a:t>
                </a:r>
                <a:endParaRPr lang="en-US" altLang="zh-TW" b="1" dirty="0" smtClean="0">
                  <a:solidFill>
                    <a:prstClr val="black"/>
                  </a:solidFill>
                  <a:ea typeface="新細明體" charset="-120"/>
                </a:endParaRPr>
              </a:p>
              <a:p>
                <a:r>
                  <a:rPr lang="zh-TW" altLang="en-US" b="1" dirty="0">
                    <a:solidFill>
                      <a:prstClr val="black"/>
                    </a:solidFill>
                    <a:ea typeface="新細明體" charset="-120"/>
                  </a:rPr>
                  <a:t>精油</a:t>
                </a:r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知識</a:t>
                </a:r>
                <a:endParaRPr lang="en-US" altLang="zh-TW" b="1" dirty="0" smtClean="0">
                  <a:solidFill>
                    <a:prstClr val="black"/>
                  </a:solidFill>
                  <a:ea typeface="新細明體" charset="-120"/>
                </a:endParaRPr>
              </a:p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複方精油</a:t>
                </a:r>
                <a:endParaRPr lang="en-US" altLang="zh-TW" b="1" dirty="0" smtClean="0">
                  <a:solidFill>
                    <a:prstClr val="black"/>
                  </a:solidFill>
                  <a:ea typeface="新細明體" charset="-120"/>
                </a:endParaRPr>
              </a:p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純露</a:t>
                </a:r>
                <a:r>
                  <a:rPr lang="en-US" altLang="zh-TW" b="1" dirty="0" smtClean="0">
                    <a:solidFill>
                      <a:prstClr val="black"/>
                    </a:solidFill>
                    <a:ea typeface="新細明體" charset="-120"/>
                  </a:rPr>
                  <a:t>…</a:t>
                </a:r>
              </a:p>
              <a:p>
                <a:endParaRPr lang="en-US" altLang="zh-TW" dirty="0">
                  <a:solidFill>
                    <a:prstClr val="black"/>
                  </a:solidFill>
                  <a:ea typeface="新細明體" charset="-120"/>
                </a:endParaRPr>
              </a:p>
            </p:txBody>
          </p:sp>
          <p:sp>
            <p:nvSpPr>
              <p:cNvPr id="64" name="Rectangle 36"/>
              <p:cNvSpPr>
                <a:spLocks noChangeArrowheads="1"/>
              </p:cNvSpPr>
              <p:nvPr/>
            </p:nvSpPr>
            <p:spPr bwMode="auto">
              <a:xfrm>
                <a:off x="4904164" y="4023320"/>
                <a:ext cx="1071387" cy="55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留言板</a:t>
                </a:r>
                <a:endParaRPr lang="en-US" altLang="zh-TW" b="1" dirty="0" smtClean="0">
                  <a:solidFill>
                    <a:prstClr val="black"/>
                  </a:solidFill>
                  <a:ea typeface="新細明體" charset="-120"/>
                </a:endParaRPr>
              </a:p>
              <a:p>
                <a:r>
                  <a:rPr lang="zh-TW" altLang="en-US" b="1" dirty="0">
                    <a:solidFill>
                      <a:prstClr val="black"/>
                    </a:solidFill>
                    <a:ea typeface="新細明體" charset="-120"/>
                  </a:rPr>
                  <a:t>新增留言</a:t>
                </a:r>
                <a:endParaRPr lang="en-US" altLang="zh-TW" b="1" dirty="0">
                  <a:solidFill>
                    <a:prstClr val="black"/>
                  </a:solidFill>
                  <a:ea typeface="新細明體" charset="-120"/>
                </a:endParaRPr>
              </a:p>
            </p:txBody>
          </p:sp>
          <p:sp>
            <p:nvSpPr>
              <p:cNvPr id="65" name="Rectangle 37"/>
              <p:cNvSpPr>
                <a:spLocks noChangeArrowheads="1"/>
              </p:cNvSpPr>
              <p:nvPr/>
            </p:nvSpPr>
            <p:spPr bwMode="auto">
              <a:xfrm>
                <a:off x="6632356" y="4023320"/>
                <a:ext cx="1071387" cy="55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做皂相關</a:t>
                </a:r>
                <a:endParaRPr lang="en-US" altLang="zh-TW" b="1" dirty="0" smtClean="0">
                  <a:solidFill>
                    <a:prstClr val="black"/>
                  </a:solidFill>
                  <a:ea typeface="新細明體" charset="-120"/>
                </a:endParaRPr>
              </a:p>
              <a:p>
                <a:r>
                  <a:rPr lang="zh-TW" altLang="en-US" b="1" dirty="0" smtClean="0">
                    <a:solidFill>
                      <a:prstClr val="black"/>
                    </a:solidFill>
                    <a:ea typeface="新細明體" charset="-120"/>
                  </a:rPr>
                  <a:t>問題整理</a:t>
                </a:r>
                <a:endParaRPr lang="en-US" altLang="zh-TW" b="1" dirty="0">
                  <a:solidFill>
                    <a:prstClr val="black"/>
                  </a:solidFill>
                  <a:ea typeface="新細明體" charset="-12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gray">
              <a:xfrm>
                <a:off x="3872540" y="1077125"/>
                <a:ext cx="779852" cy="476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sz="2400" b="1" dirty="0" smtClean="0">
                    <a:solidFill>
                      <a:srgbClr val="FFFFFF"/>
                    </a:solidFill>
                    <a:ea typeface="新細明體" charset="-120"/>
                  </a:rPr>
                  <a:t>首頁</a:t>
                </a:r>
                <a:endParaRPr lang="en-US" altLang="zh-TW" sz="2400" b="1" dirty="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67" name="Rectangle 13"/>
              <p:cNvSpPr>
                <a:spLocks noChangeArrowheads="1"/>
              </p:cNvSpPr>
              <p:nvPr/>
            </p:nvSpPr>
            <p:spPr bwMode="gray">
              <a:xfrm rot="5400000">
                <a:off x="4100415" y="2179931"/>
                <a:ext cx="771718" cy="130997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endParaRPr lang="zh-TW" altLang="en-US">
                  <a:solidFill>
                    <a:srgbClr val="1A1A70"/>
                  </a:solidFill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gray">
              <a:xfrm>
                <a:off x="5728642" y="1164052"/>
                <a:ext cx="1079795" cy="380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微軟正黑體" pitchFamily="34" charset="-120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TW" altLang="en-US" b="1" dirty="0" smtClean="0">
                    <a:solidFill>
                      <a:srgbClr val="FFFFFF"/>
                    </a:solidFill>
                    <a:latin typeface="微軟正黑體" pitchFamily="34" charset="-120"/>
                  </a:rPr>
                  <a:t>會員登入</a:t>
                </a:r>
                <a:endParaRPr lang="en-US" altLang="zh-TW" b="1" dirty="0">
                  <a:solidFill>
                    <a:srgbClr val="FFFFFF"/>
                  </a:solidFill>
                  <a:latin typeface="微軟正黑體" pitchFamily="34" charset="-120"/>
                </a:endParaRPr>
              </a:p>
            </p:txBody>
          </p:sp>
        </p:grpSp>
      </p:grpSp>
      <p:sp>
        <p:nvSpPr>
          <p:cNvPr id="9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網頁基本架構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網站基本架構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純手工打造</a:t>
            </a:r>
            <a:endParaRPr lang="zh-TW" altLang="en-US" b="1" dirty="0"/>
          </a:p>
        </p:txBody>
      </p:sp>
      <p:sp>
        <p:nvSpPr>
          <p:cNvPr id="59" name="文字版面配置區 5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" name="內容版面配置區 56"/>
          <p:cNvSpPr>
            <a:spLocks noGrp="1"/>
          </p:cNvSpPr>
          <p:nvPr>
            <p:ph sz="quarter" idx="1"/>
          </p:nvPr>
        </p:nvSpPr>
        <p:spPr>
          <a:xfrm>
            <a:off x="3275856" y="2491804"/>
            <a:ext cx="4392488" cy="3673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u="sng" dirty="0" smtClean="0"/>
              <a:t>串聯各個網頁的流暢度</a:t>
            </a:r>
            <a:endParaRPr lang="en-US" altLang="zh-TW" b="1" u="sng" dirty="0" smtClean="0"/>
          </a:p>
          <a:p>
            <a:pPr marL="0" indent="0">
              <a:buNone/>
            </a:pPr>
            <a:endParaRPr lang="en-US" altLang="zh-TW" b="1" u="sng" dirty="0" smtClean="0"/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/>
              <a:t>使用技術</a:t>
            </a:r>
            <a:endParaRPr lang="en-US" altLang="zh-TW" b="1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b="1" smtClean="0"/>
              <a:t>HTML</a:t>
            </a:r>
            <a:endParaRPr lang="en-US" altLang="zh-TW" b="1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b="1" dirty="0" smtClean="0"/>
              <a:t>Java Script</a:t>
            </a:r>
          </a:p>
          <a:p>
            <a:pPr>
              <a:buFont typeface="Wingdings" pitchFamily="2" charset="2"/>
              <a:buChar char="ü"/>
            </a:pPr>
            <a:r>
              <a:rPr lang="en-US" altLang="zh-TW" b="1" dirty="0" smtClean="0"/>
              <a:t>CSS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2528" y="1699717"/>
            <a:ext cx="1843208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endParaRPr lang="zh-TW" altLang="en-US" sz="39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8" y="3933056"/>
            <a:ext cx="2232248" cy="2232248"/>
          </a:xfrm>
          <a:prstGeom prst="rect">
            <a:avLst/>
          </a:prstGeom>
        </p:spPr>
      </p:pic>
      <p:sp>
        <p:nvSpPr>
          <p:cNvPr id="10" name="Rectangle 10"/>
          <p:cNvSpPr>
            <a:spLocks noChangeArrowheads="1"/>
          </p:cNvSpPr>
          <p:nvPr/>
        </p:nvSpPr>
        <p:spPr bwMode="gray">
          <a:xfrm rot="1444843">
            <a:off x="439841" y="1862573"/>
            <a:ext cx="1568202" cy="1298043"/>
          </a:xfrm>
          <a:prstGeom prst="rect">
            <a:avLst/>
          </a:prstGeom>
          <a:gradFill rotWithShape="1">
            <a:gsLst>
              <a:gs pos="0">
                <a:srgbClr val="90B54D"/>
              </a:gs>
              <a:gs pos="100000">
                <a:srgbClr val="90B5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90B54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2800" b="1" dirty="0" smtClean="0"/>
              <a:t>    </a:t>
            </a:r>
            <a:r>
              <a:rPr lang="zh-TW" altLang="en-US" sz="3200" b="1" dirty="0" smtClean="0"/>
              <a:t>首頁</a:t>
            </a:r>
            <a:endParaRPr lang="zh-TW" altLang="en-US" sz="32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15887" y="1700808"/>
            <a:ext cx="251222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rgbClr val="297FD5"/>
              </a:buClr>
              <a:buSzPct val="60000"/>
            </a:pPr>
            <a:r>
              <a:rPr lang="zh-TW" altLang="en-US" sz="2900" b="1" dirty="0">
                <a:solidFill>
                  <a:prstClr val="black"/>
                </a:solidFill>
              </a:rPr>
              <a:t>製作人</a:t>
            </a:r>
            <a:r>
              <a:rPr lang="en-US" altLang="zh-TW" sz="2900" b="1" dirty="0">
                <a:solidFill>
                  <a:prstClr val="black"/>
                </a:solidFill>
              </a:rPr>
              <a:t>:</a:t>
            </a:r>
            <a:r>
              <a:rPr lang="zh-TW" altLang="en-US" sz="2900" b="1" dirty="0">
                <a:solidFill>
                  <a:prstClr val="black"/>
                </a:solidFill>
              </a:rPr>
              <a:t>林信佑</a:t>
            </a:r>
            <a:endParaRPr lang="en-US" altLang="zh-TW" sz="2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網站基本架構</a:t>
            </a:r>
            <a:r>
              <a:rPr lang="en-US" altLang="zh-TW" sz="3600" b="1" dirty="0" smtClean="0"/>
              <a:t>-</a:t>
            </a:r>
            <a:r>
              <a:rPr lang="zh-TW" altLang="en-US" b="1" dirty="0"/>
              <a:t>純手工打造</a:t>
            </a:r>
          </a:p>
        </p:txBody>
      </p:sp>
      <p:sp>
        <p:nvSpPr>
          <p:cNvPr id="59" name="文字版面配置區 5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7" name="內容版面配置區 56"/>
          <p:cNvSpPr>
            <a:spLocks noGrp="1"/>
          </p:cNvSpPr>
          <p:nvPr>
            <p:ph sz="quarter" idx="1"/>
          </p:nvPr>
        </p:nvSpPr>
        <p:spPr>
          <a:xfrm>
            <a:off x="2987824" y="2177752"/>
            <a:ext cx="6156176" cy="434759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TW" altLang="en-US" b="1" u="sng" dirty="0" smtClean="0"/>
              <a:t>資料</a:t>
            </a:r>
            <a:r>
              <a:rPr lang="zh-TW" altLang="en-US" b="1" u="sng" dirty="0"/>
              <a:t>整理</a:t>
            </a:r>
            <a:endParaRPr lang="en-US" altLang="zh-TW" b="1" u="sng" dirty="0"/>
          </a:p>
          <a:p>
            <a:pPr>
              <a:buFont typeface="Wingdings" pitchFamily="2" charset="2"/>
              <a:buChar char="l"/>
            </a:pPr>
            <a:r>
              <a:rPr lang="zh-TW" altLang="en-US" b="1" u="sng" dirty="0"/>
              <a:t>照片拍攝及</a:t>
            </a:r>
            <a:r>
              <a:rPr lang="zh-TW" altLang="en-US" b="1" u="sng" dirty="0" smtClean="0"/>
              <a:t>編輯</a:t>
            </a:r>
            <a:endParaRPr lang="en-US" altLang="zh-TW" b="1" u="sng" dirty="0" smtClean="0"/>
          </a:p>
          <a:p>
            <a:pPr marL="0" indent="0">
              <a:buNone/>
            </a:pPr>
            <a:endParaRPr lang="en-US" altLang="zh-TW" b="1" dirty="0"/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/>
              <a:t>使用軟體</a:t>
            </a:r>
            <a:endParaRPr lang="en-US" altLang="zh-TW" b="1" dirty="0"/>
          </a:p>
          <a:p>
            <a:pPr>
              <a:buFont typeface="Wingdings" pitchFamily="2" charset="2"/>
              <a:buChar char="ü"/>
            </a:pPr>
            <a:r>
              <a:rPr lang="en-US" altLang="zh-TW" b="1" dirty="0" smtClean="0"/>
              <a:t>Visual </a:t>
            </a:r>
            <a:r>
              <a:rPr lang="en-US" altLang="zh-TW" b="1" dirty="0"/>
              <a:t>Web </a:t>
            </a:r>
            <a:r>
              <a:rPr lang="en-US" altLang="zh-TW" b="1" dirty="0" smtClean="0"/>
              <a:t> Developer </a:t>
            </a:r>
            <a:r>
              <a:rPr lang="en-US" altLang="zh-TW" b="1" dirty="0"/>
              <a:t>2010 Express  </a:t>
            </a:r>
            <a:r>
              <a:rPr lang="zh-TW" altLang="en-US" b="1" dirty="0" smtClean="0"/>
              <a:t> 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 smtClean="0"/>
              <a:t>         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2528" y="1699717"/>
            <a:ext cx="1843208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>
                <a:srgbClr val="629DD1"/>
              </a:buClr>
              <a:buFont typeface="Wingdings 2"/>
              <a:buNone/>
            </a:pP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</a:rPr>
              <a:t>    </a:t>
            </a:r>
            <a:endParaRPr lang="zh-TW" altLang="en-US" sz="39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 rot="1444843">
            <a:off x="498882" y="1802466"/>
            <a:ext cx="1451785" cy="1160680"/>
          </a:xfrm>
          <a:prstGeom prst="rect">
            <a:avLst/>
          </a:prstGeom>
          <a:gradFill rotWithShape="1">
            <a:gsLst>
              <a:gs pos="0">
                <a:srgbClr val="90B54D"/>
              </a:gs>
              <a:gs pos="100000">
                <a:srgbClr val="90B5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90B54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9pPr>
          </a:lstStyle>
          <a:p>
            <a:pPr algn="ctr">
              <a:defRPr/>
            </a:pPr>
            <a:r>
              <a:rPr lang="zh-TW" altLang="en-US" sz="2800" b="1" dirty="0" smtClean="0">
                <a:solidFill>
                  <a:prstClr val="black"/>
                </a:solidFill>
              </a:rPr>
              <a:t>手工皂</a:t>
            </a:r>
            <a:endParaRPr lang="en-US" altLang="zh-TW" sz="2800" b="1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zh-TW" altLang="en-US" sz="2800" b="1" dirty="0" smtClean="0">
                <a:solidFill>
                  <a:prstClr val="black"/>
                </a:solidFill>
              </a:rPr>
              <a:t>教室</a:t>
            </a:r>
            <a:endParaRPr lang="zh-TW" altLang="en-US" sz="2800" b="1" dirty="0">
              <a:solidFill>
                <a:prstClr val="black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8" y="3208821"/>
            <a:ext cx="1957387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8" y="4725144"/>
            <a:ext cx="1957387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 rot="1170734">
            <a:off x="672602" y="3756360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Q&amp;A</a:t>
            </a:r>
            <a:endParaRPr lang="en-US" altLang="zh-TW" sz="2800" dirty="0"/>
          </a:p>
        </p:txBody>
      </p:sp>
      <p:sp>
        <p:nvSpPr>
          <p:cNvPr id="12" name="矩形 11"/>
          <p:cNvSpPr/>
          <p:nvPr/>
        </p:nvSpPr>
        <p:spPr>
          <a:xfrm rot="1778136">
            <a:off x="415830" y="530491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/>
              <a:t>作品集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15887" y="1594247"/>
            <a:ext cx="251222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rgbClr val="297FD5"/>
              </a:buClr>
              <a:buSzPct val="60000"/>
            </a:pPr>
            <a:r>
              <a:rPr lang="zh-TW" altLang="en-US" sz="2900" b="1" dirty="0">
                <a:solidFill>
                  <a:prstClr val="black"/>
                </a:solidFill>
              </a:rPr>
              <a:t>製作人</a:t>
            </a:r>
            <a:r>
              <a:rPr lang="en-US" altLang="zh-TW" sz="2900" b="1" dirty="0">
                <a:solidFill>
                  <a:prstClr val="black"/>
                </a:solidFill>
              </a:rPr>
              <a:t>:</a:t>
            </a:r>
            <a:r>
              <a:rPr lang="zh-TW" altLang="en-US" sz="2900" b="1" dirty="0">
                <a:solidFill>
                  <a:prstClr val="black"/>
                </a:solidFill>
              </a:rPr>
              <a:t>江婉柔</a:t>
            </a:r>
            <a:endParaRPr lang="en-US" altLang="zh-TW" sz="2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網站基本架構</a:t>
            </a:r>
            <a:r>
              <a:rPr lang="en-US" altLang="zh-TW" sz="3600" b="1" dirty="0"/>
              <a:t>- </a:t>
            </a:r>
            <a:r>
              <a:rPr lang="zh-TW" altLang="en-US" sz="3600" b="1" dirty="0"/>
              <a:t>用工具拉出來的網頁</a:t>
            </a:r>
          </a:p>
        </p:txBody>
      </p:sp>
      <p:sp>
        <p:nvSpPr>
          <p:cNvPr id="59" name="文字版面配置區 5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" name="內容版面配置區 56"/>
          <p:cNvSpPr>
            <a:spLocks noGrp="1"/>
          </p:cNvSpPr>
          <p:nvPr>
            <p:ph sz="quarter" idx="1"/>
          </p:nvPr>
        </p:nvSpPr>
        <p:spPr>
          <a:xfrm>
            <a:off x="3563888" y="2249760"/>
            <a:ext cx="4370040" cy="3195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3100" b="1" u="sng" dirty="0" smtClean="0"/>
              <a:t>建立留言</a:t>
            </a:r>
            <a:r>
              <a:rPr lang="zh-TW" altLang="en-US" sz="3100" b="1" u="sng" dirty="0"/>
              <a:t>板</a:t>
            </a:r>
          </a:p>
          <a:p>
            <a:pPr>
              <a:buFont typeface="Wingdings" pitchFamily="2" charset="2"/>
              <a:buChar char="l"/>
            </a:pPr>
            <a:endParaRPr lang="en-US" altLang="zh-TW" sz="3100" b="1" dirty="0" smtClean="0"/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/>
              <a:t>使用軟體</a:t>
            </a:r>
            <a:endParaRPr lang="en-US" altLang="zh-TW" b="1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b="1" dirty="0" err="1" smtClean="0"/>
              <a:t>SqlDataSource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2528" y="1699717"/>
            <a:ext cx="1843208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>
                <a:srgbClr val="629DD1"/>
              </a:buClr>
              <a:buFont typeface="Wingdings 2"/>
              <a:buNone/>
            </a:pP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</a:rPr>
              <a:t>    </a:t>
            </a:r>
            <a:endParaRPr lang="zh-TW" altLang="en-US" sz="3900" b="1" dirty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8" y="3933056"/>
            <a:ext cx="2232248" cy="2232248"/>
          </a:xfrm>
          <a:prstGeom prst="rect">
            <a:avLst/>
          </a:prstGeom>
        </p:spPr>
      </p:pic>
      <p:sp>
        <p:nvSpPr>
          <p:cNvPr id="10" name="Rectangle 10"/>
          <p:cNvSpPr>
            <a:spLocks noChangeArrowheads="1"/>
          </p:cNvSpPr>
          <p:nvPr/>
        </p:nvSpPr>
        <p:spPr bwMode="gray">
          <a:xfrm rot="1444843">
            <a:off x="439841" y="1862573"/>
            <a:ext cx="1568202" cy="1298043"/>
          </a:xfrm>
          <a:prstGeom prst="rect">
            <a:avLst/>
          </a:prstGeom>
          <a:gradFill rotWithShape="1">
            <a:gsLst>
              <a:gs pos="0">
                <a:srgbClr val="90B54D"/>
              </a:gs>
              <a:gs pos="100000">
                <a:srgbClr val="90B5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90B54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2800" b="1" dirty="0" smtClean="0">
                <a:solidFill>
                  <a:prstClr val="black"/>
                </a:solidFill>
              </a:rPr>
              <a:t>  留言板</a:t>
            </a:r>
            <a:endParaRPr lang="zh-TW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483650" y="1556792"/>
            <a:ext cx="2672526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rgbClr val="297FD5"/>
              </a:buClr>
              <a:buSzPct val="60000"/>
            </a:pPr>
            <a:r>
              <a:rPr lang="zh-TW" altLang="en-US" sz="3100" b="1" dirty="0">
                <a:solidFill>
                  <a:prstClr val="black"/>
                </a:solidFill>
              </a:rPr>
              <a:t>製作人</a:t>
            </a:r>
            <a:r>
              <a:rPr lang="en-US" altLang="zh-TW" sz="3100" b="1" dirty="0">
                <a:solidFill>
                  <a:prstClr val="black"/>
                </a:solidFill>
              </a:rPr>
              <a:t>:</a:t>
            </a:r>
            <a:r>
              <a:rPr lang="zh-TW" altLang="en-US" sz="3100" b="1" dirty="0">
                <a:solidFill>
                  <a:prstClr val="black"/>
                </a:solidFill>
              </a:rPr>
              <a:t>黃顏明</a:t>
            </a:r>
            <a:endParaRPr lang="en-US" altLang="zh-TW" sz="31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 smtClean="0"/>
              <a:t>網站基本架構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</a:t>
            </a:r>
            <a:r>
              <a:rPr lang="zh-TW" altLang="en-US" sz="4000" b="1" dirty="0" smtClean="0"/>
              <a:t>用工具拉出來的網頁</a:t>
            </a:r>
            <a:endParaRPr lang="zh-TW" altLang="en-US" sz="4000" b="1" dirty="0"/>
          </a:p>
        </p:txBody>
      </p:sp>
      <p:sp>
        <p:nvSpPr>
          <p:cNvPr id="59" name="文字版面配置區 5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7" name="內容版面配置區 56"/>
          <p:cNvSpPr>
            <a:spLocks noGrp="1"/>
          </p:cNvSpPr>
          <p:nvPr>
            <p:ph sz="quarter" idx="1"/>
          </p:nvPr>
        </p:nvSpPr>
        <p:spPr>
          <a:xfrm>
            <a:off x="3491880" y="2465784"/>
            <a:ext cx="5184576" cy="3627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u="sng" dirty="0" smtClean="0"/>
              <a:t>建立登入系統</a:t>
            </a:r>
            <a:endParaRPr lang="en-US" altLang="zh-TW" b="1" u="sng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/>
              <a:t>使用</a:t>
            </a:r>
            <a:endParaRPr lang="en-US" altLang="zh-TW" b="1" dirty="0" smtClean="0"/>
          </a:p>
          <a:p>
            <a:pPr>
              <a:buFont typeface="Wingdings" pitchFamily="2" charset="2"/>
              <a:buChar char="ü"/>
            </a:pPr>
            <a:r>
              <a:rPr lang="zh-TW" altLang="en-US" b="1" dirty="0" smtClean="0"/>
              <a:t>登入控制項</a:t>
            </a:r>
            <a:endParaRPr lang="en-US" altLang="zh-TW" b="1" dirty="0"/>
          </a:p>
          <a:p>
            <a:pPr>
              <a:buFont typeface="Wingdings" pitchFamily="2" charset="2"/>
              <a:buChar char="ü"/>
            </a:pPr>
            <a:r>
              <a:rPr lang="en-US" altLang="zh-TW" b="1" dirty="0" smtClean="0"/>
              <a:t>ASP.NET</a:t>
            </a:r>
            <a:r>
              <a:rPr lang="zh-TW" altLang="en-US" b="1" dirty="0" smtClean="0"/>
              <a:t>程式開發伺服器</a:t>
            </a:r>
            <a:endParaRPr lang="zh-TW" altLang="en-US" b="1" dirty="0"/>
          </a:p>
          <a:p>
            <a:pPr>
              <a:buFont typeface="Wingdings" pitchFamily="2" charset="2"/>
              <a:buChar char="l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2528" y="1699717"/>
            <a:ext cx="1843208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>
                <a:srgbClr val="629DD1"/>
              </a:buClr>
              <a:buFont typeface="Wingdings 2"/>
              <a:buNone/>
            </a:pP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</a:rPr>
              <a:t>    </a:t>
            </a:r>
            <a:endParaRPr lang="zh-TW" altLang="en-US" sz="3900" b="1" dirty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8" y="3933056"/>
            <a:ext cx="2232248" cy="2232248"/>
          </a:xfrm>
          <a:prstGeom prst="rect">
            <a:avLst/>
          </a:prstGeom>
        </p:spPr>
      </p:pic>
      <p:sp>
        <p:nvSpPr>
          <p:cNvPr id="10" name="Rectangle 10"/>
          <p:cNvSpPr>
            <a:spLocks noChangeArrowheads="1"/>
          </p:cNvSpPr>
          <p:nvPr/>
        </p:nvSpPr>
        <p:spPr bwMode="gray">
          <a:xfrm rot="1444843">
            <a:off x="490031" y="1842784"/>
            <a:ext cx="1568202" cy="1298043"/>
          </a:xfrm>
          <a:prstGeom prst="rect">
            <a:avLst/>
          </a:prstGeom>
          <a:gradFill rotWithShape="1">
            <a:gsLst>
              <a:gs pos="0">
                <a:srgbClr val="90B54D"/>
              </a:gs>
              <a:gs pos="100000">
                <a:srgbClr val="90B5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90B54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軟正黑體" pitchFamily="34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2800" b="1" dirty="0" smtClean="0">
                <a:solidFill>
                  <a:prstClr val="black"/>
                </a:solidFill>
              </a:rPr>
              <a:t>會員</a:t>
            </a:r>
            <a:r>
              <a:rPr lang="zh-TW" altLang="en-US" sz="2800" b="1" dirty="0">
                <a:solidFill>
                  <a:prstClr val="black"/>
                </a:solidFill>
              </a:rPr>
              <a:t>登入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9234CF-D3C4-4CB1-9084-FDA96F5D05C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71942" y="1628800"/>
            <a:ext cx="251222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rgbClr val="297FD5"/>
              </a:buClr>
              <a:buSzPct val="60000"/>
            </a:pPr>
            <a:r>
              <a:rPr lang="zh-TW" altLang="en-US" sz="2900" b="1" dirty="0">
                <a:solidFill>
                  <a:prstClr val="black"/>
                </a:solidFill>
              </a:rPr>
              <a:t>製作人</a:t>
            </a:r>
            <a:r>
              <a:rPr lang="en-US" altLang="zh-TW" sz="2900" b="1" dirty="0">
                <a:solidFill>
                  <a:prstClr val="black"/>
                </a:solidFill>
              </a:rPr>
              <a:t>:</a:t>
            </a:r>
            <a:r>
              <a:rPr lang="zh-TW" altLang="en-US" sz="2900" b="1" dirty="0">
                <a:solidFill>
                  <a:prstClr val="black"/>
                </a:solidFill>
              </a:rPr>
              <a:t>黃驛紜</a:t>
            </a:r>
            <a:endParaRPr lang="en-US" altLang="zh-TW" sz="2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405</Words>
  <Application>Microsoft Office PowerPoint</Application>
  <PresentationFormat>如螢幕大小 (4:3)</PresentationFormat>
  <Paragraphs>128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中庸</vt:lpstr>
      <vt:lpstr>雲端商務服務班</vt:lpstr>
      <vt:lpstr>緣由</vt:lpstr>
      <vt:lpstr>開發工具</vt:lpstr>
      <vt:lpstr>PowerPoint 簡報</vt:lpstr>
      <vt:lpstr>網頁基本架構</vt:lpstr>
      <vt:lpstr>網站基本架構-純手工打造</vt:lpstr>
      <vt:lpstr>網站基本架構-純手工打造</vt:lpstr>
      <vt:lpstr>網站基本架構- 用工具拉出來的網頁</vt:lpstr>
      <vt:lpstr>網站基本架構- 用工具拉出來的網頁</vt:lpstr>
      <vt:lpstr>ASP.NET</vt:lpstr>
      <vt:lpstr>參考文獻及資料</vt:lpstr>
      <vt:lpstr>專題成果</vt:lpstr>
      <vt:lpstr>                    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雲端商務服務班專題報告</dc:title>
  <dc:creator>user</dc:creator>
  <cp:lastModifiedBy>user</cp:lastModifiedBy>
  <cp:revision>80</cp:revision>
  <cp:lastPrinted>2014-05-05T13:19:30Z</cp:lastPrinted>
  <dcterms:created xsi:type="dcterms:W3CDTF">2014-04-18T02:46:18Z</dcterms:created>
  <dcterms:modified xsi:type="dcterms:W3CDTF">2014-05-06T06:31:13Z</dcterms:modified>
</cp:coreProperties>
</file>