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Fontuna" charset="1" panose="00000000000000000000"/>
      <p:regular r:id="rId14"/>
    </p:embeddedFont>
    <p:embeddedFont>
      <p:font typeface="Garet Light" charset="1" panose="00000000000000000000"/>
      <p:regular r:id="rId15"/>
    </p:embeddedFont>
    <p:embeddedFont>
      <p:font typeface="Garet Ultra-Bold" charset="1" panose="00000000000000000000"/>
      <p:regular r:id="rId16"/>
    </p:embeddedFont>
    <p:embeddedFont>
      <p:font typeface="Garet" charset="1" panose="00000000000000000000"/>
      <p:regular r:id="rId17"/>
    </p:embeddedFont>
    <p:embeddedFont>
      <p:font typeface="Garet Italics"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grpSp>
        <p:nvGrpSpPr>
          <p:cNvPr name="Group 2" id="2"/>
          <p:cNvGrpSpPr/>
          <p:nvPr/>
        </p:nvGrpSpPr>
        <p:grpSpPr>
          <a:xfrm rot="0">
            <a:off x="8458185" y="1327739"/>
            <a:ext cx="8801115" cy="8629735"/>
            <a:chOff x="0" y="0"/>
            <a:chExt cx="11734819" cy="11506313"/>
          </a:xfrm>
        </p:grpSpPr>
        <p:sp>
          <p:nvSpPr>
            <p:cNvPr name="TextBox 3" id="3"/>
            <p:cNvSpPr txBox="true"/>
            <p:nvPr/>
          </p:nvSpPr>
          <p:spPr>
            <a:xfrm rot="0">
              <a:off x="0" y="1268272"/>
              <a:ext cx="11734819" cy="8357886"/>
            </a:xfrm>
            <a:prstGeom prst="rect">
              <a:avLst/>
            </a:prstGeom>
          </p:spPr>
          <p:txBody>
            <a:bodyPr anchor="t" rtlCol="false" tIns="0" lIns="0" bIns="0" rIns="0">
              <a:spAutoFit/>
            </a:bodyPr>
            <a:lstStyle/>
            <a:p>
              <a:pPr algn="ctr">
                <a:lnSpc>
                  <a:spcPts val="11880"/>
                </a:lnSpc>
              </a:pPr>
              <a:r>
                <a:rPr lang="en-US" sz="13500">
                  <a:solidFill>
                    <a:srgbClr val="000000"/>
                  </a:solidFill>
                  <a:latin typeface="Fontuna"/>
                  <a:ea typeface="Fontuna"/>
                  <a:cs typeface="Fontuna"/>
                  <a:sym typeface="Fontuna"/>
                </a:rPr>
                <a:t>GESTIÓN DE INGRESO DE VEHÍCULOS AL TALLER</a:t>
              </a:r>
            </a:p>
            <a:p>
              <a:pPr algn="ctr">
                <a:lnSpc>
                  <a:spcPts val="11880"/>
                </a:lnSpc>
              </a:pPr>
              <a:r>
                <a:rPr lang="en-US" sz="13500">
                  <a:solidFill>
                    <a:srgbClr val="000000"/>
                  </a:solidFill>
                  <a:latin typeface="Fontuna"/>
                  <a:ea typeface="Fontuna"/>
                  <a:cs typeface="Fontuna"/>
                  <a:sym typeface="Fontuna"/>
                </a:rPr>
                <a:t>PEPSICO CHILE </a:t>
              </a:r>
            </a:p>
          </p:txBody>
        </p:sp>
        <p:sp>
          <p:nvSpPr>
            <p:cNvPr name="TextBox 4" id="4"/>
            <p:cNvSpPr txBox="true"/>
            <p:nvPr/>
          </p:nvSpPr>
          <p:spPr>
            <a:xfrm rot="0">
              <a:off x="0" y="-66675"/>
              <a:ext cx="11734819" cy="713541"/>
            </a:xfrm>
            <a:prstGeom prst="rect">
              <a:avLst/>
            </a:prstGeom>
          </p:spPr>
          <p:txBody>
            <a:bodyPr anchor="t" rtlCol="false" tIns="0" lIns="0" bIns="0" rIns="0">
              <a:spAutoFit/>
            </a:bodyPr>
            <a:lstStyle/>
            <a:p>
              <a:pPr algn="ctr">
                <a:lnSpc>
                  <a:spcPts val="4551"/>
                </a:lnSpc>
              </a:pPr>
              <a:r>
                <a:rPr lang="en-US" sz="3251">
                  <a:solidFill>
                    <a:srgbClr val="000000"/>
                  </a:solidFill>
                  <a:latin typeface="Garet Light"/>
                  <a:ea typeface="Garet Light"/>
                  <a:cs typeface="Garet Light"/>
                  <a:sym typeface="Garet Light"/>
                </a:rPr>
                <a:t>DUOC UC</a:t>
              </a:r>
            </a:p>
          </p:txBody>
        </p:sp>
        <p:sp>
          <p:nvSpPr>
            <p:cNvPr name="TextBox 5" id="5"/>
            <p:cNvSpPr txBox="true"/>
            <p:nvPr/>
          </p:nvSpPr>
          <p:spPr>
            <a:xfrm rot="0">
              <a:off x="2248946" y="9645442"/>
              <a:ext cx="7236927" cy="1860871"/>
            </a:xfrm>
            <a:prstGeom prst="rect">
              <a:avLst/>
            </a:prstGeom>
          </p:spPr>
          <p:txBody>
            <a:bodyPr anchor="t" rtlCol="false" tIns="0" lIns="0" bIns="0" rIns="0">
              <a:spAutoFit/>
            </a:bodyPr>
            <a:lstStyle/>
            <a:p>
              <a:pPr algn="l">
                <a:lnSpc>
                  <a:spcPts val="3792"/>
                </a:lnSpc>
              </a:pPr>
              <a:r>
                <a:rPr lang="en-US" sz="2709">
                  <a:solidFill>
                    <a:srgbClr val="000000"/>
                  </a:solidFill>
                  <a:latin typeface="Garet Light"/>
                  <a:ea typeface="Garet Light"/>
                  <a:cs typeface="Garet Light"/>
                  <a:sym typeface="Garet Light"/>
                </a:rPr>
                <a:t>NOMBRE: DILAN NAVARRO</a:t>
              </a:r>
            </a:p>
            <a:p>
              <a:pPr algn="l">
                <a:lnSpc>
                  <a:spcPts val="3792"/>
                </a:lnSpc>
              </a:pPr>
              <a:r>
                <a:rPr lang="en-US" sz="2709">
                  <a:solidFill>
                    <a:srgbClr val="000000"/>
                  </a:solidFill>
                  <a:latin typeface="Garet Light"/>
                  <a:ea typeface="Garet Light"/>
                  <a:cs typeface="Garet Light"/>
                  <a:sym typeface="Garet Light"/>
                </a:rPr>
                <a:t>DIEGO JIMENEZ</a:t>
              </a:r>
            </a:p>
            <a:p>
              <a:pPr algn="l">
                <a:lnSpc>
                  <a:spcPts val="3792"/>
                </a:lnSpc>
              </a:pPr>
              <a:r>
                <a:rPr lang="en-US" sz="2709">
                  <a:solidFill>
                    <a:srgbClr val="000000"/>
                  </a:solidFill>
                  <a:latin typeface="Garet Light"/>
                  <a:ea typeface="Garet Light"/>
                  <a:cs typeface="Garet Light"/>
                  <a:sym typeface="Garet Light"/>
                </a:rPr>
                <a:t>MATIAS VASQUEZ</a:t>
              </a:r>
            </a:p>
          </p:txBody>
        </p:sp>
      </p:grpSp>
      <p:sp>
        <p:nvSpPr>
          <p:cNvPr name="Freeform 6" id="6"/>
          <p:cNvSpPr/>
          <p:nvPr/>
        </p:nvSpPr>
        <p:spPr>
          <a:xfrm flipH="false" flipV="false" rot="8741154">
            <a:off x="-3873688" y="-465833"/>
            <a:ext cx="11141915" cy="5584885"/>
          </a:xfrm>
          <a:custGeom>
            <a:avLst/>
            <a:gdLst/>
            <a:ahLst/>
            <a:cxnLst/>
            <a:rect r="r" b="b" t="t" l="l"/>
            <a:pathLst>
              <a:path h="5584885" w="11141915">
                <a:moveTo>
                  <a:pt x="0" y="0"/>
                </a:moveTo>
                <a:lnTo>
                  <a:pt x="11141916" y="0"/>
                </a:lnTo>
                <a:lnTo>
                  <a:pt x="11141916" y="5584885"/>
                </a:lnTo>
                <a:lnTo>
                  <a:pt x="0" y="55848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69944" y="2899709"/>
            <a:ext cx="7525771" cy="7608776"/>
          </a:xfrm>
          <a:custGeom>
            <a:avLst/>
            <a:gdLst/>
            <a:ahLst/>
            <a:cxnLst/>
            <a:rect r="r" b="b" t="t" l="l"/>
            <a:pathLst>
              <a:path h="7608776" w="7525771">
                <a:moveTo>
                  <a:pt x="0" y="0"/>
                </a:moveTo>
                <a:lnTo>
                  <a:pt x="7525771" y="0"/>
                </a:lnTo>
                <a:lnTo>
                  <a:pt x="7525771" y="7608776"/>
                </a:lnTo>
                <a:lnTo>
                  <a:pt x="0" y="76087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80001" y="-1395032"/>
            <a:ext cx="11846894" cy="5938256"/>
          </a:xfrm>
          <a:custGeom>
            <a:avLst/>
            <a:gdLst/>
            <a:ahLst/>
            <a:cxnLst/>
            <a:rect r="r" b="b" t="t" l="l"/>
            <a:pathLst>
              <a:path h="5938256" w="11846894">
                <a:moveTo>
                  <a:pt x="0" y="0"/>
                </a:moveTo>
                <a:lnTo>
                  <a:pt x="11846894" y="0"/>
                </a:lnTo>
                <a:lnTo>
                  <a:pt x="11846894" y="5938255"/>
                </a:lnTo>
                <a:lnTo>
                  <a:pt x="0" y="59382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5468018"/>
            <a:ext cx="7315200" cy="3758184"/>
          </a:xfrm>
          <a:custGeom>
            <a:avLst/>
            <a:gdLst/>
            <a:ahLst/>
            <a:cxnLst/>
            <a:rect r="r" b="b" t="t" l="l"/>
            <a:pathLst>
              <a:path h="3758184" w="7315200">
                <a:moveTo>
                  <a:pt x="0" y="0"/>
                </a:moveTo>
                <a:lnTo>
                  <a:pt x="7315200" y="0"/>
                </a:lnTo>
                <a:lnTo>
                  <a:pt x="7315200" y="3758184"/>
                </a:lnTo>
                <a:lnTo>
                  <a:pt x="0" y="37581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015164" y="5629815"/>
            <a:ext cx="8034158" cy="982346"/>
          </a:xfrm>
          <a:prstGeom prst="rect">
            <a:avLst/>
          </a:prstGeom>
        </p:spPr>
        <p:txBody>
          <a:bodyPr anchor="t" rtlCol="false" tIns="0" lIns="0" bIns="0" rIns="0">
            <a:spAutoFit/>
          </a:bodyPr>
          <a:lstStyle/>
          <a:p>
            <a:pPr algn="l">
              <a:lnSpc>
                <a:spcPts val="7040"/>
              </a:lnSpc>
            </a:pPr>
            <a:r>
              <a:rPr lang="en-US" sz="8000">
                <a:solidFill>
                  <a:srgbClr val="000000"/>
                </a:solidFill>
                <a:latin typeface="Fontuna"/>
                <a:ea typeface="Fontuna"/>
                <a:cs typeface="Fontuna"/>
                <a:sym typeface="Fontuna"/>
              </a:rPr>
              <a:t>INTRODUCCIÓN A LA PROBLEMATICA</a:t>
            </a:r>
          </a:p>
        </p:txBody>
      </p:sp>
      <p:sp>
        <p:nvSpPr>
          <p:cNvPr name="TextBox 5" id="5"/>
          <p:cNvSpPr txBox="true"/>
          <p:nvPr/>
        </p:nvSpPr>
        <p:spPr>
          <a:xfrm rot="0">
            <a:off x="9015164" y="8148389"/>
            <a:ext cx="8034158" cy="1565148"/>
          </a:xfrm>
          <a:prstGeom prst="rect">
            <a:avLst/>
          </a:prstGeom>
        </p:spPr>
        <p:txBody>
          <a:bodyPr anchor="t" rtlCol="false" tIns="0" lIns="0" bIns="0" rIns="0">
            <a:spAutoFit/>
          </a:bodyPr>
          <a:lstStyle/>
          <a:p>
            <a:pPr algn="l">
              <a:lnSpc>
                <a:spcPts val="3186"/>
              </a:lnSpc>
            </a:pPr>
            <a:r>
              <a:rPr lang="en-US" sz="1800">
                <a:solidFill>
                  <a:srgbClr val="000000"/>
                </a:solidFill>
                <a:latin typeface="Garet Light"/>
                <a:ea typeface="Garet Light"/>
                <a:cs typeface="Garet Light"/>
                <a:sym typeface="Garet Light"/>
              </a:rPr>
              <a:t>Nuestro objetivo es desarrollar una plataforma tecnológica que gestione de manera eficiente y centralizada el ingreso de vehículos al taller, optimizando tiempos, mejorando la comunicación y asegurando la trazabilidad de la información.</a:t>
            </a:r>
          </a:p>
        </p:txBody>
      </p:sp>
      <p:sp>
        <p:nvSpPr>
          <p:cNvPr name="TextBox 6" id="6"/>
          <p:cNvSpPr txBox="true"/>
          <p:nvPr/>
        </p:nvSpPr>
        <p:spPr>
          <a:xfrm rot="0">
            <a:off x="9015164" y="6516911"/>
            <a:ext cx="8034158" cy="1565148"/>
          </a:xfrm>
          <a:prstGeom prst="rect">
            <a:avLst/>
          </a:prstGeom>
        </p:spPr>
        <p:txBody>
          <a:bodyPr anchor="t" rtlCol="false" tIns="0" lIns="0" bIns="0" rIns="0">
            <a:spAutoFit/>
          </a:bodyPr>
          <a:lstStyle/>
          <a:p>
            <a:pPr algn="l">
              <a:lnSpc>
                <a:spcPts val="3186"/>
              </a:lnSpc>
            </a:pPr>
            <a:r>
              <a:rPr lang="en-US" sz="1800">
                <a:solidFill>
                  <a:srgbClr val="000000"/>
                </a:solidFill>
                <a:latin typeface="Garet Light"/>
                <a:ea typeface="Garet Light"/>
                <a:cs typeface="Garet Light"/>
                <a:sym typeface="Garet Light"/>
              </a:rPr>
              <a:t>El proceso de ingreso de vehículos a los talleres para mantenimiento o reparación se realiza actualmente de forma manual. Esto provoca problemas de control, trazabilidad, coordinación y medición de tiempos.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true" rot="0">
            <a:off x="2795455" y="-467187"/>
            <a:ext cx="5605208" cy="2809611"/>
          </a:xfrm>
          <a:custGeom>
            <a:avLst/>
            <a:gdLst/>
            <a:ahLst/>
            <a:cxnLst/>
            <a:rect r="r" b="b" t="t" l="l"/>
            <a:pathLst>
              <a:path h="2809611" w="5605208">
                <a:moveTo>
                  <a:pt x="0" y="2809610"/>
                </a:moveTo>
                <a:lnTo>
                  <a:pt x="5605208" y="2809610"/>
                </a:lnTo>
                <a:lnTo>
                  <a:pt x="5605208" y="0"/>
                </a:lnTo>
                <a:lnTo>
                  <a:pt x="0" y="0"/>
                </a:lnTo>
                <a:lnTo>
                  <a:pt x="0" y="280961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381462" y="138459"/>
            <a:ext cx="3525075" cy="3344415"/>
          </a:xfrm>
          <a:custGeom>
            <a:avLst/>
            <a:gdLst/>
            <a:ahLst/>
            <a:cxnLst/>
            <a:rect r="r" b="b" t="t" l="l"/>
            <a:pathLst>
              <a:path h="3344415" w="3525075">
                <a:moveTo>
                  <a:pt x="0" y="0"/>
                </a:moveTo>
                <a:lnTo>
                  <a:pt x="3525076" y="0"/>
                </a:lnTo>
                <a:lnTo>
                  <a:pt x="3525076" y="3344415"/>
                </a:lnTo>
                <a:lnTo>
                  <a:pt x="0" y="3344415"/>
                </a:lnTo>
                <a:lnTo>
                  <a:pt x="0" y="0"/>
                </a:lnTo>
                <a:close/>
              </a:path>
            </a:pathLst>
          </a:custGeom>
          <a:blipFill>
            <a:blip r:embed="rId4"/>
            <a:stretch>
              <a:fillRect l="0" t="0" r="0" b="0"/>
            </a:stretch>
          </a:blipFill>
        </p:spPr>
      </p:sp>
      <p:sp>
        <p:nvSpPr>
          <p:cNvPr name="TextBox 4" id="4"/>
          <p:cNvSpPr txBox="true"/>
          <p:nvPr/>
        </p:nvSpPr>
        <p:spPr>
          <a:xfrm rot="0">
            <a:off x="3560916" y="3539416"/>
            <a:ext cx="11166168" cy="982346"/>
          </a:xfrm>
          <a:prstGeom prst="rect">
            <a:avLst/>
          </a:prstGeom>
        </p:spPr>
        <p:txBody>
          <a:bodyPr anchor="t" rtlCol="false" tIns="0" lIns="0" bIns="0" rIns="0">
            <a:spAutoFit/>
          </a:bodyPr>
          <a:lstStyle/>
          <a:p>
            <a:pPr algn="ctr">
              <a:lnSpc>
                <a:spcPts val="7040"/>
              </a:lnSpc>
            </a:pPr>
            <a:r>
              <a:rPr lang="en-US" sz="8000">
                <a:solidFill>
                  <a:srgbClr val="000000"/>
                </a:solidFill>
                <a:latin typeface="Fontuna"/>
                <a:ea typeface="Fontuna"/>
                <a:cs typeface="Fontuna"/>
                <a:sym typeface="Fontuna"/>
              </a:rPr>
              <a:t>COMPETENCIAS QUE SE USARAN EN EL PROYECTO.</a:t>
            </a:r>
          </a:p>
        </p:txBody>
      </p:sp>
      <p:sp>
        <p:nvSpPr>
          <p:cNvPr name="TextBox 5" id="5"/>
          <p:cNvSpPr txBox="true"/>
          <p:nvPr/>
        </p:nvSpPr>
        <p:spPr>
          <a:xfrm rot="0">
            <a:off x="1655456" y="7257445"/>
            <a:ext cx="4457053" cy="30708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Programación web</a:t>
            </a:r>
          </a:p>
        </p:txBody>
      </p:sp>
      <p:sp>
        <p:nvSpPr>
          <p:cNvPr name="TextBox 6" id="6"/>
          <p:cNvSpPr txBox="true"/>
          <p:nvPr/>
        </p:nvSpPr>
        <p:spPr>
          <a:xfrm rot="0">
            <a:off x="1655456" y="9365292"/>
            <a:ext cx="4457053" cy="30708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Gestión de riesgos</a:t>
            </a:r>
          </a:p>
        </p:txBody>
      </p:sp>
      <p:sp>
        <p:nvSpPr>
          <p:cNvPr name="TextBox 7" id="7"/>
          <p:cNvSpPr txBox="true"/>
          <p:nvPr/>
        </p:nvSpPr>
        <p:spPr>
          <a:xfrm rot="0">
            <a:off x="6915474" y="7257445"/>
            <a:ext cx="4457053" cy="63093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Modelamiento y consultas de bases de datos</a:t>
            </a:r>
          </a:p>
        </p:txBody>
      </p:sp>
      <p:sp>
        <p:nvSpPr>
          <p:cNvPr name="TextBox 8" id="8"/>
          <p:cNvSpPr txBox="true"/>
          <p:nvPr/>
        </p:nvSpPr>
        <p:spPr>
          <a:xfrm rot="0">
            <a:off x="6915474" y="9365292"/>
            <a:ext cx="4457053" cy="30708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Evaluación de proyectos</a:t>
            </a:r>
          </a:p>
        </p:txBody>
      </p:sp>
      <p:sp>
        <p:nvSpPr>
          <p:cNvPr name="TextBox 9" id="9"/>
          <p:cNvSpPr txBox="true"/>
          <p:nvPr/>
        </p:nvSpPr>
        <p:spPr>
          <a:xfrm rot="0">
            <a:off x="12175492" y="7257445"/>
            <a:ext cx="4457053" cy="30708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Calidad de software</a:t>
            </a:r>
          </a:p>
        </p:txBody>
      </p:sp>
      <p:sp>
        <p:nvSpPr>
          <p:cNvPr name="TextBox 10" id="10"/>
          <p:cNvSpPr txBox="true"/>
          <p:nvPr/>
        </p:nvSpPr>
        <p:spPr>
          <a:xfrm rot="0">
            <a:off x="12172626" y="9365292"/>
            <a:ext cx="4457053" cy="30708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Ingeniería</a:t>
            </a:r>
            <a:r>
              <a:rPr lang="en-US" b="true" sz="1800">
                <a:solidFill>
                  <a:srgbClr val="000000"/>
                </a:solidFill>
                <a:latin typeface="Garet Ultra-Bold"/>
                <a:ea typeface="Garet Ultra-Bold"/>
                <a:cs typeface="Garet Ultra-Bold"/>
                <a:sym typeface="Garet Ultra-Bold"/>
              </a:rPr>
              <a:t> </a:t>
            </a:r>
            <a:r>
              <a:rPr lang="en-US" b="true" sz="1800">
                <a:solidFill>
                  <a:srgbClr val="000000"/>
                </a:solidFill>
                <a:latin typeface="Garet Ultra-Bold"/>
                <a:ea typeface="Garet Ultra-Bold"/>
                <a:cs typeface="Garet Ultra-Bold"/>
                <a:sym typeface="Garet Ultra-Bold"/>
              </a:rPr>
              <a:t>de software</a:t>
            </a:r>
          </a:p>
        </p:txBody>
      </p:sp>
      <p:sp>
        <p:nvSpPr>
          <p:cNvPr name="TextBox 11" id="11"/>
          <p:cNvSpPr txBox="true"/>
          <p:nvPr/>
        </p:nvSpPr>
        <p:spPr>
          <a:xfrm rot="0">
            <a:off x="1655456" y="4483662"/>
            <a:ext cx="15299812" cy="1489013"/>
          </a:xfrm>
          <a:prstGeom prst="rect">
            <a:avLst/>
          </a:prstGeom>
        </p:spPr>
        <p:txBody>
          <a:bodyPr anchor="t" rtlCol="false" tIns="0" lIns="0" bIns="0" rIns="0">
            <a:spAutoFit/>
          </a:bodyPr>
          <a:lstStyle/>
          <a:p>
            <a:pPr algn="l" marL="0" indent="0" lvl="0">
              <a:lnSpc>
                <a:spcPts val="2355"/>
              </a:lnSpc>
              <a:spcBef>
                <a:spcPct val="0"/>
              </a:spcBef>
            </a:pPr>
            <a:r>
              <a:rPr lang="en-US" sz="1682">
                <a:solidFill>
                  <a:srgbClr val="000000"/>
                </a:solidFill>
                <a:latin typeface="Garet"/>
                <a:ea typeface="Garet"/>
                <a:cs typeface="Garet"/>
                <a:sym typeface="Garet"/>
              </a:rPr>
              <a:t>En este proyecto se aplican principalmente las competencias de </a:t>
            </a:r>
            <a:r>
              <a:rPr lang="en-US" sz="1682" strike="noStrike" u="none">
                <a:solidFill>
                  <a:srgbClr val="000000"/>
                </a:solidFill>
                <a:latin typeface="Garet"/>
                <a:ea typeface="Garet"/>
                <a:cs typeface="Garet"/>
                <a:sym typeface="Garet"/>
              </a:rPr>
              <a:t>g</a:t>
            </a:r>
            <a:r>
              <a:rPr lang="en-US" sz="1682" strike="noStrike" u="none">
                <a:solidFill>
                  <a:srgbClr val="000000"/>
                </a:solidFill>
                <a:latin typeface="Garet"/>
                <a:ea typeface="Garet"/>
                <a:cs typeface="Garet"/>
                <a:sym typeface="Garet"/>
              </a:rPr>
              <a:t>estión de p</a:t>
            </a:r>
            <a:r>
              <a:rPr lang="en-US" sz="1682" strike="noStrike" u="none">
                <a:solidFill>
                  <a:srgbClr val="000000"/>
                </a:solidFill>
                <a:latin typeface="Garet"/>
                <a:ea typeface="Garet"/>
                <a:cs typeface="Garet"/>
                <a:sym typeface="Garet"/>
              </a:rPr>
              <a:t>r</a:t>
            </a:r>
            <a:r>
              <a:rPr lang="en-US" sz="1682" strike="noStrike" u="none">
                <a:solidFill>
                  <a:srgbClr val="000000"/>
                </a:solidFill>
                <a:latin typeface="Garet"/>
                <a:ea typeface="Garet"/>
                <a:cs typeface="Garet"/>
                <a:sym typeface="Garet"/>
              </a:rPr>
              <a:t>oy</a:t>
            </a:r>
            <a:r>
              <a:rPr lang="en-US" sz="1682" strike="noStrike" u="none">
                <a:solidFill>
                  <a:srgbClr val="000000"/>
                </a:solidFill>
                <a:latin typeface="Garet"/>
                <a:ea typeface="Garet"/>
                <a:cs typeface="Garet"/>
                <a:sym typeface="Garet"/>
              </a:rPr>
              <a:t>e</a:t>
            </a:r>
            <a:r>
              <a:rPr lang="en-US" sz="1682" strike="noStrike" u="none">
                <a:solidFill>
                  <a:srgbClr val="000000"/>
                </a:solidFill>
                <a:latin typeface="Garet"/>
                <a:ea typeface="Garet"/>
                <a:cs typeface="Garet"/>
                <a:sym typeface="Garet"/>
              </a:rPr>
              <a:t>ctos, análisis de procesos, diseño de modelos de datos, desarrollo de software, pro</a:t>
            </a:r>
            <a:r>
              <a:rPr lang="en-US" sz="1682" strike="noStrike" u="none">
                <a:solidFill>
                  <a:srgbClr val="000000"/>
                </a:solidFill>
                <a:latin typeface="Garet"/>
                <a:ea typeface="Garet"/>
                <a:cs typeface="Garet"/>
                <a:sym typeface="Garet"/>
              </a:rPr>
              <a:t>g</a:t>
            </a:r>
            <a:r>
              <a:rPr lang="en-US" sz="1682" strike="noStrike" u="none">
                <a:solidFill>
                  <a:srgbClr val="000000"/>
                </a:solidFill>
                <a:latin typeface="Garet"/>
                <a:ea typeface="Garet"/>
                <a:cs typeface="Garet"/>
                <a:sym typeface="Garet"/>
              </a:rPr>
              <a:t>r</a:t>
            </a:r>
            <a:r>
              <a:rPr lang="en-US" sz="1682" strike="noStrike" u="none">
                <a:solidFill>
                  <a:srgbClr val="000000"/>
                </a:solidFill>
                <a:latin typeface="Garet"/>
                <a:ea typeface="Garet"/>
                <a:cs typeface="Garet"/>
                <a:sym typeface="Garet"/>
              </a:rPr>
              <a:t>a</a:t>
            </a:r>
            <a:r>
              <a:rPr lang="en-US" sz="1682" strike="noStrike" u="none">
                <a:solidFill>
                  <a:srgbClr val="000000"/>
                </a:solidFill>
                <a:latin typeface="Garet"/>
                <a:ea typeface="Garet"/>
                <a:cs typeface="Garet"/>
                <a:sym typeface="Garet"/>
              </a:rPr>
              <a:t>mación de </a:t>
            </a:r>
            <a:r>
              <a:rPr lang="en-US" sz="1682" strike="noStrike" u="none">
                <a:solidFill>
                  <a:srgbClr val="000000"/>
                </a:solidFill>
                <a:latin typeface="Garet"/>
                <a:ea typeface="Garet"/>
                <a:cs typeface="Garet"/>
                <a:sym typeface="Garet"/>
              </a:rPr>
              <a:t>r</a:t>
            </a:r>
            <a:r>
              <a:rPr lang="en-US" sz="1682" strike="noStrike" u="none">
                <a:solidFill>
                  <a:srgbClr val="000000"/>
                </a:solidFill>
                <a:latin typeface="Garet"/>
                <a:ea typeface="Garet"/>
                <a:cs typeface="Garet"/>
                <a:sym typeface="Garet"/>
              </a:rPr>
              <a:t>utinas,</a:t>
            </a:r>
            <a:r>
              <a:rPr lang="en-US" sz="1682" strike="noStrike" u="none">
                <a:solidFill>
                  <a:srgbClr val="000000"/>
                </a:solidFill>
                <a:latin typeface="Garet"/>
                <a:ea typeface="Garet"/>
                <a:cs typeface="Garet"/>
                <a:sym typeface="Garet"/>
              </a:rPr>
              <a:t> </a:t>
            </a:r>
            <a:r>
              <a:rPr lang="en-US" sz="1682" strike="noStrike" u="none">
                <a:solidFill>
                  <a:srgbClr val="000000"/>
                </a:solidFill>
                <a:latin typeface="Garet"/>
                <a:ea typeface="Garet"/>
                <a:cs typeface="Garet"/>
                <a:sym typeface="Garet"/>
              </a:rPr>
              <a:t>pruebas y v</a:t>
            </a:r>
            <a:r>
              <a:rPr lang="en-US" sz="1682" strike="noStrike" u="none">
                <a:solidFill>
                  <a:srgbClr val="000000"/>
                </a:solidFill>
                <a:latin typeface="Garet"/>
                <a:ea typeface="Garet"/>
                <a:cs typeface="Garet"/>
                <a:sym typeface="Garet"/>
              </a:rPr>
              <a:t>al</a:t>
            </a:r>
            <a:r>
              <a:rPr lang="en-US" sz="1682" strike="noStrike" u="none">
                <a:solidFill>
                  <a:srgbClr val="000000"/>
                </a:solidFill>
                <a:latin typeface="Garet"/>
                <a:ea typeface="Garet"/>
                <a:cs typeface="Garet"/>
                <a:sym typeface="Garet"/>
              </a:rPr>
              <a:t>idación, además de la implementación de soluciones sistémicas. Todas ellas son necesarias para planificar, construir y poner en marcha la plataforma web de </a:t>
            </a:r>
            <a:r>
              <a:rPr lang="en-US" sz="1682" strike="noStrike" u="none">
                <a:solidFill>
                  <a:srgbClr val="000000"/>
                </a:solidFill>
                <a:latin typeface="Garet"/>
                <a:ea typeface="Garet"/>
                <a:cs typeface="Garet"/>
                <a:sym typeface="Garet"/>
              </a:rPr>
              <a:t>g</a:t>
            </a:r>
            <a:r>
              <a:rPr lang="en-US" sz="1682" strike="noStrike" u="none">
                <a:solidFill>
                  <a:srgbClr val="000000"/>
                </a:solidFill>
                <a:latin typeface="Garet"/>
                <a:ea typeface="Garet"/>
                <a:cs typeface="Garet"/>
                <a:sym typeface="Garet"/>
              </a:rPr>
              <a:t>estión de vehículos en talleres. Otras competencias, como el manej</a:t>
            </a:r>
            <a:r>
              <a:rPr lang="en-US" sz="1682" strike="noStrike" u="none">
                <a:solidFill>
                  <a:srgbClr val="000000"/>
                </a:solidFill>
                <a:latin typeface="Garet"/>
                <a:ea typeface="Garet"/>
                <a:cs typeface="Garet"/>
                <a:sym typeface="Garet"/>
              </a:rPr>
              <a:t>o de </a:t>
            </a:r>
            <a:r>
              <a:rPr lang="en-US" sz="1682" strike="noStrike" u="none">
                <a:solidFill>
                  <a:srgbClr val="000000"/>
                </a:solidFill>
                <a:latin typeface="Garet"/>
                <a:ea typeface="Garet"/>
                <a:cs typeface="Garet"/>
                <a:sym typeface="Garet"/>
              </a:rPr>
              <a:t>grandes volúmenes de da</a:t>
            </a:r>
            <a:r>
              <a:rPr lang="en-US" sz="1682" strike="noStrike" u="none">
                <a:solidFill>
                  <a:srgbClr val="000000"/>
                </a:solidFill>
                <a:latin typeface="Garet"/>
                <a:ea typeface="Garet"/>
                <a:cs typeface="Garet"/>
                <a:sym typeface="Garet"/>
              </a:rPr>
              <a:t>t</a:t>
            </a:r>
            <a:r>
              <a:rPr lang="en-US" sz="1682" strike="noStrike" u="none">
                <a:solidFill>
                  <a:srgbClr val="000000"/>
                </a:solidFill>
                <a:latin typeface="Garet"/>
                <a:ea typeface="Garet"/>
                <a:cs typeface="Garet"/>
                <a:sym typeface="Garet"/>
              </a:rPr>
              <a:t>os o la comunicación </a:t>
            </a:r>
            <a:r>
              <a:rPr lang="en-US" sz="1682" strike="noStrike" u="none">
                <a:solidFill>
                  <a:srgbClr val="000000"/>
                </a:solidFill>
                <a:latin typeface="Garet"/>
                <a:ea typeface="Garet"/>
                <a:cs typeface="Garet"/>
                <a:sym typeface="Garet"/>
              </a:rPr>
              <a:t>e</a:t>
            </a:r>
            <a:r>
              <a:rPr lang="en-US" sz="1682" strike="noStrike" u="none">
                <a:solidFill>
                  <a:srgbClr val="000000"/>
                </a:solidFill>
                <a:latin typeface="Garet"/>
                <a:ea typeface="Garet"/>
                <a:cs typeface="Garet"/>
                <a:sym typeface="Garet"/>
              </a:rPr>
              <a:t>n inglés, no son cen</a:t>
            </a:r>
            <a:r>
              <a:rPr lang="en-US" sz="1682" strike="noStrike" u="none">
                <a:solidFill>
                  <a:srgbClr val="000000"/>
                </a:solidFill>
                <a:latin typeface="Garet"/>
                <a:ea typeface="Garet"/>
                <a:cs typeface="Garet"/>
                <a:sym typeface="Garet"/>
              </a:rPr>
              <a:t>t</a:t>
            </a:r>
            <a:r>
              <a:rPr lang="en-US" sz="1682" strike="noStrike" u="none">
                <a:solidFill>
                  <a:srgbClr val="000000"/>
                </a:solidFill>
                <a:latin typeface="Garet"/>
                <a:ea typeface="Garet"/>
                <a:cs typeface="Garet"/>
                <a:sym typeface="Garet"/>
              </a:rPr>
              <a:t>rales en esta primera etapa, per</a:t>
            </a:r>
            <a:r>
              <a:rPr lang="en-US" sz="1682" strike="noStrike" u="none">
                <a:solidFill>
                  <a:srgbClr val="000000"/>
                </a:solidFill>
                <a:latin typeface="Garet"/>
                <a:ea typeface="Garet"/>
                <a:cs typeface="Garet"/>
                <a:sym typeface="Garet"/>
              </a:rPr>
              <a:t>o</a:t>
            </a:r>
            <a:r>
              <a:rPr lang="en-US" sz="1682" strike="noStrike" u="none">
                <a:solidFill>
                  <a:srgbClr val="000000"/>
                </a:solidFill>
                <a:latin typeface="Garet"/>
                <a:ea typeface="Garet"/>
                <a:cs typeface="Garet"/>
                <a:sym typeface="Garet"/>
              </a:rPr>
              <a:t> podrían considerarse en versiones futuras del sistema.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7774566">
            <a:off x="10236817" y="520645"/>
            <a:ext cx="11141915" cy="5584885"/>
          </a:xfrm>
          <a:custGeom>
            <a:avLst/>
            <a:gdLst/>
            <a:ahLst/>
            <a:cxnLst/>
            <a:rect r="r" b="b" t="t" l="l"/>
            <a:pathLst>
              <a:path h="5584885" w="11141915">
                <a:moveTo>
                  <a:pt x="0" y="0"/>
                </a:moveTo>
                <a:lnTo>
                  <a:pt x="11141915" y="0"/>
                </a:lnTo>
                <a:lnTo>
                  <a:pt x="11141915" y="5584885"/>
                </a:lnTo>
                <a:lnTo>
                  <a:pt x="0" y="55848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33581" y="2316950"/>
            <a:ext cx="5779753" cy="5779753"/>
          </a:xfrm>
          <a:custGeom>
            <a:avLst/>
            <a:gdLst/>
            <a:ahLst/>
            <a:cxnLst/>
            <a:rect r="r" b="b" t="t" l="l"/>
            <a:pathLst>
              <a:path h="5779753" w="5779753">
                <a:moveTo>
                  <a:pt x="0" y="0"/>
                </a:moveTo>
                <a:lnTo>
                  <a:pt x="5779753" y="0"/>
                </a:lnTo>
                <a:lnTo>
                  <a:pt x="5779753" y="5779753"/>
                </a:lnTo>
                <a:lnTo>
                  <a:pt x="0" y="57797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97246" y="1334604"/>
            <a:ext cx="8034158" cy="982346"/>
          </a:xfrm>
          <a:prstGeom prst="rect">
            <a:avLst/>
          </a:prstGeom>
        </p:spPr>
        <p:txBody>
          <a:bodyPr anchor="t" rtlCol="false" tIns="0" lIns="0" bIns="0" rIns="0">
            <a:spAutoFit/>
          </a:bodyPr>
          <a:lstStyle/>
          <a:p>
            <a:pPr algn="l">
              <a:lnSpc>
                <a:spcPts val="7040"/>
              </a:lnSpc>
            </a:pPr>
            <a:r>
              <a:rPr lang="en-US" sz="8000">
                <a:solidFill>
                  <a:srgbClr val="000000"/>
                </a:solidFill>
                <a:latin typeface="Fontuna"/>
                <a:ea typeface="Fontuna"/>
                <a:cs typeface="Fontuna"/>
                <a:sym typeface="Fontuna"/>
              </a:rPr>
              <a:t>GESTIÓN DEL PROYECTO.</a:t>
            </a:r>
          </a:p>
        </p:txBody>
      </p:sp>
      <p:grpSp>
        <p:nvGrpSpPr>
          <p:cNvPr name="Group 5" id="5"/>
          <p:cNvGrpSpPr/>
          <p:nvPr/>
        </p:nvGrpSpPr>
        <p:grpSpPr>
          <a:xfrm rot="0">
            <a:off x="1397246" y="2316950"/>
            <a:ext cx="5906460" cy="2222147"/>
            <a:chOff x="0" y="0"/>
            <a:chExt cx="7875280" cy="2962862"/>
          </a:xfrm>
        </p:grpSpPr>
        <p:sp>
          <p:nvSpPr>
            <p:cNvPr name="TextBox 6" id="6"/>
            <p:cNvSpPr txBox="true"/>
            <p:nvPr/>
          </p:nvSpPr>
          <p:spPr>
            <a:xfrm rot="0">
              <a:off x="0" y="-38100"/>
              <a:ext cx="7875280" cy="396748"/>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Alcance de proyecto.</a:t>
              </a:r>
            </a:p>
          </p:txBody>
        </p:sp>
        <p:sp>
          <p:nvSpPr>
            <p:cNvPr name="TextBox 7" id="7"/>
            <p:cNvSpPr txBox="true"/>
            <p:nvPr/>
          </p:nvSpPr>
          <p:spPr>
            <a:xfrm rot="0">
              <a:off x="0" y="507190"/>
              <a:ext cx="7875280" cy="2455672"/>
            </a:xfrm>
            <a:prstGeom prst="rect">
              <a:avLst/>
            </a:prstGeom>
          </p:spPr>
          <p:txBody>
            <a:bodyPr anchor="t" rtlCol="false" tIns="0" lIns="0" bIns="0" rIns="0">
              <a:spAutoFit/>
            </a:bodyPr>
            <a:lstStyle/>
            <a:p>
              <a:pPr algn="l">
                <a:lnSpc>
                  <a:spcPts val="2478"/>
                </a:lnSpc>
              </a:pPr>
              <a:r>
                <a:rPr lang="en-US" sz="1400">
                  <a:solidFill>
                    <a:srgbClr val="000000"/>
                  </a:solidFill>
                  <a:latin typeface="Garet"/>
                  <a:ea typeface="Garet"/>
                  <a:cs typeface="Garet"/>
                  <a:sym typeface="Garet"/>
                </a:rPr>
                <a:t>El proyecto contempla el desarrollo de una plataforma web responsiva que permita digitalizar y centralizar el ingreso de vehículos a los talleres de PepsiCo Chile, incorporando funciones de registro, programación de ingresos, gestión de estados en tiempo real, notificaciones automáticas, reportes básicos y perfiles diferenciados de usuario.</a:t>
              </a:r>
            </a:p>
          </p:txBody>
        </p:sp>
      </p:grpSp>
      <p:grpSp>
        <p:nvGrpSpPr>
          <p:cNvPr name="Group 8" id="8"/>
          <p:cNvGrpSpPr/>
          <p:nvPr/>
        </p:nvGrpSpPr>
        <p:grpSpPr>
          <a:xfrm rot="0">
            <a:off x="1397246" y="4733913"/>
            <a:ext cx="5906460" cy="1907822"/>
            <a:chOff x="0" y="0"/>
            <a:chExt cx="7875280" cy="2543762"/>
          </a:xfrm>
        </p:grpSpPr>
        <p:sp>
          <p:nvSpPr>
            <p:cNvPr name="TextBox 9" id="9"/>
            <p:cNvSpPr txBox="true"/>
            <p:nvPr/>
          </p:nvSpPr>
          <p:spPr>
            <a:xfrm rot="0">
              <a:off x="0" y="-38100"/>
              <a:ext cx="7875280" cy="396748"/>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Met</a:t>
              </a:r>
              <a:r>
                <a:rPr lang="en-US" b="true" sz="1800" u="none">
                  <a:solidFill>
                    <a:srgbClr val="000000"/>
                  </a:solidFill>
                  <a:latin typeface="Garet Ultra-Bold"/>
                  <a:ea typeface="Garet Ultra-Bold"/>
                  <a:cs typeface="Garet Ultra-Bold"/>
                  <a:sym typeface="Garet Ultra-Bold"/>
                </a:rPr>
                <a:t>odología.</a:t>
              </a:r>
            </a:p>
          </p:txBody>
        </p:sp>
        <p:sp>
          <p:nvSpPr>
            <p:cNvPr name="TextBox 10" id="10"/>
            <p:cNvSpPr txBox="true"/>
            <p:nvPr/>
          </p:nvSpPr>
          <p:spPr>
            <a:xfrm rot="0">
              <a:off x="0" y="507190"/>
              <a:ext cx="7875280" cy="2036572"/>
            </a:xfrm>
            <a:prstGeom prst="rect">
              <a:avLst/>
            </a:prstGeom>
          </p:spPr>
          <p:txBody>
            <a:bodyPr anchor="t" rtlCol="false" tIns="0" lIns="0" bIns="0" rIns="0">
              <a:spAutoFit/>
            </a:bodyPr>
            <a:lstStyle/>
            <a:p>
              <a:pPr algn="l">
                <a:lnSpc>
                  <a:spcPts val="2478"/>
                </a:lnSpc>
              </a:pPr>
              <a:r>
                <a:rPr lang="en-US" sz="1400">
                  <a:solidFill>
                    <a:srgbClr val="000000"/>
                  </a:solidFill>
                  <a:latin typeface="Garet Light"/>
                  <a:ea typeface="Garet Light"/>
                  <a:cs typeface="Garet Light"/>
                  <a:sym typeface="Garet Light"/>
                </a:rPr>
                <a:t>La metodología ágil permitiría que el proyecto avance de manera incremental y flexible, dividiendo el trabajo en ciclos cortos donde se entregan funcionalidades utilizables desde etapas tempranas. Esto facilita la participación constante de los usuarios de PepsiCo</a:t>
              </a:r>
            </a:p>
          </p:txBody>
        </p:sp>
      </p:grpSp>
      <p:grpSp>
        <p:nvGrpSpPr>
          <p:cNvPr name="Group 11" id="11"/>
          <p:cNvGrpSpPr/>
          <p:nvPr/>
        </p:nvGrpSpPr>
        <p:grpSpPr>
          <a:xfrm rot="0">
            <a:off x="1397246" y="6832234"/>
            <a:ext cx="5906460" cy="1907822"/>
            <a:chOff x="0" y="0"/>
            <a:chExt cx="7875280" cy="2543762"/>
          </a:xfrm>
        </p:grpSpPr>
        <p:sp>
          <p:nvSpPr>
            <p:cNvPr name="TextBox 12" id="12"/>
            <p:cNvSpPr txBox="true"/>
            <p:nvPr/>
          </p:nvSpPr>
          <p:spPr>
            <a:xfrm rot="0">
              <a:off x="0" y="-38100"/>
              <a:ext cx="7875280" cy="396748"/>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Materiales</a:t>
              </a:r>
              <a:r>
                <a:rPr lang="en-US" b="true" sz="1800" u="none">
                  <a:solidFill>
                    <a:srgbClr val="000000"/>
                  </a:solidFill>
                  <a:latin typeface="Garet Ultra-Bold"/>
                  <a:ea typeface="Garet Ultra-Bold"/>
                  <a:cs typeface="Garet Ultra-Bold"/>
                  <a:sym typeface="Garet Ultra-Bold"/>
                </a:rPr>
                <a:t>.</a:t>
              </a:r>
            </a:p>
          </p:txBody>
        </p:sp>
        <p:sp>
          <p:nvSpPr>
            <p:cNvPr name="TextBox 13" id="13"/>
            <p:cNvSpPr txBox="true"/>
            <p:nvPr/>
          </p:nvSpPr>
          <p:spPr>
            <a:xfrm rot="0">
              <a:off x="0" y="507190"/>
              <a:ext cx="7875280" cy="2036572"/>
            </a:xfrm>
            <a:prstGeom prst="rect">
              <a:avLst/>
            </a:prstGeom>
          </p:spPr>
          <p:txBody>
            <a:bodyPr anchor="t" rtlCol="false" tIns="0" lIns="0" bIns="0" rIns="0">
              <a:spAutoFit/>
            </a:bodyPr>
            <a:lstStyle/>
            <a:p>
              <a:pPr algn="l">
                <a:lnSpc>
                  <a:spcPts val="2478"/>
                </a:lnSpc>
              </a:pPr>
              <a:r>
                <a:rPr lang="en-US" sz="1400">
                  <a:solidFill>
                    <a:srgbClr val="000000"/>
                  </a:solidFill>
                  <a:latin typeface="Garet Light"/>
                  <a:ea typeface="Garet Light"/>
                  <a:cs typeface="Garet Light"/>
                  <a:sym typeface="Garet Light"/>
                </a:rPr>
                <a:t>Para el desarrollo del proyecto se utilizarán únicamente recursos básicos y accesibles para estudiantes, como computadores con internet, software gratuito de programación y diseño, bases de datos open source y plataformas de colaboración en línea. </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5942553" y="5702892"/>
            <a:ext cx="4829675" cy="4817601"/>
          </a:xfrm>
          <a:custGeom>
            <a:avLst/>
            <a:gdLst/>
            <a:ahLst/>
            <a:cxnLst/>
            <a:rect r="r" b="b" t="t" l="l"/>
            <a:pathLst>
              <a:path h="4817601" w="4829675">
                <a:moveTo>
                  <a:pt x="0" y="0"/>
                </a:moveTo>
                <a:lnTo>
                  <a:pt x="4829675" y="0"/>
                </a:lnTo>
                <a:lnTo>
                  <a:pt x="4829675" y="4817602"/>
                </a:lnTo>
                <a:lnTo>
                  <a:pt x="0" y="4817602"/>
                </a:lnTo>
                <a:lnTo>
                  <a:pt x="0" y="0"/>
                </a:lnTo>
                <a:close/>
              </a:path>
            </a:pathLst>
          </a:custGeom>
          <a:blipFill>
            <a:blip r:embed="rId2"/>
            <a:stretch>
              <a:fillRect l="0" t="0" r="0" b="0"/>
            </a:stretch>
          </a:blipFill>
        </p:spPr>
      </p:sp>
      <p:sp>
        <p:nvSpPr>
          <p:cNvPr name="TextBox 3" id="3"/>
          <p:cNvSpPr txBox="true"/>
          <p:nvPr/>
        </p:nvSpPr>
        <p:spPr>
          <a:xfrm rot="0">
            <a:off x="5126921" y="1257300"/>
            <a:ext cx="8034158" cy="982346"/>
          </a:xfrm>
          <a:prstGeom prst="rect">
            <a:avLst/>
          </a:prstGeom>
        </p:spPr>
        <p:txBody>
          <a:bodyPr anchor="t" rtlCol="false" tIns="0" lIns="0" bIns="0" rIns="0">
            <a:spAutoFit/>
          </a:bodyPr>
          <a:lstStyle/>
          <a:p>
            <a:pPr algn="ctr">
              <a:lnSpc>
                <a:spcPts val="7040"/>
              </a:lnSpc>
            </a:pPr>
            <a:r>
              <a:rPr lang="en-US" sz="8000">
                <a:solidFill>
                  <a:srgbClr val="000000"/>
                </a:solidFill>
                <a:latin typeface="Fontuna"/>
                <a:ea typeface="Fontuna"/>
                <a:cs typeface="Fontuna"/>
                <a:sym typeface="Fontuna"/>
              </a:rPr>
              <a:t>EVIDENCIAS</a:t>
            </a:r>
          </a:p>
        </p:txBody>
      </p:sp>
      <p:sp>
        <p:nvSpPr>
          <p:cNvPr name="TextBox 4" id="4"/>
          <p:cNvSpPr txBox="true"/>
          <p:nvPr/>
        </p:nvSpPr>
        <p:spPr>
          <a:xfrm rot="0">
            <a:off x="1658321" y="2774704"/>
            <a:ext cx="4457053" cy="63093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Documento de Análisis de Requerimientos</a:t>
            </a:r>
          </a:p>
        </p:txBody>
      </p:sp>
      <p:sp>
        <p:nvSpPr>
          <p:cNvPr name="TextBox 5" id="5"/>
          <p:cNvSpPr txBox="true"/>
          <p:nvPr/>
        </p:nvSpPr>
        <p:spPr>
          <a:xfrm rot="0">
            <a:off x="1485500" y="3739319"/>
            <a:ext cx="4457053" cy="1546479"/>
          </a:xfrm>
          <a:prstGeom prst="rect">
            <a:avLst/>
          </a:prstGeom>
        </p:spPr>
        <p:txBody>
          <a:bodyPr anchor="t" rtlCol="false" tIns="0" lIns="0" bIns="0" rIns="0">
            <a:spAutoFit/>
          </a:bodyPr>
          <a:lstStyle/>
          <a:p>
            <a:pPr algn="l">
              <a:lnSpc>
                <a:spcPts val="2478"/>
              </a:lnSpc>
            </a:pPr>
            <a:r>
              <a:rPr lang="en-US" sz="1400" i="true">
                <a:solidFill>
                  <a:srgbClr val="000000"/>
                </a:solidFill>
                <a:latin typeface="Garet Italics"/>
                <a:ea typeface="Garet Italics"/>
                <a:cs typeface="Garet Italics"/>
                <a:sym typeface="Garet Italics"/>
              </a:rPr>
              <a:t>Informe con el levantamiento de necesidades de choferes, supervisores y mecánicos, diagramas de procesos actuales y problemas detectados.</a:t>
            </a:r>
          </a:p>
          <a:p>
            <a:pPr algn="l">
              <a:lnSpc>
                <a:spcPts val="2478"/>
              </a:lnSpc>
            </a:pPr>
          </a:p>
        </p:txBody>
      </p:sp>
      <p:sp>
        <p:nvSpPr>
          <p:cNvPr name="TextBox 6" id="6"/>
          <p:cNvSpPr txBox="true"/>
          <p:nvPr/>
        </p:nvSpPr>
        <p:spPr>
          <a:xfrm rot="0">
            <a:off x="1658321" y="5780794"/>
            <a:ext cx="4457053" cy="30708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Modelo de Datos y Arquitectura</a:t>
            </a:r>
          </a:p>
        </p:txBody>
      </p:sp>
      <p:sp>
        <p:nvSpPr>
          <p:cNvPr name="TextBox 7" id="7"/>
          <p:cNvSpPr txBox="true"/>
          <p:nvPr/>
        </p:nvSpPr>
        <p:spPr>
          <a:xfrm rot="0">
            <a:off x="1485500" y="6421255"/>
            <a:ext cx="4457053" cy="1232154"/>
          </a:xfrm>
          <a:prstGeom prst="rect">
            <a:avLst/>
          </a:prstGeom>
        </p:spPr>
        <p:txBody>
          <a:bodyPr anchor="t" rtlCol="false" tIns="0" lIns="0" bIns="0" rIns="0">
            <a:spAutoFit/>
          </a:bodyPr>
          <a:lstStyle/>
          <a:p>
            <a:pPr algn="l">
              <a:lnSpc>
                <a:spcPts val="2478"/>
              </a:lnSpc>
            </a:pPr>
            <a:r>
              <a:rPr lang="en-US" sz="1400" i="true">
                <a:solidFill>
                  <a:srgbClr val="000000"/>
                </a:solidFill>
                <a:latin typeface="Garet Italics"/>
                <a:ea typeface="Garet Italics"/>
                <a:cs typeface="Garet Italics"/>
                <a:sym typeface="Garet Italics"/>
              </a:rPr>
              <a:t>Diagrama entidad-relación, esquema de base de datos y diseño arquitectónico de la plataforma (backend, frontend, perfiles de usuario)</a:t>
            </a:r>
          </a:p>
        </p:txBody>
      </p:sp>
      <p:sp>
        <p:nvSpPr>
          <p:cNvPr name="TextBox 8" id="8"/>
          <p:cNvSpPr txBox="true"/>
          <p:nvPr/>
        </p:nvSpPr>
        <p:spPr>
          <a:xfrm rot="0">
            <a:off x="12802247" y="2774704"/>
            <a:ext cx="4457053" cy="63093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Prototipo de Interfaz Web (Mockups)</a:t>
            </a:r>
          </a:p>
        </p:txBody>
      </p:sp>
      <p:sp>
        <p:nvSpPr>
          <p:cNvPr name="TextBox 9" id="9"/>
          <p:cNvSpPr txBox="true"/>
          <p:nvPr/>
        </p:nvSpPr>
        <p:spPr>
          <a:xfrm rot="0">
            <a:off x="12802247" y="3632829"/>
            <a:ext cx="4457053" cy="917829"/>
          </a:xfrm>
          <a:prstGeom prst="rect">
            <a:avLst/>
          </a:prstGeom>
        </p:spPr>
        <p:txBody>
          <a:bodyPr anchor="t" rtlCol="false" tIns="0" lIns="0" bIns="0" rIns="0">
            <a:spAutoFit/>
          </a:bodyPr>
          <a:lstStyle/>
          <a:p>
            <a:pPr algn="l">
              <a:lnSpc>
                <a:spcPts val="2478"/>
              </a:lnSpc>
            </a:pPr>
            <a:r>
              <a:rPr lang="en-US" sz="1400" i="true">
                <a:solidFill>
                  <a:srgbClr val="000000"/>
                </a:solidFill>
                <a:latin typeface="Garet Italics"/>
                <a:ea typeface="Garet Italics"/>
                <a:cs typeface="Garet Italics"/>
                <a:sym typeface="Garet Italics"/>
              </a:rPr>
              <a:t>Pantallas iniciales en Figma/Marvel con flujo de registro de vehículos, gestión de estados y reportes.</a:t>
            </a:r>
          </a:p>
        </p:txBody>
      </p:sp>
      <p:sp>
        <p:nvSpPr>
          <p:cNvPr name="TextBox 10" id="10"/>
          <p:cNvSpPr txBox="true"/>
          <p:nvPr/>
        </p:nvSpPr>
        <p:spPr>
          <a:xfrm rot="0">
            <a:off x="12802247" y="5780794"/>
            <a:ext cx="4457053" cy="30708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Módulo Funcional Inicial (MVP)</a:t>
            </a:r>
          </a:p>
        </p:txBody>
      </p:sp>
      <p:sp>
        <p:nvSpPr>
          <p:cNvPr name="TextBox 11" id="11"/>
          <p:cNvSpPr txBox="true"/>
          <p:nvPr/>
        </p:nvSpPr>
        <p:spPr>
          <a:xfrm rot="0">
            <a:off x="12802247" y="6316480"/>
            <a:ext cx="4457053" cy="917829"/>
          </a:xfrm>
          <a:prstGeom prst="rect">
            <a:avLst/>
          </a:prstGeom>
        </p:spPr>
        <p:txBody>
          <a:bodyPr anchor="t" rtlCol="false" tIns="0" lIns="0" bIns="0" rIns="0">
            <a:spAutoFit/>
          </a:bodyPr>
          <a:lstStyle/>
          <a:p>
            <a:pPr algn="l">
              <a:lnSpc>
                <a:spcPts val="2478"/>
              </a:lnSpc>
            </a:pPr>
            <a:r>
              <a:rPr lang="en-US" sz="1400" i="true">
                <a:solidFill>
                  <a:srgbClr val="000000"/>
                </a:solidFill>
                <a:latin typeface="Garet Italics"/>
                <a:ea typeface="Garet Italics"/>
                <a:cs typeface="Garet Italics"/>
                <a:sym typeface="Garet Italics"/>
              </a:rPr>
              <a:t>Desarrollo del módulo de registro y programación de ingresos de vehículos, con gestión de estados básicos.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Freeform 2" id="2"/>
          <p:cNvSpPr/>
          <p:nvPr/>
        </p:nvSpPr>
        <p:spPr>
          <a:xfrm flipH="false" flipV="false" rot="0">
            <a:off x="5942553" y="5702892"/>
            <a:ext cx="4829675" cy="4817601"/>
          </a:xfrm>
          <a:custGeom>
            <a:avLst/>
            <a:gdLst/>
            <a:ahLst/>
            <a:cxnLst/>
            <a:rect r="r" b="b" t="t" l="l"/>
            <a:pathLst>
              <a:path h="4817601" w="4829675">
                <a:moveTo>
                  <a:pt x="0" y="0"/>
                </a:moveTo>
                <a:lnTo>
                  <a:pt x="4829675" y="0"/>
                </a:lnTo>
                <a:lnTo>
                  <a:pt x="4829675" y="4817602"/>
                </a:lnTo>
                <a:lnTo>
                  <a:pt x="0" y="4817602"/>
                </a:lnTo>
                <a:lnTo>
                  <a:pt x="0" y="0"/>
                </a:lnTo>
                <a:close/>
              </a:path>
            </a:pathLst>
          </a:custGeom>
          <a:blipFill>
            <a:blip r:embed="rId2"/>
            <a:stretch>
              <a:fillRect l="0" t="0" r="0" b="0"/>
            </a:stretch>
          </a:blipFill>
        </p:spPr>
      </p:sp>
      <p:sp>
        <p:nvSpPr>
          <p:cNvPr name="TextBox 3" id="3"/>
          <p:cNvSpPr txBox="true"/>
          <p:nvPr/>
        </p:nvSpPr>
        <p:spPr>
          <a:xfrm rot="0">
            <a:off x="5126921" y="1257300"/>
            <a:ext cx="8034158" cy="982346"/>
          </a:xfrm>
          <a:prstGeom prst="rect">
            <a:avLst/>
          </a:prstGeom>
        </p:spPr>
        <p:txBody>
          <a:bodyPr anchor="t" rtlCol="false" tIns="0" lIns="0" bIns="0" rIns="0">
            <a:spAutoFit/>
          </a:bodyPr>
          <a:lstStyle/>
          <a:p>
            <a:pPr algn="ctr">
              <a:lnSpc>
                <a:spcPts val="7040"/>
              </a:lnSpc>
            </a:pPr>
            <a:r>
              <a:rPr lang="en-US" sz="8000">
                <a:solidFill>
                  <a:srgbClr val="000000"/>
                </a:solidFill>
                <a:latin typeface="Fontuna"/>
                <a:ea typeface="Fontuna"/>
                <a:cs typeface="Fontuna"/>
                <a:sym typeface="Fontuna"/>
              </a:rPr>
              <a:t>FASES DEL PROYECTO.</a:t>
            </a:r>
          </a:p>
        </p:txBody>
      </p:sp>
      <p:sp>
        <p:nvSpPr>
          <p:cNvPr name="TextBox 4" id="4"/>
          <p:cNvSpPr txBox="true"/>
          <p:nvPr/>
        </p:nvSpPr>
        <p:spPr>
          <a:xfrm rot="0">
            <a:off x="1658321" y="2929997"/>
            <a:ext cx="4457053" cy="30708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Inicio</a:t>
            </a:r>
          </a:p>
        </p:txBody>
      </p:sp>
      <p:sp>
        <p:nvSpPr>
          <p:cNvPr name="TextBox 5" id="5"/>
          <p:cNvSpPr txBox="true"/>
          <p:nvPr/>
        </p:nvSpPr>
        <p:spPr>
          <a:xfrm rot="0">
            <a:off x="1658321" y="3329440"/>
            <a:ext cx="4457053" cy="2803779"/>
          </a:xfrm>
          <a:prstGeom prst="rect">
            <a:avLst/>
          </a:prstGeom>
        </p:spPr>
        <p:txBody>
          <a:bodyPr anchor="t" rtlCol="false" tIns="0" lIns="0" bIns="0" rIns="0">
            <a:spAutoFit/>
          </a:bodyPr>
          <a:lstStyle/>
          <a:p>
            <a:pPr algn="l" marL="302261" indent="-151130" lvl="1">
              <a:lnSpc>
                <a:spcPts val="2478"/>
              </a:lnSpc>
              <a:buFont typeface="Arial"/>
              <a:buChar char="•"/>
            </a:pPr>
            <a:r>
              <a:rPr lang="en-US" sz="1400">
                <a:solidFill>
                  <a:srgbClr val="000000"/>
                </a:solidFill>
                <a:latin typeface="Garet Light"/>
                <a:ea typeface="Garet Light"/>
                <a:cs typeface="Garet Light"/>
                <a:sym typeface="Garet Light"/>
              </a:rPr>
              <a:t>Levantamiento y validación de requerimientos con los usuarios (choferes, supervisores y mecánicos).</a:t>
            </a:r>
          </a:p>
          <a:p>
            <a:pPr algn="l" marL="302261" indent="-151130" lvl="1">
              <a:lnSpc>
                <a:spcPts val="2478"/>
              </a:lnSpc>
              <a:buFont typeface="Arial"/>
              <a:buChar char="•"/>
            </a:pPr>
            <a:r>
              <a:rPr lang="en-US" sz="1400">
                <a:solidFill>
                  <a:srgbClr val="000000"/>
                </a:solidFill>
                <a:latin typeface="Garet Light"/>
                <a:ea typeface="Garet Light"/>
                <a:cs typeface="Garet Light"/>
                <a:sym typeface="Garet Light"/>
              </a:rPr>
              <a:t>Definición del alcance, objetivos y criterios de éxito del proyecto.</a:t>
            </a:r>
          </a:p>
          <a:p>
            <a:pPr algn="l" marL="302261" indent="-151130" lvl="1">
              <a:lnSpc>
                <a:spcPts val="2478"/>
              </a:lnSpc>
              <a:buFont typeface="Arial"/>
              <a:buChar char="•"/>
            </a:pPr>
            <a:r>
              <a:rPr lang="en-US" sz="1400">
                <a:solidFill>
                  <a:srgbClr val="000000"/>
                </a:solidFill>
                <a:latin typeface="Garet Light"/>
                <a:ea typeface="Garet Light"/>
                <a:cs typeface="Garet Light"/>
                <a:sym typeface="Garet Light"/>
              </a:rPr>
              <a:t>Planificación de tareas, asignación de roles y organización del trabajo con metodología ágil.</a:t>
            </a:r>
          </a:p>
          <a:p>
            <a:pPr algn="l">
              <a:lnSpc>
                <a:spcPts val="2478"/>
              </a:lnSpc>
            </a:pPr>
          </a:p>
        </p:txBody>
      </p:sp>
      <p:grpSp>
        <p:nvGrpSpPr>
          <p:cNvPr name="Group 6" id="6"/>
          <p:cNvGrpSpPr/>
          <p:nvPr/>
        </p:nvGrpSpPr>
        <p:grpSpPr>
          <a:xfrm rot="0">
            <a:off x="6915474" y="2968097"/>
            <a:ext cx="4457053" cy="2850797"/>
            <a:chOff x="0" y="0"/>
            <a:chExt cx="5942737" cy="3801062"/>
          </a:xfrm>
        </p:grpSpPr>
        <p:sp>
          <p:nvSpPr>
            <p:cNvPr name="TextBox 7" id="7"/>
            <p:cNvSpPr txBox="true"/>
            <p:nvPr/>
          </p:nvSpPr>
          <p:spPr>
            <a:xfrm rot="0">
              <a:off x="0" y="-38100"/>
              <a:ext cx="5942737" cy="396748"/>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Desarrollo</a:t>
              </a:r>
            </a:p>
          </p:txBody>
        </p:sp>
        <p:sp>
          <p:nvSpPr>
            <p:cNvPr name="TextBox 8" id="8"/>
            <p:cNvSpPr txBox="true"/>
            <p:nvPr/>
          </p:nvSpPr>
          <p:spPr>
            <a:xfrm rot="0">
              <a:off x="0" y="507190"/>
              <a:ext cx="5942737" cy="3293872"/>
            </a:xfrm>
            <a:prstGeom prst="rect">
              <a:avLst/>
            </a:prstGeom>
          </p:spPr>
          <p:txBody>
            <a:bodyPr anchor="t" rtlCol="false" tIns="0" lIns="0" bIns="0" rIns="0">
              <a:spAutoFit/>
            </a:bodyPr>
            <a:lstStyle/>
            <a:p>
              <a:pPr algn="l" marL="302261" indent="-151130" lvl="1">
                <a:lnSpc>
                  <a:spcPts val="2478"/>
                </a:lnSpc>
                <a:buFont typeface="Arial"/>
                <a:buChar char="•"/>
              </a:pPr>
              <a:r>
                <a:rPr lang="en-US" sz="1400">
                  <a:solidFill>
                    <a:srgbClr val="000000"/>
                  </a:solidFill>
                  <a:latin typeface="Garet Light"/>
                  <a:ea typeface="Garet Light"/>
                  <a:cs typeface="Garet Light"/>
                  <a:sym typeface="Garet Light"/>
                </a:rPr>
                <a:t>Diseño del modelo de datos, arquitectura del sistema y prototipos de interfaz.</a:t>
              </a:r>
            </a:p>
            <a:p>
              <a:pPr algn="l" marL="302261" indent="-151130" lvl="1">
                <a:lnSpc>
                  <a:spcPts val="2478"/>
                </a:lnSpc>
                <a:buFont typeface="Arial"/>
                <a:buChar char="•"/>
              </a:pPr>
              <a:r>
                <a:rPr lang="en-US" sz="1400">
                  <a:solidFill>
                    <a:srgbClr val="000000"/>
                  </a:solidFill>
                  <a:latin typeface="Garet Light"/>
                  <a:ea typeface="Garet Light"/>
                  <a:cs typeface="Garet Light"/>
                  <a:sym typeface="Garet Light"/>
                </a:rPr>
                <a:t>Construcción de los módulos principales: registro de vehículos, gestión de estados y reportes.</a:t>
              </a:r>
            </a:p>
            <a:p>
              <a:pPr algn="l" marL="302261" indent="-151130" lvl="1">
                <a:lnSpc>
                  <a:spcPts val="2478"/>
                </a:lnSpc>
                <a:buFont typeface="Arial"/>
                <a:buChar char="•"/>
              </a:pPr>
              <a:r>
                <a:rPr lang="en-US" sz="1400">
                  <a:solidFill>
                    <a:srgbClr val="000000"/>
                  </a:solidFill>
                  <a:latin typeface="Garet Light"/>
                  <a:ea typeface="Garet Light"/>
                  <a:cs typeface="Garet Light"/>
                  <a:sym typeface="Garet Light"/>
                </a:rPr>
                <a:t>Pruebas iterativas con retroalimentación de usuarios para ajustar la solución.</a:t>
              </a:r>
            </a:p>
            <a:p>
              <a:pPr algn="l">
                <a:lnSpc>
                  <a:spcPts val="2478"/>
                </a:lnSpc>
              </a:pPr>
            </a:p>
          </p:txBody>
        </p:sp>
      </p:grpSp>
      <p:grpSp>
        <p:nvGrpSpPr>
          <p:cNvPr name="Group 9" id="9"/>
          <p:cNvGrpSpPr/>
          <p:nvPr/>
        </p:nvGrpSpPr>
        <p:grpSpPr>
          <a:xfrm rot="0">
            <a:off x="12172626" y="2968097"/>
            <a:ext cx="4457053" cy="3165122"/>
            <a:chOff x="0" y="0"/>
            <a:chExt cx="5942737" cy="4220162"/>
          </a:xfrm>
        </p:grpSpPr>
        <p:sp>
          <p:nvSpPr>
            <p:cNvPr name="TextBox 10" id="10"/>
            <p:cNvSpPr txBox="true"/>
            <p:nvPr/>
          </p:nvSpPr>
          <p:spPr>
            <a:xfrm rot="0">
              <a:off x="0" y="-38100"/>
              <a:ext cx="5942737" cy="396748"/>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Entrega</a:t>
              </a:r>
            </a:p>
          </p:txBody>
        </p:sp>
        <p:sp>
          <p:nvSpPr>
            <p:cNvPr name="TextBox 11" id="11"/>
            <p:cNvSpPr txBox="true"/>
            <p:nvPr/>
          </p:nvSpPr>
          <p:spPr>
            <a:xfrm rot="0">
              <a:off x="0" y="507190"/>
              <a:ext cx="5942737" cy="3712972"/>
            </a:xfrm>
            <a:prstGeom prst="rect">
              <a:avLst/>
            </a:prstGeom>
          </p:spPr>
          <p:txBody>
            <a:bodyPr anchor="t" rtlCol="false" tIns="0" lIns="0" bIns="0" rIns="0">
              <a:spAutoFit/>
            </a:bodyPr>
            <a:lstStyle/>
            <a:p>
              <a:pPr algn="l" marL="302261" indent="-151130" lvl="1">
                <a:lnSpc>
                  <a:spcPts val="2478"/>
                </a:lnSpc>
                <a:buFont typeface="Arial"/>
                <a:buChar char="•"/>
              </a:pPr>
              <a:r>
                <a:rPr lang="en-US" sz="1400">
                  <a:solidFill>
                    <a:srgbClr val="000000"/>
                  </a:solidFill>
                  <a:latin typeface="Garet Light"/>
                  <a:ea typeface="Garet Light"/>
                  <a:cs typeface="Garet Light"/>
                  <a:sym typeface="Garet Light"/>
                </a:rPr>
                <a:t>Presentación del prototipo funcional accesible vía web.</a:t>
              </a:r>
            </a:p>
            <a:p>
              <a:pPr algn="l" marL="302261" indent="-151130" lvl="1">
                <a:lnSpc>
                  <a:spcPts val="2478"/>
                </a:lnSpc>
                <a:buFont typeface="Arial"/>
                <a:buChar char="•"/>
              </a:pPr>
              <a:r>
                <a:rPr lang="en-US" sz="1400">
                  <a:solidFill>
                    <a:srgbClr val="000000"/>
                  </a:solidFill>
                  <a:latin typeface="Garet Light"/>
                  <a:ea typeface="Garet Light"/>
                  <a:cs typeface="Garet Light"/>
                  <a:sym typeface="Garet Light"/>
                </a:rPr>
                <a:t>Capacitación básica a los usuarios sobre el uso de la plataforma.</a:t>
              </a:r>
            </a:p>
            <a:p>
              <a:pPr algn="l" marL="302261" indent="-151130" lvl="1">
                <a:lnSpc>
                  <a:spcPts val="2478"/>
                </a:lnSpc>
                <a:buFont typeface="Arial"/>
                <a:buChar char="•"/>
              </a:pPr>
              <a:r>
                <a:rPr lang="en-US" sz="1400">
                  <a:solidFill>
                    <a:srgbClr val="000000"/>
                  </a:solidFill>
                  <a:latin typeface="Garet Light"/>
                  <a:ea typeface="Garet Light"/>
                  <a:cs typeface="Garet Light"/>
                  <a:sym typeface="Garet Light"/>
                </a:rPr>
                <a:t>Entrega de manuales y documentación junto a un informe de resultados que muestre la mejora en tiempos, trazabilidad y coordinación.</a:t>
              </a:r>
            </a:p>
            <a:p>
              <a:pPr algn="l">
                <a:lnSpc>
                  <a:spcPts val="2478"/>
                </a:lnSpc>
              </a:pPr>
            </a:p>
          </p:txBody>
        </p:sp>
      </p:grpSp>
      <p:sp>
        <p:nvSpPr>
          <p:cNvPr name="TextBox 12" id="12"/>
          <p:cNvSpPr txBox="true"/>
          <p:nvPr/>
        </p:nvSpPr>
        <p:spPr>
          <a:xfrm rot="0">
            <a:off x="1658321" y="2317299"/>
            <a:ext cx="1362732" cy="30708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3 Semanas</a:t>
            </a:r>
          </a:p>
        </p:txBody>
      </p:sp>
      <p:sp>
        <p:nvSpPr>
          <p:cNvPr name="TextBox 13" id="13"/>
          <p:cNvSpPr txBox="true"/>
          <p:nvPr/>
        </p:nvSpPr>
        <p:spPr>
          <a:xfrm rot="0">
            <a:off x="6915474" y="2317299"/>
            <a:ext cx="1506177" cy="30708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10 Semanas</a:t>
            </a:r>
          </a:p>
        </p:txBody>
      </p:sp>
      <p:sp>
        <p:nvSpPr>
          <p:cNvPr name="TextBox 14" id="14"/>
          <p:cNvSpPr txBox="true"/>
          <p:nvPr/>
        </p:nvSpPr>
        <p:spPr>
          <a:xfrm rot="0">
            <a:off x="12172626" y="2317299"/>
            <a:ext cx="1362732" cy="307086"/>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3 Semanas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TextBox 2" id="2"/>
          <p:cNvSpPr txBox="true"/>
          <p:nvPr/>
        </p:nvSpPr>
        <p:spPr>
          <a:xfrm rot="0">
            <a:off x="8408977" y="1334604"/>
            <a:ext cx="6867782" cy="982346"/>
          </a:xfrm>
          <a:prstGeom prst="rect">
            <a:avLst/>
          </a:prstGeom>
        </p:spPr>
        <p:txBody>
          <a:bodyPr anchor="t" rtlCol="false" tIns="0" lIns="0" bIns="0" rIns="0">
            <a:spAutoFit/>
          </a:bodyPr>
          <a:lstStyle/>
          <a:p>
            <a:pPr algn="l">
              <a:lnSpc>
                <a:spcPts val="7040"/>
              </a:lnSpc>
            </a:pPr>
            <a:r>
              <a:rPr lang="en-US" sz="8000">
                <a:solidFill>
                  <a:srgbClr val="000000"/>
                </a:solidFill>
                <a:latin typeface="Fontuna"/>
                <a:ea typeface="Fontuna"/>
                <a:cs typeface="Fontuna"/>
                <a:sym typeface="Fontuna"/>
              </a:rPr>
              <a:t>IMPLEMENTACION TECNOLOGICA</a:t>
            </a:r>
          </a:p>
        </p:txBody>
      </p:sp>
      <p:grpSp>
        <p:nvGrpSpPr>
          <p:cNvPr name="Group 3" id="3"/>
          <p:cNvGrpSpPr/>
          <p:nvPr/>
        </p:nvGrpSpPr>
        <p:grpSpPr>
          <a:xfrm rot="0">
            <a:off x="8408977" y="2807083"/>
            <a:ext cx="4017079" cy="964847"/>
            <a:chOff x="0" y="0"/>
            <a:chExt cx="5356105" cy="1286462"/>
          </a:xfrm>
        </p:grpSpPr>
        <p:sp>
          <p:nvSpPr>
            <p:cNvPr name="TextBox 4" id="4"/>
            <p:cNvSpPr txBox="true"/>
            <p:nvPr/>
          </p:nvSpPr>
          <p:spPr>
            <a:xfrm rot="0">
              <a:off x="0" y="-38100"/>
              <a:ext cx="5356105" cy="396748"/>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Uso de frameworks </a:t>
              </a:r>
            </a:p>
          </p:txBody>
        </p:sp>
        <p:sp>
          <p:nvSpPr>
            <p:cNvPr name="TextBox 5" id="5"/>
            <p:cNvSpPr txBox="true"/>
            <p:nvPr/>
          </p:nvSpPr>
          <p:spPr>
            <a:xfrm rot="0">
              <a:off x="0" y="507190"/>
              <a:ext cx="5356105" cy="779272"/>
            </a:xfrm>
            <a:prstGeom prst="rect">
              <a:avLst/>
            </a:prstGeom>
          </p:spPr>
          <p:txBody>
            <a:bodyPr anchor="t" rtlCol="false" tIns="0" lIns="0" bIns="0" rIns="0">
              <a:spAutoFit/>
            </a:bodyPr>
            <a:lstStyle/>
            <a:p>
              <a:pPr algn="l">
                <a:lnSpc>
                  <a:spcPts val="2478"/>
                </a:lnSpc>
              </a:pPr>
              <a:r>
                <a:rPr lang="en-US" sz="1400">
                  <a:solidFill>
                    <a:srgbClr val="000000"/>
                  </a:solidFill>
                  <a:latin typeface="Garet Light"/>
                  <a:ea typeface="Garet Light"/>
                  <a:cs typeface="Garet Light"/>
                  <a:sym typeface="Garet Light"/>
                </a:rPr>
                <a:t>Se usaran frameworks como IDE (VS Code), Node.js/Java/Python para Backend</a:t>
              </a:r>
            </a:p>
          </p:txBody>
        </p:sp>
      </p:grpSp>
      <p:grpSp>
        <p:nvGrpSpPr>
          <p:cNvPr name="Group 6" id="6"/>
          <p:cNvGrpSpPr/>
          <p:nvPr/>
        </p:nvGrpSpPr>
        <p:grpSpPr>
          <a:xfrm rot="0">
            <a:off x="12964185" y="2807083"/>
            <a:ext cx="4017079" cy="1279172"/>
            <a:chOff x="0" y="0"/>
            <a:chExt cx="5356105" cy="1705562"/>
          </a:xfrm>
        </p:grpSpPr>
        <p:sp>
          <p:nvSpPr>
            <p:cNvPr name="TextBox 7" id="7"/>
            <p:cNvSpPr txBox="true"/>
            <p:nvPr/>
          </p:nvSpPr>
          <p:spPr>
            <a:xfrm rot="0">
              <a:off x="0" y="-38100"/>
              <a:ext cx="5356105" cy="396748"/>
            </a:xfrm>
            <a:prstGeom prst="rect">
              <a:avLst/>
            </a:prstGeom>
          </p:spPr>
          <p:txBody>
            <a:bodyPr anchor="t" rtlCol="false" tIns="0" lIns="0" bIns="0" rIns="0">
              <a:spAutoFit/>
            </a:bodyPr>
            <a:lstStyle/>
            <a:p>
              <a:pPr algn="l" marL="0" indent="0" lvl="0">
                <a:lnSpc>
                  <a:spcPts val="2592"/>
                </a:lnSpc>
                <a:spcBef>
                  <a:spcPct val="0"/>
                </a:spcBef>
              </a:pPr>
              <a:r>
                <a:rPr lang="en-US" b="true" sz="1800">
                  <a:solidFill>
                    <a:srgbClr val="000000"/>
                  </a:solidFill>
                  <a:latin typeface="Garet Ultra-Bold"/>
                  <a:ea typeface="Garet Ultra-Bold"/>
                  <a:cs typeface="Garet Ultra-Bold"/>
                  <a:sym typeface="Garet Ultra-Bold"/>
                </a:rPr>
                <a:t>Uso de base de datos escalable</a:t>
              </a:r>
            </a:p>
          </p:txBody>
        </p:sp>
        <p:sp>
          <p:nvSpPr>
            <p:cNvPr name="TextBox 8" id="8"/>
            <p:cNvSpPr txBox="true"/>
            <p:nvPr/>
          </p:nvSpPr>
          <p:spPr>
            <a:xfrm rot="0">
              <a:off x="0" y="507190"/>
              <a:ext cx="5356105" cy="1198372"/>
            </a:xfrm>
            <a:prstGeom prst="rect">
              <a:avLst/>
            </a:prstGeom>
          </p:spPr>
          <p:txBody>
            <a:bodyPr anchor="t" rtlCol="false" tIns="0" lIns="0" bIns="0" rIns="0">
              <a:spAutoFit/>
            </a:bodyPr>
            <a:lstStyle/>
            <a:p>
              <a:pPr algn="l">
                <a:lnSpc>
                  <a:spcPts val="2478"/>
                </a:lnSpc>
              </a:pPr>
              <a:r>
                <a:rPr lang="en-US" sz="1400">
                  <a:solidFill>
                    <a:srgbClr val="000000"/>
                  </a:solidFill>
                  <a:latin typeface="Garet Light"/>
                  <a:ea typeface="Garet Light"/>
                  <a:cs typeface="Garet Light"/>
                  <a:sym typeface="Garet Light"/>
                </a:rPr>
                <a:t>Se modelaran las bases de datos para que sean fáciles de entender y escalables, esto en MySQL</a:t>
              </a:r>
            </a:p>
          </p:txBody>
        </p:sp>
      </p:grpSp>
      <p:grpSp>
        <p:nvGrpSpPr>
          <p:cNvPr name="Group 9" id="9"/>
          <p:cNvGrpSpPr/>
          <p:nvPr/>
        </p:nvGrpSpPr>
        <p:grpSpPr>
          <a:xfrm rot="0">
            <a:off x="8408977" y="6126093"/>
            <a:ext cx="4017079" cy="1603022"/>
            <a:chOff x="0" y="0"/>
            <a:chExt cx="5356105" cy="2137362"/>
          </a:xfrm>
        </p:grpSpPr>
        <p:sp>
          <p:nvSpPr>
            <p:cNvPr name="TextBox 10" id="10"/>
            <p:cNvSpPr txBox="true"/>
            <p:nvPr/>
          </p:nvSpPr>
          <p:spPr>
            <a:xfrm rot="0">
              <a:off x="0" y="-38100"/>
              <a:ext cx="5356105" cy="828548"/>
            </a:xfrm>
            <a:prstGeom prst="rect">
              <a:avLst/>
            </a:prstGeom>
          </p:spPr>
          <p:txBody>
            <a:bodyPr anchor="t" rtlCol="false" tIns="0" lIns="0" bIns="0" rIns="0">
              <a:spAutoFit/>
            </a:bodyPr>
            <a:lstStyle/>
            <a:p>
              <a:pPr algn="l">
                <a:lnSpc>
                  <a:spcPts val="2592"/>
                </a:lnSpc>
              </a:pPr>
              <a:r>
                <a:rPr lang="en-US" sz="1800" b="true">
                  <a:solidFill>
                    <a:srgbClr val="000000"/>
                  </a:solidFill>
                  <a:latin typeface="Garet Ultra-Bold"/>
                  <a:ea typeface="Garet Ultra-Bold"/>
                  <a:cs typeface="Garet Ultra-Bold"/>
                  <a:sym typeface="Garet Ultra-Bold"/>
                </a:rPr>
                <a:t>Nuestra preocupacion por la seguridad</a:t>
              </a:r>
            </a:p>
          </p:txBody>
        </p:sp>
        <p:sp>
          <p:nvSpPr>
            <p:cNvPr name="TextBox 11" id="11"/>
            <p:cNvSpPr txBox="true"/>
            <p:nvPr/>
          </p:nvSpPr>
          <p:spPr>
            <a:xfrm rot="0">
              <a:off x="0" y="938990"/>
              <a:ext cx="5356105" cy="1198372"/>
            </a:xfrm>
            <a:prstGeom prst="rect">
              <a:avLst/>
            </a:prstGeom>
          </p:spPr>
          <p:txBody>
            <a:bodyPr anchor="t" rtlCol="false" tIns="0" lIns="0" bIns="0" rIns="0">
              <a:spAutoFit/>
            </a:bodyPr>
            <a:lstStyle/>
            <a:p>
              <a:pPr algn="l">
                <a:lnSpc>
                  <a:spcPts val="2478"/>
                </a:lnSpc>
              </a:pPr>
              <a:r>
                <a:rPr lang="en-US" sz="1400">
                  <a:solidFill>
                    <a:srgbClr val="000000"/>
                  </a:solidFill>
                  <a:latin typeface="Garet Light"/>
                  <a:ea typeface="Garet Light"/>
                  <a:cs typeface="Garet Light"/>
                  <a:sym typeface="Garet Light"/>
                </a:rPr>
                <a:t>Se planean hacer múltiples pruebas de seguridad para garantizar que el sistema sea incorruptible</a:t>
              </a:r>
            </a:p>
          </p:txBody>
        </p:sp>
      </p:grpSp>
      <p:sp>
        <p:nvSpPr>
          <p:cNvPr name="Freeform 12" id="12"/>
          <p:cNvSpPr/>
          <p:nvPr/>
        </p:nvSpPr>
        <p:spPr>
          <a:xfrm flipH="false" flipV="true" rot="-4600569">
            <a:off x="-2687212" y="-607431"/>
            <a:ext cx="11141915" cy="5584885"/>
          </a:xfrm>
          <a:custGeom>
            <a:avLst/>
            <a:gdLst/>
            <a:ahLst/>
            <a:cxnLst/>
            <a:rect r="r" b="b" t="t" l="l"/>
            <a:pathLst>
              <a:path h="5584885" w="11141915">
                <a:moveTo>
                  <a:pt x="0" y="5584885"/>
                </a:moveTo>
                <a:lnTo>
                  <a:pt x="11141916" y="5584885"/>
                </a:lnTo>
                <a:lnTo>
                  <a:pt x="11141916" y="0"/>
                </a:lnTo>
                <a:lnTo>
                  <a:pt x="0" y="0"/>
                </a:lnTo>
                <a:lnTo>
                  <a:pt x="0" y="558488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208221" y="3325930"/>
            <a:ext cx="7323990" cy="7445831"/>
          </a:xfrm>
          <a:custGeom>
            <a:avLst/>
            <a:gdLst/>
            <a:ahLst/>
            <a:cxnLst/>
            <a:rect r="r" b="b" t="t" l="l"/>
            <a:pathLst>
              <a:path h="7445831" w="7323990">
                <a:moveTo>
                  <a:pt x="0" y="0"/>
                </a:moveTo>
                <a:lnTo>
                  <a:pt x="7323990" y="0"/>
                </a:lnTo>
                <a:lnTo>
                  <a:pt x="7323990" y="7445831"/>
                </a:lnTo>
                <a:lnTo>
                  <a:pt x="0" y="74458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12964185" y="6126093"/>
            <a:ext cx="4017079" cy="1279172"/>
            <a:chOff x="0" y="0"/>
            <a:chExt cx="5356105" cy="1705562"/>
          </a:xfrm>
        </p:grpSpPr>
        <p:sp>
          <p:nvSpPr>
            <p:cNvPr name="TextBox 15" id="15"/>
            <p:cNvSpPr txBox="true"/>
            <p:nvPr/>
          </p:nvSpPr>
          <p:spPr>
            <a:xfrm rot="0">
              <a:off x="0" y="-38100"/>
              <a:ext cx="5356105" cy="396748"/>
            </a:xfrm>
            <a:prstGeom prst="rect">
              <a:avLst/>
            </a:prstGeom>
          </p:spPr>
          <p:txBody>
            <a:bodyPr anchor="t" rtlCol="false" tIns="0" lIns="0" bIns="0" rIns="0">
              <a:spAutoFit/>
            </a:bodyPr>
            <a:lstStyle/>
            <a:p>
              <a:pPr algn="l">
                <a:lnSpc>
                  <a:spcPts val="2592"/>
                </a:lnSpc>
              </a:pPr>
              <a:r>
                <a:rPr lang="en-US" sz="1800" b="true">
                  <a:solidFill>
                    <a:srgbClr val="000000"/>
                  </a:solidFill>
                  <a:latin typeface="Garet Ultra-Bold"/>
                  <a:ea typeface="Garet Ultra-Bold"/>
                  <a:cs typeface="Garet Ultra-Bold"/>
                  <a:sym typeface="Garet Ultra-Bold"/>
                </a:rPr>
                <a:t>Aseguramiento de la calidad</a:t>
              </a:r>
            </a:p>
          </p:txBody>
        </p:sp>
        <p:sp>
          <p:nvSpPr>
            <p:cNvPr name="TextBox 16" id="16"/>
            <p:cNvSpPr txBox="true"/>
            <p:nvPr/>
          </p:nvSpPr>
          <p:spPr>
            <a:xfrm rot="0">
              <a:off x="0" y="507190"/>
              <a:ext cx="5356105" cy="1198372"/>
            </a:xfrm>
            <a:prstGeom prst="rect">
              <a:avLst/>
            </a:prstGeom>
          </p:spPr>
          <p:txBody>
            <a:bodyPr anchor="t" rtlCol="false" tIns="0" lIns="0" bIns="0" rIns="0">
              <a:spAutoFit/>
            </a:bodyPr>
            <a:lstStyle/>
            <a:p>
              <a:pPr algn="l">
                <a:lnSpc>
                  <a:spcPts val="2478"/>
                </a:lnSpc>
              </a:pPr>
              <a:r>
                <a:rPr lang="en-US" sz="1400">
                  <a:solidFill>
                    <a:srgbClr val="000000"/>
                  </a:solidFill>
                  <a:latin typeface="Garet Light"/>
                  <a:ea typeface="Garet Light"/>
                  <a:cs typeface="Garet Light"/>
                  <a:sym typeface="Garet Light"/>
                </a:rPr>
                <a:t>Se realizaran pruebas de manera manual como automatizadas para garantizar estabilidad, rendimiento y usabilidad.</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6E9"/>
        </a:solidFill>
      </p:bgPr>
    </p:bg>
    <p:spTree>
      <p:nvGrpSpPr>
        <p:cNvPr id="1" name=""/>
        <p:cNvGrpSpPr/>
        <p:nvPr/>
      </p:nvGrpSpPr>
      <p:grpSpPr>
        <a:xfrm>
          <a:off x="0" y="0"/>
          <a:ext cx="0" cy="0"/>
          <a:chOff x="0" y="0"/>
          <a:chExt cx="0" cy="0"/>
        </a:xfrm>
      </p:grpSpPr>
      <p:sp>
        <p:nvSpPr>
          <p:cNvPr name="TextBox 2" id="2"/>
          <p:cNvSpPr txBox="true"/>
          <p:nvPr/>
        </p:nvSpPr>
        <p:spPr>
          <a:xfrm rot="0">
            <a:off x="8049606" y="3545293"/>
            <a:ext cx="8034158" cy="982346"/>
          </a:xfrm>
          <a:prstGeom prst="rect">
            <a:avLst/>
          </a:prstGeom>
        </p:spPr>
        <p:txBody>
          <a:bodyPr anchor="t" rtlCol="false" tIns="0" lIns="0" bIns="0" rIns="0">
            <a:spAutoFit/>
          </a:bodyPr>
          <a:lstStyle/>
          <a:p>
            <a:pPr algn="ctr">
              <a:lnSpc>
                <a:spcPts val="7040"/>
              </a:lnSpc>
            </a:pPr>
            <a:r>
              <a:rPr lang="en-US" sz="8000">
                <a:solidFill>
                  <a:srgbClr val="000000"/>
                </a:solidFill>
                <a:latin typeface="Fontuna"/>
                <a:ea typeface="Fontuna"/>
                <a:cs typeface="Fontuna"/>
                <a:sym typeface="Fontuna"/>
              </a:rPr>
              <a:t>CONCLUSIONES.</a:t>
            </a:r>
          </a:p>
        </p:txBody>
      </p:sp>
      <p:sp>
        <p:nvSpPr>
          <p:cNvPr name="TextBox 3" id="3"/>
          <p:cNvSpPr txBox="true"/>
          <p:nvPr/>
        </p:nvSpPr>
        <p:spPr>
          <a:xfrm rot="0">
            <a:off x="8049606" y="5405159"/>
            <a:ext cx="8034158" cy="1565148"/>
          </a:xfrm>
          <a:prstGeom prst="rect">
            <a:avLst/>
          </a:prstGeom>
        </p:spPr>
        <p:txBody>
          <a:bodyPr anchor="t" rtlCol="false" tIns="0" lIns="0" bIns="0" rIns="0">
            <a:spAutoFit/>
          </a:bodyPr>
          <a:lstStyle/>
          <a:p>
            <a:pPr algn="ctr">
              <a:lnSpc>
                <a:spcPts val="3186"/>
              </a:lnSpc>
            </a:pPr>
            <a:r>
              <a:rPr lang="en-US" sz="1800">
                <a:solidFill>
                  <a:srgbClr val="000000"/>
                </a:solidFill>
                <a:latin typeface="Garet Light"/>
                <a:ea typeface="Garet Light"/>
                <a:cs typeface="Garet Light"/>
                <a:sym typeface="Garet Light"/>
              </a:rPr>
              <a:t>En este proyecto se abordará la problemática de la empresa Pepsico de manera que todos sus procesos que se realizaban de forma manual, ahora se realizaran de forma automática, facilitando mucho las tareas de la empresa</a:t>
            </a:r>
          </a:p>
        </p:txBody>
      </p:sp>
      <p:sp>
        <p:nvSpPr>
          <p:cNvPr name="Freeform 4" id="4"/>
          <p:cNvSpPr/>
          <p:nvPr/>
        </p:nvSpPr>
        <p:spPr>
          <a:xfrm flipH="false" flipV="true" rot="-6436911">
            <a:off x="-3854540" y="3999525"/>
            <a:ext cx="10168508" cy="5096964"/>
          </a:xfrm>
          <a:custGeom>
            <a:avLst/>
            <a:gdLst/>
            <a:ahLst/>
            <a:cxnLst/>
            <a:rect r="r" b="b" t="t" l="l"/>
            <a:pathLst>
              <a:path h="5096964" w="10168508">
                <a:moveTo>
                  <a:pt x="0" y="5096964"/>
                </a:moveTo>
                <a:lnTo>
                  <a:pt x="10168508" y="5096964"/>
                </a:lnTo>
                <a:lnTo>
                  <a:pt x="10168508" y="0"/>
                </a:lnTo>
                <a:lnTo>
                  <a:pt x="0" y="0"/>
                </a:lnTo>
                <a:lnTo>
                  <a:pt x="0" y="509696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87590" y="5032625"/>
            <a:ext cx="5596142" cy="5463869"/>
          </a:xfrm>
          <a:custGeom>
            <a:avLst/>
            <a:gdLst/>
            <a:ahLst/>
            <a:cxnLst/>
            <a:rect r="r" b="b" t="t" l="l"/>
            <a:pathLst>
              <a:path h="5463869" w="5596142">
                <a:moveTo>
                  <a:pt x="0" y="0"/>
                </a:moveTo>
                <a:lnTo>
                  <a:pt x="5596142" y="0"/>
                </a:lnTo>
                <a:lnTo>
                  <a:pt x="5596142" y="5463870"/>
                </a:lnTo>
                <a:lnTo>
                  <a:pt x="0" y="5463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DAGxx6jpNRc</dc:identifier>
  <dcterms:modified xsi:type="dcterms:W3CDTF">2011-08-01T06:04:30Z</dcterms:modified>
  <cp:revision>1</cp:revision>
  <dc:title>Presentación corporativa gestión empresa ilustración flat naranja y beige</dc:title>
</cp:coreProperties>
</file>