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0" r:id="rId5"/>
    <p:sldId id="271" r:id="rId6"/>
    <p:sldId id="265" r:id="rId7"/>
    <p:sldId id="258" r:id="rId8"/>
    <p:sldId id="264" r:id="rId9"/>
    <p:sldId id="259" r:id="rId10"/>
    <p:sldId id="267" r:id="rId11"/>
    <p:sldId id="261" r:id="rId12"/>
    <p:sldId id="268" r:id="rId13"/>
    <p:sldId id="262" r:id="rId14"/>
    <p:sldId id="270" r:id="rId15"/>
    <p:sldId id="266"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92" d="100"/>
          <a:sy n="92" d="100"/>
        </p:scale>
        <p:origin x="354" y="90"/>
      </p:cViewPr>
      <p:guideLst/>
    </p:cSldViewPr>
  </p:slideViewPr>
  <p:notesTextViewPr>
    <p:cViewPr>
      <p:scale>
        <a:sx n="1" d="1"/>
        <a:sy n="1" d="1"/>
      </p:scale>
      <p:origin x="0" y="0"/>
    </p:cViewPr>
  </p:notesTextViewPr>
  <p:sorterViewPr>
    <p:cViewPr>
      <p:scale>
        <a:sx n="100" d="100"/>
        <a:sy n="100" d="100"/>
      </p:scale>
      <p:origin x="0" y="-15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11/16/2023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4495" y="1240752"/>
            <a:ext cx="7766936" cy="1646302"/>
          </a:xfrm>
        </p:spPr>
        <p:txBody>
          <a:bodyPr/>
          <a:lstStyle/>
          <a:p>
            <a:r>
              <a:rPr lang="en-US" dirty="0"/>
              <a:t>Intrusion </a:t>
            </a:r>
            <a:r>
              <a:rPr lang="en-US" dirty="0" smtClean="0"/>
              <a:t>detection</a:t>
            </a:r>
            <a:br>
              <a:rPr lang="en-US" dirty="0" smtClean="0"/>
            </a:br>
            <a:r>
              <a:rPr lang="en-US" sz="3600" dirty="0" smtClean="0"/>
              <a:t>Information Security</a:t>
            </a:r>
            <a:endParaRPr lang="en-US" sz="3600" dirty="0"/>
          </a:p>
        </p:txBody>
      </p:sp>
      <p:sp>
        <p:nvSpPr>
          <p:cNvPr id="3" name="Subtitle 2"/>
          <p:cNvSpPr>
            <a:spLocks noGrp="1"/>
          </p:cNvSpPr>
          <p:nvPr>
            <p:ph type="subTitle" idx="1"/>
          </p:nvPr>
        </p:nvSpPr>
        <p:spPr>
          <a:xfrm>
            <a:off x="1091046" y="5359013"/>
            <a:ext cx="2026228" cy="480680"/>
          </a:xfrm>
        </p:spPr>
        <p:txBody>
          <a:bodyPr>
            <a:normAutofit/>
          </a:bodyPr>
          <a:lstStyle/>
          <a:p>
            <a:pPr algn="l"/>
            <a:r>
              <a:rPr lang="en-US" dirty="0" smtClean="0"/>
              <a:t>Dr. Tehsin Kanwal</a:t>
            </a:r>
            <a:endParaRPr lang="en-US" dirty="0"/>
          </a:p>
        </p:txBody>
      </p:sp>
      <p:sp>
        <p:nvSpPr>
          <p:cNvPr id="4" name="Subtitle 2"/>
          <p:cNvSpPr txBox="1">
            <a:spLocks/>
          </p:cNvSpPr>
          <p:nvPr/>
        </p:nvSpPr>
        <p:spPr>
          <a:xfrm>
            <a:off x="1856895" y="3413524"/>
            <a:ext cx="7766936" cy="1096899"/>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r>
              <a:rPr lang="en-US" dirty="0" smtClean="0"/>
              <a:t>William stalling</a:t>
            </a:r>
          </a:p>
          <a:p>
            <a:r>
              <a:rPr lang="en-US" b="1" dirty="0" smtClean="0"/>
              <a:t>Chapter 8</a:t>
            </a:r>
          </a:p>
          <a:p>
            <a:endParaRPr lang="en-US" dirty="0"/>
          </a:p>
        </p:txBody>
      </p:sp>
    </p:spTree>
    <p:extLst>
      <p:ext uri="{BB962C8B-B14F-4D97-AF65-F5344CB8AC3E}">
        <p14:creationId xmlns:p14="http://schemas.microsoft.com/office/powerpoint/2010/main" val="7353765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Signature-based Method:</a:t>
            </a:r>
            <a:endParaRPr lang="en-US" dirty="0"/>
          </a:p>
        </p:txBody>
      </p:sp>
      <p:sp>
        <p:nvSpPr>
          <p:cNvPr id="3" name="Content Placeholder 2"/>
          <p:cNvSpPr>
            <a:spLocks noGrp="1"/>
          </p:cNvSpPr>
          <p:nvPr>
            <p:ph idx="1"/>
          </p:nvPr>
        </p:nvSpPr>
        <p:spPr/>
        <p:txBody>
          <a:bodyPr/>
          <a:lstStyle/>
          <a:p>
            <a:r>
              <a:rPr lang="en-US" b="1" dirty="0"/>
              <a:t>Signature-based Method:</a:t>
            </a:r>
            <a:r>
              <a:rPr lang="en-US" dirty="0"/>
              <a:t> Signature-based IDS detects the attacks on the basis of the specific patterns such as the number of bytes or a number of 1s or the number of 0s in the network traffic. </a:t>
            </a:r>
            <a:endParaRPr lang="en-US" dirty="0" smtClean="0"/>
          </a:p>
          <a:p>
            <a:r>
              <a:rPr lang="en-US" dirty="0" smtClean="0"/>
              <a:t>It </a:t>
            </a:r>
            <a:r>
              <a:rPr lang="en-US" dirty="0"/>
              <a:t>also detects on the basis of the already known malicious instruction sequence that is used by the malware</a:t>
            </a:r>
            <a:r>
              <a:rPr lang="en-US" dirty="0" smtClean="0"/>
              <a:t>.</a:t>
            </a:r>
          </a:p>
          <a:p>
            <a:r>
              <a:rPr lang="en-US" dirty="0" smtClean="0"/>
              <a:t>The </a:t>
            </a:r>
            <a:r>
              <a:rPr lang="en-US" dirty="0"/>
              <a:t>detected patterns in the IDS are known as signatures. Signature-based IDS can easily detect the attacks whose pattern (signature) already exists in the system but it is quite difficult to detect new malware attacks as their pattern (signature) is not known.</a:t>
            </a:r>
          </a:p>
          <a:p>
            <a:endParaRPr lang="en-US" dirty="0"/>
          </a:p>
        </p:txBody>
      </p:sp>
    </p:spTree>
    <p:extLst>
      <p:ext uri="{BB962C8B-B14F-4D97-AF65-F5344CB8AC3E}">
        <p14:creationId xmlns:p14="http://schemas.microsoft.com/office/powerpoint/2010/main" val="34744653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83" y="403828"/>
            <a:ext cx="8596668" cy="1320800"/>
          </a:xfrm>
        </p:spPr>
        <p:txBody>
          <a:bodyPr/>
          <a:lstStyle/>
          <a:p>
            <a:r>
              <a:rPr lang="en-US" dirty="0"/>
              <a:t>Anomaly Detection</a:t>
            </a:r>
            <a:br>
              <a:rPr lang="en-US" dirty="0"/>
            </a:br>
            <a:endParaRPr lang="en-US" dirty="0"/>
          </a:p>
        </p:txBody>
      </p:sp>
      <p:sp>
        <p:nvSpPr>
          <p:cNvPr id="3" name="Content Placeholder 2"/>
          <p:cNvSpPr>
            <a:spLocks noGrp="1"/>
          </p:cNvSpPr>
          <p:nvPr>
            <p:ph idx="1"/>
          </p:nvPr>
        </p:nvSpPr>
        <p:spPr>
          <a:xfrm>
            <a:off x="387968" y="1342663"/>
            <a:ext cx="8596668" cy="5034987"/>
          </a:xfrm>
        </p:spPr>
        <p:txBody>
          <a:bodyPr/>
          <a:lstStyle/>
          <a:p>
            <a:pPr algn="just"/>
            <a:r>
              <a:rPr lang="en-US" dirty="0"/>
              <a:t>The anomaly detection approach involves first developing a model of legitimate user behavior by collecting and processing sensor data from the normal operation of the monitored system in a training phase. </a:t>
            </a:r>
            <a:endParaRPr lang="en-US" dirty="0" smtClean="0"/>
          </a:p>
        </p:txBody>
      </p:sp>
    </p:spTree>
    <p:extLst>
      <p:ext uri="{BB962C8B-B14F-4D97-AF65-F5344CB8AC3E}">
        <p14:creationId xmlns:p14="http://schemas.microsoft.com/office/powerpoint/2010/main" val="3267496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Anomaly-based Method: </a:t>
            </a:r>
          </a:p>
        </p:txBody>
      </p:sp>
      <p:sp>
        <p:nvSpPr>
          <p:cNvPr id="3" name="Content Placeholder 2"/>
          <p:cNvSpPr>
            <a:spLocks noGrp="1"/>
          </p:cNvSpPr>
          <p:nvPr>
            <p:ph idx="1"/>
          </p:nvPr>
        </p:nvSpPr>
        <p:spPr/>
        <p:txBody>
          <a:bodyPr/>
          <a:lstStyle/>
          <a:p>
            <a:r>
              <a:rPr lang="en-US" dirty="0"/>
              <a:t> Anomaly-based IDS was introduced to detect unknown malware attacks as new malware is developed rapidly</a:t>
            </a:r>
            <a:r>
              <a:rPr lang="en-US" dirty="0" smtClean="0"/>
              <a:t>.</a:t>
            </a:r>
          </a:p>
          <a:p>
            <a:r>
              <a:rPr lang="en-US" dirty="0" smtClean="0"/>
              <a:t> </a:t>
            </a:r>
            <a:r>
              <a:rPr lang="en-US" dirty="0"/>
              <a:t>In anomaly-based IDS there is the use of machine learning to create a trustful activity model and anything coming is compared with that model and it is declared suspicious if it is not found in the model. </a:t>
            </a:r>
            <a:endParaRPr lang="en-US" dirty="0" smtClean="0"/>
          </a:p>
          <a:p>
            <a:r>
              <a:rPr lang="en-US" dirty="0" smtClean="0"/>
              <a:t>The </a:t>
            </a:r>
            <a:r>
              <a:rPr lang="en-US" dirty="0"/>
              <a:t>machine learning-based method has a better-generalized property in comparison to signature-based IDS as these models can be trained according to the applications and hardware configurations.</a:t>
            </a:r>
          </a:p>
          <a:p>
            <a:endParaRPr lang="en-US" dirty="0"/>
          </a:p>
        </p:txBody>
      </p:sp>
    </p:spTree>
    <p:extLst>
      <p:ext uri="{BB962C8B-B14F-4D97-AF65-F5344CB8AC3E}">
        <p14:creationId xmlns:p14="http://schemas.microsoft.com/office/powerpoint/2010/main" val="6916910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4486"/>
            <a:ext cx="9751457" cy="1320800"/>
          </a:xfrm>
        </p:spPr>
        <p:txBody>
          <a:bodyPr/>
          <a:lstStyle/>
          <a:p>
            <a:r>
              <a:rPr lang="en-US" dirty="0"/>
              <a:t>Anomaly Detection: </a:t>
            </a:r>
            <a:r>
              <a:rPr lang="en-US" dirty="0" smtClean="0"/>
              <a:t>Classification Approaches</a:t>
            </a:r>
            <a:endParaRPr lang="en-US" dirty="0"/>
          </a:p>
        </p:txBody>
      </p:sp>
      <p:sp>
        <p:nvSpPr>
          <p:cNvPr id="3" name="Content Placeholder 2"/>
          <p:cNvSpPr>
            <a:spLocks noGrp="1"/>
          </p:cNvSpPr>
          <p:nvPr>
            <p:ph idx="1"/>
          </p:nvPr>
        </p:nvSpPr>
        <p:spPr>
          <a:xfrm>
            <a:off x="389198" y="1350360"/>
            <a:ext cx="8973060" cy="3880773"/>
          </a:xfrm>
        </p:spPr>
        <p:txBody>
          <a:bodyPr/>
          <a:lstStyle/>
          <a:p>
            <a:pPr algn="just"/>
            <a:endParaRPr lang="en-US" b="1" dirty="0" smtClean="0"/>
          </a:p>
          <a:p>
            <a:pPr algn="just"/>
            <a:r>
              <a:rPr lang="en-US" b="1" dirty="0" smtClean="0"/>
              <a:t>Statistical</a:t>
            </a:r>
            <a:r>
              <a:rPr lang="en-US" b="1" dirty="0"/>
              <a:t>: Analysis </a:t>
            </a:r>
            <a:r>
              <a:rPr lang="en-US" dirty="0"/>
              <a:t>of the observed behavior using univariate, multivariate, or time-series models of observed metrics.</a:t>
            </a:r>
          </a:p>
          <a:p>
            <a:pPr algn="just"/>
            <a:r>
              <a:rPr lang="en-US" b="1" dirty="0"/>
              <a:t>Knowledge based: </a:t>
            </a:r>
            <a:r>
              <a:rPr lang="en-US" dirty="0"/>
              <a:t>Approaches use an expert system that classifies observed behavior according to a set of rules that model legitimate behavior. • Machine-learning: Approaches automatically determine a suitable classification model from the training data using data mining techniques</a:t>
            </a:r>
          </a:p>
          <a:p>
            <a:pPr algn="just"/>
            <a:r>
              <a:rPr lang="en-US" dirty="0"/>
              <a:t>Machine-learning: Approaches automatically determine a suitable classification model from the training data using data mining </a:t>
            </a:r>
          </a:p>
          <a:p>
            <a:endParaRPr lang="en-US" dirty="0"/>
          </a:p>
        </p:txBody>
      </p:sp>
    </p:spTree>
    <p:extLst>
      <p:ext uri="{BB962C8B-B14F-4D97-AF65-F5344CB8AC3E}">
        <p14:creationId xmlns:p14="http://schemas.microsoft.com/office/powerpoint/2010/main" val="2929429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427" y="100446"/>
            <a:ext cx="9076575" cy="1320800"/>
          </a:xfrm>
        </p:spPr>
        <p:txBody>
          <a:bodyPr>
            <a:normAutofit/>
          </a:bodyPr>
          <a:lstStyle/>
          <a:p>
            <a:r>
              <a:rPr lang="en-US" dirty="0" smtClean="0"/>
              <a:t>Attacks identified using Anomaly </a:t>
            </a:r>
            <a:r>
              <a:rPr lang="en-US" dirty="0"/>
              <a:t>Detection </a:t>
            </a:r>
            <a:r>
              <a:rPr lang="en-US" dirty="0" smtClean="0"/>
              <a:t>Techniques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Denial-of-service </a:t>
            </a:r>
            <a:r>
              <a:rPr lang="en-US" dirty="0"/>
              <a:t>(</a:t>
            </a:r>
            <a:r>
              <a:rPr lang="en-US" dirty="0" err="1"/>
              <a:t>DoS</a:t>
            </a:r>
            <a:r>
              <a:rPr lang="en-US" dirty="0"/>
              <a:t>) attacks: Such attacks involve either significantly increased packet traffic or significantly increase connection attempts, in an attempt to overwhelm the target system. </a:t>
            </a:r>
            <a:endParaRPr lang="en-US" dirty="0" smtClean="0"/>
          </a:p>
          <a:p>
            <a:r>
              <a:rPr lang="en-US" dirty="0" smtClean="0"/>
              <a:t>Scanning</a:t>
            </a:r>
            <a:r>
              <a:rPr lang="en-US" dirty="0"/>
              <a:t>: A scanning attack occurs when an attacker probes a target network or system by sending different kinds of packets. Using the responses received from the target, the attacker can learn many of the system’s characteristics and vulnerabilities. </a:t>
            </a:r>
            <a:endParaRPr lang="en-US" dirty="0" smtClean="0"/>
          </a:p>
          <a:p>
            <a:pPr lvl="1"/>
            <a:r>
              <a:rPr lang="en-US" dirty="0" smtClean="0"/>
              <a:t>Scanning </a:t>
            </a:r>
            <a:r>
              <a:rPr lang="en-US" dirty="0"/>
              <a:t>can be detected by atypical flow patterns at the </a:t>
            </a:r>
            <a:r>
              <a:rPr lang="en-US" dirty="0" smtClean="0"/>
              <a:t>application </a:t>
            </a:r>
            <a:r>
              <a:rPr lang="en-US" dirty="0"/>
              <a:t>layer (e.g., banner grabbing3 ), transport layer (e.g., TCP and UDP port scanning), and network layer (e.g., ICMP scanning). </a:t>
            </a:r>
            <a:endParaRPr lang="en-US" dirty="0" smtClean="0"/>
          </a:p>
          <a:p>
            <a:r>
              <a:rPr lang="en-US" dirty="0" smtClean="0"/>
              <a:t>Worms</a:t>
            </a:r>
            <a:r>
              <a:rPr lang="en-US" dirty="0"/>
              <a:t>: </a:t>
            </a:r>
            <a:r>
              <a:rPr lang="en-US" dirty="0" smtClean="0"/>
              <a:t>Worms </a:t>
            </a:r>
            <a:r>
              <a:rPr lang="en-US" dirty="0"/>
              <a:t>spreading among hosts can be detected in more than one way. Some worms propagate quickly and use large amounts of bandwidth. Worms can also be detected because they can cause hosts to communicate with each other that typically do not, and they can also cause hosts to use ports that they normally do not use. </a:t>
            </a:r>
          </a:p>
        </p:txBody>
      </p:sp>
    </p:spTree>
    <p:extLst>
      <p:ext uri="{BB962C8B-B14F-4D97-AF65-F5344CB8AC3E}">
        <p14:creationId xmlns:p14="http://schemas.microsoft.com/office/powerpoint/2010/main" val="44939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266700"/>
            <a:ext cx="8596668" cy="1320800"/>
          </a:xfrm>
        </p:spPr>
        <p:txBody>
          <a:bodyPr/>
          <a:lstStyle/>
          <a:p>
            <a:r>
              <a:rPr lang="en-US" b="1" dirty="0"/>
              <a:t>Benefits of IDS</a:t>
            </a:r>
            <a:br>
              <a:rPr lang="en-US" b="1" dirty="0"/>
            </a:br>
            <a:endParaRPr lang="en-US" dirty="0"/>
          </a:p>
        </p:txBody>
      </p:sp>
      <p:sp>
        <p:nvSpPr>
          <p:cNvPr id="3" name="Content Placeholder 2"/>
          <p:cNvSpPr>
            <a:spLocks noGrp="1"/>
          </p:cNvSpPr>
          <p:nvPr>
            <p:ph idx="1"/>
          </p:nvPr>
        </p:nvSpPr>
        <p:spPr>
          <a:xfrm>
            <a:off x="677334" y="1745673"/>
            <a:ext cx="8596668" cy="4295689"/>
          </a:xfrm>
        </p:spPr>
        <p:txBody>
          <a:bodyPr/>
          <a:lstStyle/>
          <a:p>
            <a:pPr fontAlgn="base"/>
            <a:r>
              <a:rPr lang="en-US" b="1" dirty="0" smtClean="0"/>
              <a:t>Detects </a:t>
            </a:r>
            <a:r>
              <a:rPr lang="en-US" b="1" dirty="0"/>
              <a:t>malicious activity:</a:t>
            </a:r>
            <a:r>
              <a:rPr lang="en-US" dirty="0"/>
              <a:t> IDS can detect any suspicious activities and alert the system administrator before any significant damage is done.</a:t>
            </a:r>
          </a:p>
          <a:p>
            <a:pPr fontAlgn="base"/>
            <a:r>
              <a:rPr lang="en-US" b="1" dirty="0"/>
              <a:t>Improves network performance:</a:t>
            </a:r>
            <a:r>
              <a:rPr lang="en-US" dirty="0"/>
              <a:t> IDS can identify any performance issues on the network, which can be addressed to improve network performance.</a:t>
            </a:r>
          </a:p>
          <a:p>
            <a:pPr fontAlgn="base"/>
            <a:r>
              <a:rPr lang="en-US" b="1" dirty="0"/>
              <a:t>Compliance requirements:</a:t>
            </a:r>
            <a:r>
              <a:rPr lang="en-US" dirty="0"/>
              <a:t> IDS can help in meeting compliance requirements by monitoring network activity and generating reports.</a:t>
            </a:r>
          </a:p>
          <a:p>
            <a:pPr fontAlgn="base"/>
            <a:r>
              <a:rPr lang="en-US" b="1" dirty="0"/>
              <a:t>Provides insights:</a:t>
            </a:r>
            <a:r>
              <a:rPr lang="en-US" dirty="0"/>
              <a:t> IDS generates valuable insights into network traffic, which can be used to identify any weaknesses and improve network security.</a:t>
            </a:r>
          </a:p>
          <a:p>
            <a:endParaRPr lang="en-US" dirty="0"/>
          </a:p>
        </p:txBody>
      </p:sp>
    </p:spTree>
    <p:extLst>
      <p:ext uri="{BB962C8B-B14F-4D97-AF65-F5344CB8AC3E}">
        <p14:creationId xmlns:p14="http://schemas.microsoft.com/office/powerpoint/2010/main" val="40317567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77334" y="1496291"/>
            <a:ext cx="8596668" cy="4545071"/>
          </a:xfrm>
        </p:spPr>
        <p:txBody>
          <a:bodyPr/>
          <a:lstStyle/>
          <a:p>
            <a:r>
              <a:rPr lang="en-US" dirty="0" smtClean="0"/>
              <a:t>Intrusion </a:t>
            </a:r>
            <a:r>
              <a:rPr lang="en-US" dirty="0"/>
              <a:t>Detection System (IDS) is a powerful tool that can help businesses in detecting and prevent unauthorized access to their network. </a:t>
            </a:r>
            <a:endParaRPr lang="en-US" dirty="0" smtClean="0"/>
          </a:p>
          <a:p>
            <a:r>
              <a:rPr lang="en-US" dirty="0" smtClean="0"/>
              <a:t>By </a:t>
            </a:r>
            <a:r>
              <a:rPr lang="en-US" dirty="0"/>
              <a:t>analyzing network traffic patterns, IDS can identify any suspicious activities and alert the system administrator</a:t>
            </a:r>
            <a:r>
              <a:rPr lang="en-US" dirty="0" smtClean="0"/>
              <a:t>.</a:t>
            </a:r>
          </a:p>
          <a:p>
            <a:r>
              <a:rPr lang="en-US" dirty="0" smtClean="0"/>
              <a:t> </a:t>
            </a:r>
            <a:r>
              <a:rPr lang="en-US" dirty="0"/>
              <a:t>IDS can be a valuable addition to any organization’s security infrastructure, providing insights and improving network performance</a:t>
            </a:r>
            <a:r>
              <a:rPr lang="en-US" dirty="0" smtClean="0"/>
              <a:t>.</a:t>
            </a:r>
          </a:p>
          <a:p>
            <a:r>
              <a:rPr lang="en-US" dirty="0" smtClean="0">
                <a:solidFill>
                  <a:srgbClr val="FF0000"/>
                </a:solidFill>
              </a:rPr>
              <a:t>Reading Assignment : </a:t>
            </a:r>
            <a:r>
              <a:rPr lang="en-US" sz="2800" dirty="0" smtClean="0">
                <a:solidFill>
                  <a:srgbClr val="FF0000"/>
                </a:solidFill>
              </a:rPr>
              <a:t>Honey </a:t>
            </a:r>
            <a:r>
              <a:rPr lang="en-US" sz="2800" dirty="0" smtClean="0">
                <a:solidFill>
                  <a:srgbClr val="FF0000"/>
                </a:solidFill>
              </a:rPr>
              <a:t>pots</a:t>
            </a:r>
            <a:endParaRPr lang="en-US" sz="2800" dirty="0" smtClean="0">
              <a:solidFill>
                <a:srgbClr val="FF0000"/>
              </a:solidFill>
            </a:endParaRPr>
          </a:p>
        </p:txBody>
      </p:sp>
      <p:sp>
        <p:nvSpPr>
          <p:cNvPr id="4" name="Rectangle 3"/>
          <p:cNvSpPr/>
          <p:nvPr/>
        </p:nvSpPr>
        <p:spPr>
          <a:xfrm>
            <a:off x="479907" y="4661741"/>
            <a:ext cx="10463646" cy="369332"/>
          </a:xfrm>
          <a:prstGeom prst="rect">
            <a:avLst/>
          </a:prstGeom>
        </p:spPr>
        <p:txBody>
          <a:bodyPr wrap="square">
            <a:spAutoFit/>
          </a:bodyPr>
          <a:lstStyle/>
          <a:p>
            <a:r>
              <a:rPr lang="en-US" dirty="0" smtClean="0"/>
              <a:t>Additional reference Available At: https</a:t>
            </a:r>
            <a:r>
              <a:rPr lang="en-US" dirty="0"/>
              <a:t>://www.geeksforgeeks.org/intrusion-detection-system-ids/</a:t>
            </a:r>
          </a:p>
        </p:txBody>
      </p:sp>
    </p:spTree>
    <p:extLst>
      <p:ext uri="{BB962C8B-B14F-4D97-AF65-F5344CB8AC3E}">
        <p14:creationId xmlns:p14="http://schemas.microsoft.com/office/powerpoint/2010/main" val="1419947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9460" y="376399"/>
            <a:ext cx="8596668" cy="976132"/>
          </a:xfrm>
        </p:spPr>
        <p:txBody>
          <a:bodyPr/>
          <a:lstStyle/>
          <a:p>
            <a:r>
              <a:rPr lang="en-US" dirty="0"/>
              <a:t>Intrusion </a:t>
            </a:r>
            <a:r>
              <a:rPr lang="en-US" dirty="0" smtClean="0"/>
              <a:t>Detection</a:t>
            </a:r>
            <a:endParaRPr lang="en-US" dirty="0"/>
          </a:p>
        </p:txBody>
      </p:sp>
      <p:sp>
        <p:nvSpPr>
          <p:cNvPr id="3" name="Content Placeholder 2"/>
          <p:cNvSpPr>
            <a:spLocks noGrp="1"/>
          </p:cNvSpPr>
          <p:nvPr>
            <p:ph idx="1"/>
          </p:nvPr>
        </p:nvSpPr>
        <p:spPr>
          <a:xfrm>
            <a:off x="155575" y="1365813"/>
            <a:ext cx="5979008" cy="4899967"/>
          </a:xfrm>
        </p:spPr>
        <p:txBody>
          <a:bodyPr>
            <a:noAutofit/>
          </a:bodyPr>
          <a:lstStyle/>
          <a:p>
            <a:pPr algn="just"/>
            <a:r>
              <a:rPr lang="en-US" sz="2400" dirty="0" smtClean="0"/>
              <a:t>A </a:t>
            </a:r>
            <a:r>
              <a:rPr lang="en-US" sz="2400" dirty="0"/>
              <a:t>security </a:t>
            </a:r>
            <a:r>
              <a:rPr lang="en-US" sz="2400" dirty="0" smtClean="0"/>
              <a:t>service that </a:t>
            </a:r>
            <a:r>
              <a:rPr lang="en-US" sz="2400" dirty="0"/>
              <a:t>monitors and analyzes system events for the purpose of finding, and providing real-time or near real-time warning of, attempts to access system resources in an unauthorized manner</a:t>
            </a:r>
            <a:r>
              <a:rPr lang="en-US" sz="2400" dirty="0" smtClean="0"/>
              <a:t>.</a:t>
            </a:r>
          </a:p>
          <a:p>
            <a:pPr algn="just"/>
            <a:r>
              <a:rPr lang="en-US" sz="2400" dirty="0"/>
              <a:t>A system called an intrusion detection system (IDS) observes network traffic for malicious transactions and sends immediate alerts when it is observed. </a:t>
            </a:r>
            <a:endParaRPr lang="en-US" sz="2400" dirty="0" smtClean="0"/>
          </a:p>
          <a:p>
            <a:pPr algn="just"/>
            <a:r>
              <a:rPr lang="en-US" sz="2400" dirty="0" smtClean="0"/>
              <a:t>It </a:t>
            </a:r>
            <a:r>
              <a:rPr lang="en-US" sz="2400" dirty="0"/>
              <a:t>is software that checks a network or system for malicious activities or policy violations.</a:t>
            </a:r>
          </a:p>
        </p:txBody>
      </p:sp>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6711033" y="1527859"/>
            <a:ext cx="5349787" cy="3669174"/>
          </a:xfrm>
          <a:prstGeom prst="rect">
            <a:avLst/>
          </a:prstGeom>
        </p:spPr>
      </p:pic>
    </p:spTree>
    <p:extLst>
      <p:ext uri="{BB962C8B-B14F-4D97-AF65-F5344CB8AC3E}">
        <p14:creationId xmlns:p14="http://schemas.microsoft.com/office/powerpoint/2010/main" val="3303119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an IDS work?</a:t>
            </a:r>
            <a:br>
              <a:rPr lang="en-US" b="1" dirty="0"/>
            </a:br>
            <a:endParaRPr lang="en-US" dirty="0"/>
          </a:p>
        </p:txBody>
      </p:sp>
      <p:sp>
        <p:nvSpPr>
          <p:cNvPr id="3" name="Content Placeholder 2"/>
          <p:cNvSpPr>
            <a:spLocks noGrp="1"/>
          </p:cNvSpPr>
          <p:nvPr>
            <p:ph idx="1"/>
          </p:nvPr>
        </p:nvSpPr>
        <p:spPr>
          <a:xfrm>
            <a:off x="677334" y="1755475"/>
            <a:ext cx="8596668" cy="3880773"/>
          </a:xfrm>
        </p:spPr>
        <p:txBody>
          <a:bodyPr/>
          <a:lstStyle/>
          <a:p>
            <a:pPr fontAlgn="base"/>
            <a:r>
              <a:rPr lang="en-US" dirty="0" smtClean="0"/>
              <a:t>An </a:t>
            </a:r>
            <a:r>
              <a:rPr lang="en-US" dirty="0"/>
              <a:t>IDS (Intrusion Detection System) monitors the traffic on a computer network to detect any suspicious activity.</a:t>
            </a:r>
          </a:p>
          <a:p>
            <a:pPr fontAlgn="base"/>
            <a:r>
              <a:rPr lang="en-US" dirty="0"/>
              <a:t>It analyzes the data flowing through the network to look for patterns and signs of abnormal behavior.</a:t>
            </a:r>
          </a:p>
          <a:p>
            <a:pPr fontAlgn="base"/>
            <a:r>
              <a:rPr lang="en-US" dirty="0"/>
              <a:t>The IDS compares the network activity to a set of predefined rules and patterns to identify any activity that might indicate an attack or intrusion.</a:t>
            </a:r>
          </a:p>
          <a:p>
            <a:pPr fontAlgn="base"/>
            <a:r>
              <a:rPr lang="en-US" dirty="0"/>
              <a:t>If the IDS detects something that matches one of these rules or patterns, it sends an alert to the system administrator.</a:t>
            </a:r>
          </a:p>
          <a:p>
            <a:pPr fontAlgn="base"/>
            <a:r>
              <a:rPr lang="en-US" dirty="0"/>
              <a:t>The system administrator can then investigate the alert and take action to prevent any damage or further intrusion.</a:t>
            </a:r>
          </a:p>
          <a:p>
            <a:endParaRPr lang="en-US" dirty="0"/>
          </a:p>
        </p:txBody>
      </p:sp>
    </p:spTree>
    <p:extLst>
      <p:ext uri="{BB962C8B-B14F-4D97-AF65-F5344CB8AC3E}">
        <p14:creationId xmlns:p14="http://schemas.microsoft.com/office/powerpoint/2010/main" val="1564670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725" y="308263"/>
            <a:ext cx="8596668" cy="949036"/>
          </a:xfrm>
        </p:spPr>
        <p:txBody>
          <a:bodyPr>
            <a:normAutofit fontScale="90000"/>
          </a:bodyPr>
          <a:lstStyle/>
          <a:p>
            <a:r>
              <a:rPr lang="en-US" dirty="0"/>
              <a:t>An IDS comprises three logical components</a:t>
            </a:r>
            <a:br>
              <a:rPr lang="en-US" dirty="0"/>
            </a:br>
            <a:endParaRPr lang="en-US" dirty="0"/>
          </a:p>
        </p:txBody>
      </p:sp>
      <p:sp>
        <p:nvSpPr>
          <p:cNvPr id="3" name="Content Placeholder 2"/>
          <p:cNvSpPr>
            <a:spLocks noGrp="1"/>
          </p:cNvSpPr>
          <p:nvPr>
            <p:ph idx="1"/>
          </p:nvPr>
        </p:nvSpPr>
        <p:spPr>
          <a:xfrm>
            <a:off x="687725" y="1777177"/>
            <a:ext cx="9672011" cy="3880773"/>
          </a:xfrm>
        </p:spPr>
        <p:txBody>
          <a:bodyPr>
            <a:normAutofit fontScale="92500" lnSpcReduction="10000"/>
          </a:bodyPr>
          <a:lstStyle/>
          <a:p>
            <a:r>
              <a:rPr lang="en-US" dirty="0"/>
              <a:t>Sensors: Sensors are responsible for collecting data. The input for a sensor may be any part of a system that could contain evidence of an intrusion. </a:t>
            </a:r>
            <a:endParaRPr lang="en-US" dirty="0" smtClean="0"/>
          </a:p>
          <a:p>
            <a:pPr lvl="1"/>
            <a:r>
              <a:rPr lang="en-US" dirty="0" smtClean="0"/>
              <a:t>Types </a:t>
            </a:r>
            <a:r>
              <a:rPr lang="en-US" dirty="0"/>
              <a:t>of input to a sensor includes network packets, log files, and system call traces. Sensors collect and forward this information to the analyzer. </a:t>
            </a:r>
            <a:endParaRPr lang="en-US" dirty="0" smtClean="0"/>
          </a:p>
          <a:p>
            <a:r>
              <a:rPr lang="en-US" dirty="0" smtClean="0"/>
              <a:t>Analyzers</a:t>
            </a:r>
            <a:r>
              <a:rPr lang="en-US" dirty="0"/>
              <a:t>: Analyzers receive input from one or more sensors or from other analyzers. </a:t>
            </a:r>
            <a:endParaRPr lang="en-US" dirty="0" smtClean="0"/>
          </a:p>
          <a:p>
            <a:pPr lvl="1"/>
            <a:r>
              <a:rPr lang="en-US" dirty="0" smtClean="0"/>
              <a:t>The </a:t>
            </a:r>
            <a:r>
              <a:rPr lang="en-US" dirty="0"/>
              <a:t>analyzer is responsible for determining if an intrusion has occurred. The output of this component is an indication that an intrusion has occurred. The output may include evidence supporting the conclusion that an intrusion occurred. </a:t>
            </a:r>
            <a:endParaRPr lang="en-US" dirty="0" smtClean="0"/>
          </a:p>
          <a:p>
            <a:pPr lvl="1"/>
            <a:r>
              <a:rPr lang="en-US" dirty="0" smtClean="0"/>
              <a:t>The </a:t>
            </a:r>
            <a:r>
              <a:rPr lang="en-US" dirty="0"/>
              <a:t>analyzer may provide guidance about what actions to take as a result of the intrusion. The sensor inputs may also be stored for future analysis and review in a storage or database component</a:t>
            </a:r>
            <a:r>
              <a:rPr lang="en-US" dirty="0" smtClean="0"/>
              <a:t>.</a:t>
            </a:r>
          </a:p>
          <a:p>
            <a:r>
              <a:rPr lang="en-US" dirty="0" smtClean="0"/>
              <a:t>User </a:t>
            </a:r>
            <a:r>
              <a:rPr lang="en-US" dirty="0"/>
              <a:t>interface: The user interface to an IDS enables a user to view output from the system or control the behavior of the system. In some systems, the user interface may equate to a manager, director, or console component</a:t>
            </a:r>
            <a:endParaRPr lang="en-US" dirty="0" smtClean="0"/>
          </a:p>
          <a:p>
            <a:endParaRPr lang="en-US" dirty="0"/>
          </a:p>
        </p:txBody>
      </p:sp>
    </p:spTree>
    <p:extLst>
      <p:ext uri="{BB962C8B-B14F-4D97-AF65-F5344CB8AC3E}">
        <p14:creationId xmlns:p14="http://schemas.microsoft.com/office/powerpoint/2010/main" val="4706554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30400"/>
            <a:ext cx="8596668" cy="3379355"/>
          </a:xfrm>
        </p:spPr>
        <p:txBody>
          <a:bodyPr/>
          <a:lstStyle/>
          <a:p>
            <a:r>
              <a:rPr lang="en-US" b="1" dirty="0">
                <a:solidFill>
                  <a:schemeClr val="tx1"/>
                </a:solidFill>
              </a:rPr>
              <a:t>Host-based IDS (HIDS</a:t>
            </a:r>
            <a:r>
              <a:rPr lang="en-US" b="1" dirty="0" smtClean="0">
                <a:solidFill>
                  <a:schemeClr val="tx1"/>
                </a:solidFill>
              </a:rPr>
              <a:t>)</a:t>
            </a:r>
          </a:p>
          <a:p>
            <a:r>
              <a:rPr lang="en-US" b="1" dirty="0">
                <a:solidFill>
                  <a:schemeClr val="tx1"/>
                </a:solidFill>
              </a:rPr>
              <a:t>Network-based IDS (NIDS</a:t>
            </a:r>
            <a:r>
              <a:rPr lang="en-US" b="1" dirty="0" smtClean="0">
                <a:solidFill>
                  <a:schemeClr val="tx1"/>
                </a:solidFill>
              </a:rPr>
              <a:t>)</a:t>
            </a:r>
          </a:p>
          <a:p>
            <a:r>
              <a:rPr lang="en-US" b="1" dirty="0">
                <a:solidFill>
                  <a:schemeClr val="tx1"/>
                </a:solidFill>
              </a:rPr>
              <a:t>Distributed or hybrid IDS</a:t>
            </a:r>
            <a:endParaRPr lang="en-US" dirty="0"/>
          </a:p>
        </p:txBody>
      </p:sp>
      <p:sp>
        <p:nvSpPr>
          <p:cNvPr id="4" name="Title 1"/>
          <p:cNvSpPr>
            <a:spLocks noGrp="1"/>
          </p:cNvSpPr>
          <p:nvPr>
            <p:ph type="title"/>
          </p:nvPr>
        </p:nvSpPr>
        <p:spPr/>
        <p:txBody>
          <a:bodyPr>
            <a:normAutofit/>
          </a:bodyPr>
          <a:lstStyle/>
          <a:p>
            <a:r>
              <a:rPr lang="en-US" dirty="0"/>
              <a:t> </a:t>
            </a:r>
            <a:r>
              <a:rPr lang="en-US" dirty="0" smtClean="0"/>
              <a:t>IDSs: Types-Classification</a:t>
            </a:r>
            <a:endParaRPr lang="en-US" dirty="0"/>
          </a:p>
        </p:txBody>
      </p:sp>
    </p:spTree>
    <p:extLst>
      <p:ext uri="{BB962C8B-B14F-4D97-AF65-F5344CB8AC3E}">
        <p14:creationId xmlns:p14="http://schemas.microsoft.com/office/powerpoint/2010/main" val="20195618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2690" y="88739"/>
            <a:ext cx="8596668" cy="1320800"/>
          </a:xfrm>
        </p:spPr>
        <p:txBody>
          <a:bodyPr/>
          <a:lstStyle/>
          <a:p>
            <a:r>
              <a:rPr lang="en-US" dirty="0"/>
              <a:t>Host-based IDS (HIDS): </a:t>
            </a:r>
          </a:p>
        </p:txBody>
      </p:sp>
      <p:sp>
        <p:nvSpPr>
          <p:cNvPr id="3" name="Content Placeholder 2"/>
          <p:cNvSpPr>
            <a:spLocks noGrp="1"/>
          </p:cNvSpPr>
          <p:nvPr>
            <p:ph idx="1"/>
          </p:nvPr>
        </p:nvSpPr>
        <p:spPr>
          <a:xfrm>
            <a:off x="677334" y="1409539"/>
            <a:ext cx="8596668" cy="4631823"/>
          </a:xfrm>
        </p:spPr>
        <p:txBody>
          <a:bodyPr/>
          <a:lstStyle/>
          <a:p>
            <a:r>
              <a:rPr lang="en-US" b="1" dirty="0">
                <a:solidFill>
                  <a:schemeClr val="tx1"/>
                </a:solidFill>
              </a:rPr>
              <a:t>Host-based IDS (HIDS): </a:t>
            </a:r>
            <a:r>
              <a:rPr lang="en-US" dirty="0">
                <a:solidFill>
                  <a:schemeClr val="tx1"/>
                </a:solidFill>
              </a:rPr>
              <a:t>Monitors the characteristics of a single host and the events occurring within that host, such as process identifiers and the system calls they make, for evidence of suspicious activity</a:t>
            </a:r>
            <a:r>
              <a:rPr lang="en-US" dirty="0" smtClean="0">
                <a:solidFill>
                  <a:schemeClr val="tx1"/>
                </a:solidFill>
              </a:rPr>
              <a:t>.</a:t>
            </a:r>
          </a:p>
          <a:p>
            <a:r>
              <a:rPr lang="en-US" dirty="0">
                <a:solidFill>
                  <a:schemeClr val="tx1"/>
                </a:solidFill>
              </a:rPr>
              <a:t>A HIDS monitors the incoming and outgoing packets from the device only and will alert the administrator if suspicious or malicious activity is detected. </a:t>
            </a:r>
          </a:p>
          <a:p>
            <a:endParaRPr lang="en-US" dirty="0"/>
          </a:p>
        </p:txBody>
      </p:sp>
    </p:spTree>
    <p:extLst>
      <p:ext uri="{BB962C8B-B14F-4D97-AF65-F5344CB8AC3E}">
        <p14:creationId xmlns:p14="http://schemas.microsoft.com/office/powerpoint/2010/main" val="1231069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71" y="219919"/>
            <a:ext cx="8596668" cy="821802"/>
          </a:xfrm>
        </p:spPr>
        <p:txBody>
          <a:bodyPr>
            <a:normAutofit/>
          </a:bodyPr>
          <a:lstStyle/>
          <a:p>
            <a:r>
              <a:rPr lang="en-US" dirty="0"/>
              <a:t> </a:t>
            </a:r>
            <a:r>
              <a:rPr lang="en-US" dirty="0" smtClean="0"/>
              <a:t>IDSs: Classification</a:t>
            </a:r>
            <a:endParaRPr lang="en-US" dirty="0"/>
          </a:p>
        </p:txBody>
      </p:sp>
      <p:sp>
        <p:nvSpPr>
          <p:cNvPr id="3" name="Text Placeholder 2"/>
          <p:cNvSpPr>
            <a:spLocks noGrp="1"/>
          </p:cNvSpPr>
          <p:nvPr>
            <p:ph type="body" idx="1"/>
          </p:nvPr>
        </p:nvSpPr>
        <p:spPr>
          <a:xfrm>
            <a:off x="155575" y="1253703"/>
            <a:ext cx="8596668" cy="4375230"/>
          </a:xfrm>
        </p:spPr>
        <p:txBody>
          <a:bodyPr>
            <a:normAutofit/>
          </a:bodyPr>
          <a:lstStyle/>
          <a:p>
            <a:pPr algn="just"/>
            <a:r>
              <a:rPr lang="en-US" sz="2400" b="1" dirty="0" smtClean="0">
                <a:solidFill>
                  <a:schemeClr val="tx1"/>
                </a:solidFill>
              </a:rPr>
              <a:t>Network-based </a:t>
            </a:r>
            <a:r>
              <a:rPr lang="en-US" sz="2400" b="1" dirty="0">
                <a:solidFill>
                  <a:schemeClr val="tx1"/>
                </a:solidFill>
              </a:rPr>
              <a:t>IDS (NIDS): </a:t>
            </a:r>
            <a:r>
              <a:rPr lang="en-US" sz="2400" dirty="0">
                <a:solidFill>
                  <a:schemeClr val="tx1"/>
                </a:solidFill>
              </a:rPr>
              <a:t>Monitors network traffic for particular network segments or devices and analyzes network, transport, and application </a:t>
            </a:r>
            <a:r>
              <a:rPr lang="en-US" sz="2400" dirty="0" smtClean="0">
                <a:solidFill>
                  <a:schemeClr val="tx1"/>
                </a:solidFill>
              </a:rPr>
              <a:t>protocols </a:t>
            </a:r>
            <a:r>
              <a:rPr lang="en-US" sz="2400" dirty="0">
                <a:solidFill>
                  <a:schemeClr val="tx1"/>
                </a:solidFill>
              </a:rPr>
              <a:t>to identify suspicious activity. </a:t>
            </a:r>
            <a:endParaRPr lang="en-US" sz="2400" dirty="0" smtClean="0">
              <a:solidFill>
                <a:schemeClr val="tx1"/>
              </a:solidFill>
            </a:endParaRPr>
          </a:p>
          <a:p>
            <a:pPr algn="just"/>
            <a:endParaRPr lang="en-US" sz="2400" dirty="0">
              <a:solidFill>
                <a:schemeClr val="tx1"/>
              </a:solidFill>
            </a:endParaRPr>
          </a:p>
          <a:p>
            <a:pPr algn="just"/>
            <a:endParaRPr lang="en-US" sz="2400" dirty="0" smtClean="0">
              <a:solidFill>
                <a:schemeClr val="tx1"/>
              </a:solidFill>
            </a:endParaRPr>
          </a:p>
          <a:p>
            <a:endParaRPr lang="en-US" dirty="0" smtClean="0">
              <a:solidFill>
                <a:schemeClr val="tx1"/>
              </a:solidFill>
            </a:endParaRPr>
          </a:p>
        </p:txBody>
      </p:sp>
      <p:sp>
        <p:nvSpPr>
          <p:cNvPr id="4"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Lightbox"/>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484994" y="3301858"/>
            <a:ext cx="5539174" cy="3420440"/>
          </a:xfrm>
          <a:prstGeom prst="rect">
            <a:avLst/>
          </a:prstGeom>
        </p:spPr>
      </p:pic>
    </p:spTree>
    <p:extLst>
      <p:ext uri="{BB962C8B-B14F-4D97-AF65-F5344CB8AC3E}">
        <p14:creationId xmlns:p14="http://schemas.microsoft.com/office/powerpoint/2010/main" val="17213395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1587" y="179409"/>
            <a:ext cx="8596668" cy="1059082"/>
          </a:xfrm>
        </p:spPr>
        <p:txBody>
          <a:bodyPr/>
          <a:lstStyle/>
          <a:p>
            <a:r>
              <a:rPr lang="en-US" dirty="0"/>
              <a:t>Distributed or hybrid IDS</a:t>
            </a:r>
          </a:p>
        </p:txBody>
      </p:sp>
      <p:sp>
        <p:nvSpPr>
          <p:cNvPr id="3" name="Content Placeholder 2"/>
          <p:cNvSpPr>
            <a:spLocks noGrp="1"/>
          </p:cNvSpPr>
          <p:nvPr>
            <p:ph idx="1"/>
          </p:nvPr>
        </p:nvSpPr>
        <p:spPr>
          <a:xfrm>
            <a:off x="0" y="1238491"/>
            <a:ext cx="8596668" cy="3880773"/>
          </a:xfrm>
        </p:spPr>
        <p:txBody>
          <a:bodyPr/>
          <a:lstStyle/>
          <a:p>
            <a:r>
              <a:rPr lang="en-US" sz="2000" b="1" dirty="0">
                <a:solidFill>
                  <a:schemeClr val="tx1"/>
                </a:solidFill>
              </a:rPr>
              <a:t>Distributed or hybrid IDS: </a:t>
            </a:r>
            <a:r>
              <a:rPr lang="en-US" sz="2000" dirty="0">
                <a:solidFill>
                  <a:schemeClr val="tx1"/>
                </a:solidFill>
              </a:rPr>
              <a:t>Combines information from a number of sensors, often both host and network-based, in a central analyzer that is able to better identify and </a:t>
            </a:r>
            <a:r>
              <a:rPr lang="en-US" sz="2000" dirty="0" smtClean="0">
                <a:solidFill>
                  <a:schemeClr val="tx1"/>
                </a:solidFill>
              </a:rPr>
              <a:t>respond</a:t>
            </a:r>
          </a:p>
          <a:p>
            <a:r>
              <a:rPr lang="en-US" sz="2000" dirty="0"/>
              <a:t>Hybrid intrusion detection system is made by the combination of two or more approaches to the intrusion detection system. </a:t>
            </a:r>
            <a:endParaRPr lang="en-US" sz="2000" dirty="0" smtClean="0"/>
          </a:p>
          <a:p>
            <a:r>
              <a:rPr lang="en-US" sz="2000" dirty="0"/>
              <a:t>The hybrid intrusion detection system is more effective in comparison to the other intrusion detection system. Prelude is an example of Hybrid IDS.</a:t>
            </a:r>
            <a:endParaRPr lang="en-US" sz="2000" dirty="0" smtClean="0">
              <a:solidFill>
                <a:schemeClr val="tx1"/>
              </a:solidFill>
            </a:endParaRPr>
          </a:p>
          <a:p>
            <a:endParaRPr lang="en-US" dirty="0"/>
          </a:p>
        </p:txBody>
      </p:sp>
      <p:pic>
        <p:nvPicPr>
          <p:cNvPr id="4" name="Picture 3"/>
          <p:cNvPicPr>
            <a:picLocks noChangeAspect="1"/>
          </p:cNvPicPr>
          <p:nvPr/>
        </p:nvPicPr>
        <p:blipFill>
          <a:blip r:embed="rId2"/>
          <a:stretch>
            <a:fillRect/>
          </a:stretch>
        </p:blipFill>
        <p:spPr>
          <a:xfrm>
            <a:off x="6496170" y="3865418"/>
            <a:ext cx="5636871" cy="2884428"/>
          </a:xfrm>
          <a:prstGeom prst="rect">
            <a:avLst/>
          </a:prstGeom>
        </p:spPr>
      </p:pic>
    </p:spTree>
    <p:extLst>
      <p:ext uri="{BB962C8B-B14F-4D97-AF65-F5344CB8AC3E}">
        <p14:creationId xmlns:p14="http://schemas.microsoft.com/office/powerpoint/2010/main" val="2864642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37" y="647546"/>
            <a:ext cx="8596668" cy="667366"/>
          </a:xfrm>
        </p:spPr>
        <p:txBody>
          <a:bodyPr>
            <a:normAutofit fontScale="90000"/>
          </a:bodyPr>
          <a:lstStyle/>
          <a:p>
            <a:r>
              <a:rPr lang="en-US" dirty="0" smtClean="0"/>
              <a:t>Detection Methods of IDS </a:t>
            </a:r>
            <a:r>
              <a:rPr lang="en-US" sz="3600" dirty="0" smtClean="0"/>
              <a:t>OR </a:t>
            </a:r>
            <a:r>
              <a:rPr lang="en-US" dirty="0" smtClean="0"/>
              <a:t/>
            </a:r>
            <a:br>
              <a:rPr lang="en-US" dirty="0" smtClean="0"/>
            </a:br>
            <a:r>
              <a:rPr lang="en-US" dirty="0" smtClean="0"/>
              <a:t>Analysis Approaches</a:t>
            </a:r>
            <a:endParaRPr lang="en-US" dirty="0"/>
          </a:p>
        </p:txBody>
      </p:sp>
      <p:sp>
        <p:nvSpPr>
          <p:cNvPr id="3" name="Text Placeholder 2"/>
          <p:cNvSpPr>
            <a:spLocks noGrp="1"/>
          </p:cNvSpPr>
          <p:nvPr>
            <p:ph type="body" idx="1"/>
          </p:nvPr>
        </p:nvSpPr>
        <p:spPr>
          <a:xfrm>
            <a:off x="584738" y="2008208"/>
            <a:ext cx="8596668" cy="4849792"/>
          </a:xfrm>
        </p:spPr>
        <p:txBody>
          <a:bodyPr>
            <a:normAutofit/>
          </a:bodyPr>
          <a:lstStyle/>
          <a:p>
            <a:pPr algn="just"/>
            <a:r>
              <a:rPr lang="en-US" dirty="0">
                <a:solidFill>
                  <a:schemeClr val="tx1"/>
                </a:solidFill>
              </a:rPr>
              <a:t>IDSs typically use one of the following alternative approaches to analyze sensor data to detect intrusions</a:t>
            </a:r>
            <a:r>
              <a:rPr lang="en-US" dirty="0" smtClean="0">
                <a:solidFill>
                  <a:schemeClr val="tx1"/>
                </a:solidFill>
              </a:rPr>
              <a:t>:</a:t>
            </a:r>
          </a:p>
          <a:p>
            <a:pPr algn="just"/>
            <a:r>
              <a:rPr lang="en-US" dirty="0" smtClean="0">
                <a:solidFill>
                  <a:schemeClr val="tx1"/>
                </a:solidFill>
              </a:rPr>
              <a:t> </a:t>
            </a:r>
            <a:r>
              <a:rPr lang="en-US" b="1" dirty="0">
                <a:solidFill>
                  <a:schemeClr val="tx1"/>
                </a:solidFill>
              </a:rPr>
              <a:t>1. Anomaly detection:</a:t>
            </a:r>
            <a:r>
              <a:rPr lang="en-US" dirty="0">
                <a:solidFill>
                  <a:schemeClr val="tx1"/>
                </a:solidFill>
              </a:rPr>
              <a:t> Involves the collection of data relating to the behavior of legitimate users over a period of time. Then current observed behavior is analyzed to determine with a high level of confidence whether this behavior is that of a legitimate user or alternatively that of an intruder. </a:t>
            </a:r>
            <a:endParaRPr lang="en-US" dirty="0" smtClean="0">
              <a:solidFill>
                <a:schemeClr val="tx1"/>
              </a:solidFill>
            </a:endParaRPr>
          </a:p>
          <a:p>
            <a:pPr algn="just"/>
            <a:r>
              <a:rPr lang="en-US" dirty="0" smtClean="0">
                <a:solidFill>
                  <a:schemeClr val="tx1"/>
                </a:solidFill>
              </a:rPr>
              <a:t>2</a:t>
            </a:r>
            <a:r>
              <a:rPr lang="en-US" b="1" dirty="0">
                <a:solidFill>
                  <a:schemeClr val="tx1"/>
                </a:solidFill>
              </a:rPr>
              <a:t>. Signature or Heuristic detection: </a:t>
            </a:r>
            <a:r>
              <a:rPr lang="en-US" dirty="0">
                <a:solidFill>
                  <a:schemeClr val="tx1"/>
                </a:solidFill>
              </a:rPr>
              <a:t>Uses a set of known malicious data patterns (signatures) or attack rules (heuristics) that are compared with current </a:t>
            </a:r>
            <a:r>
              <a:rPr lang="en-US" dirty="0" smtClean="0">
                <a:solidFill>
                  <a:schemeClr val="tx1"/>
                </a:solidFill>
              </a:rPr>
              <a:t>behavior </a:t>
            </a:r>
            <a:r>
              <a:rPr lang="en-US" dirty="0">
                <a:solidFill>
                  <a:schemeClr val="tx1"/>
                </a:solidFill>
              </a:rPr>
              <a:t>to decide if is that of an intruder</a:t>
            </a:r>
            <a:r>
              <a:rPr lang="en-US" dirty="0" smtClean="0">
                <a:solidFill>
                  <a:schemeClr val="tx1"/>
                </a:solidFill>
              </a:rPr>
              <a:t>.</a:t>
            </a:r>
          </a:p>
          <a:p>
            <a:pPr algn="just"/>
            <a:r>
              <a:rPr lang="en-US" dirty="0" smtClean="0">
                <a:solidFill>
                  <a:schemeClr val="tx1"/>
                </a:solidFill>
              </a:rPr>
              <a:t>It </a:t>
            </a:r>
            <a:r>
              <a:rPr lang="en-US" dirty="0">
                <a:solidFill>
                  <a:schemeClr val="tx1"/>
                </a:solidFill>
              </a:rPr>
              <a:t>is also known as misuse detection. This approach can only identify known attacks for which it has patterns or rules.</a:t>
            </a:r>
          </a:p>
        </p:txBody>
      </p:sp>
    </p:spTree>
    <p:extLst>
      <p:ext uri="{BB962C8B-B14F-4D97-AF65-F5344CB8AC3E}">
        <p14:creationId xmlns:p14="http://schemas.microsoft.com/office/powerpoint/2010/main" val="398540704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2489</TotalTime>
  <Words>1024</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Intrusion detection Information Security</vt:lpstr>
      <vt:lpstr>Intrusion Detection</vt:lpstr>
      <vt:lpstr>How does an IDS work? </vt:lpstr>
      <vt:lpstr>An IDS comprises three logical components </vt:lpstr>
      <vt:lpstr> IDSs: Types-Classification</vt:lpstr>
      <vt:lpstr>Host-based IDS (HIDS): </vt:lpstr>
      <vt:lpstr> IDSs: Classification</vt:lpstr>
      <vt:lpstr>Distributed or hybrid IDS</vt:lpstr>
      <vt:lpstr>Detection Methods of IDS OR  Analysis Approaches</vt:lpstr>
      <vt:lpstr>Signature-based Method:</vt:lpstr>
      <vt:lpstr>Anomaly Detection </vt:lpstr>
      <vt:lpstr>Anomaly-based Method: </vt:lpstr>
      <vt:lpstr>Anomaly Detection: Classification Approaches</vt:lpstr>
      <vt:lpstr>Attacks identified using Anomaly Detection Techniques</vt:lpstr>
      <vt:lpstr>Benefits of IDS </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Intrusion detection</dc:title>
  <dc:creator>PAKISTAN</dc:creator>
  <cp:lastModifiedBy>PAKISTAN</cp:lastModifiedBy>
  <cp:revision>24</cp:revision>
  <dcterms:created xsi:type="dcterms:W3CDTF">2023-05-14T20:49:50Z</dcterms:created>
  <dcterms:modified xsi:type="dcterms:W3CDTF">2023-11-17T15:33:31Z</dcterms:modified>
</cp:coreProperties>
</file>