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332" r:id="rId2"/>
    <p:sldId id="334" r:id="rId3"/>
    <p:sldId id="337" r:id="rId4"/>
    <p:sldId id="338" r:id="rId5"/>
    <p:sldId id="343" r:id="rId6"/>
    <p:sldId id="345" r:id="rId7"/>
    <p:sldId id="346" r:id="rId8"/>
    <p:sldId id="347" r:id="rId9"/>
    <p:sldId id="344" r:id="rId10"/>
    <p:sldId id="352" r:id="rId11"/>
    <p:sldId id="351" r:id="rId12"/>
    <p:sldId id="353" r:id="rId13"/>
    <p:sldId id="354" r:id="rId14"/>
    <p:sldId id="355" r:id="rId15"/>
    <p:sldId id="356" r:id="rId16"/>
    <p:sldId id="357" r:id="rId17"/>
    <p:sldId id="348" r:id="rId18"/>
    <p:sldId id="350" r:id="rId19"/>
    <p:sldId id="349" r:id="rId20"/>
    <p:sldId id="33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sorterViewPr>
    <p:cViewPr>
      <p:scale>
        <a:sx n="100" d="100"/>
        <a:sy n="100" d="100"/>
      </p:scale>
      <p:origin x="0" y="-294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58686E-3BBC-4302-911F-7D3597C06243}" type="datetimeFigureOut">
              <a:rPr lang="en-US" smtClean="0"/>
              <a:t>3/2/2023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1CDE3-5957-4139-A973-BD0100D66FAD}" type="slidenum">
              <a:rPr lang="en-US" smtClean="0"/>
              <a:t>‹#›</a:t>
            </a:fld>
            <a:endParaRPr lang="en-US"/>
          </a:p>
        </p:txBody>
      </p:sp>
    </p:spTree>
    <p:extLst>
      <p:ext uri="{BB962C8B-B14F-4D97-AF65-F5344CB8AC3E}">
        <p14:creationId xmlns:p14="http://schemas.microsoft.com/office/powerpoint/2010/main" val="4058528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9pPr>
          </a:lstStyle>
          <a:p>
            <a:fld id="{746548EA-4303-435D-A3E9-6CEF7F411210}" type="slidenum">
              <a:rPr lang="en-AU" altLang="en-US" sz="1200" smtClean="0"/>
              <a:pPr/>
              <a:t>10</a:t>
            </a:fld>
            <a:endParaRPr lang="en-AU" altLang="en-US" sz="12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r>
              <a:rPr lang="en-US" altLang="en-US" smtClean="0">
                <a:latin typeface="Times New Roman" panose="02020603050405020304" pitchFamily="18" charset="0"/>
              </a:rPr>
              <a:t>These three concepts form what is often referred to as the </a:t>
            </a:r>
            <a:r>
              <a:rPr lang="en-US" altLang="en-US" b="1" smtClean="0">
                <a:latin typeface="Times New Roman" panose="02020603050405020304" pitchFamily="18" charset="0"/>
              </a:rPr>
              <a:t>CIA triad</a:t>
            </a:r>
            <a:r>
              <a:rPr lang="en-US" altLang="en-US" smtClean="0">
                <a:latin typeface="Times New Roman" panose="02020603050405020304" pitchFamily="18" charset="0"/>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Confidentiality:</a:t>
            </a:r>
            <a:r>
              <a:rPr lang="en-US" altLang="en-US" smtClean="0">
                <a:latin typeface="Times New Roman" panose="02020603050405020304" pitchFamily="18" charset="0"/>
              </a:rPr>
              <a:t> Preserving authorized restrictions on information access and disclosure, including means for protecting personal privacy and proprietary information. A loss of confidentiality is the unauthorized disclosure of information.</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Integrity:</a:t>
            </a:r>
            <a:r>
              <a:rPr lang="en-US" altLang="en-US" smtClean="0">
                <a:latin typeface="Times New Roman" panose="02020603050405020304" pitchFamily="18" charset="0"/>
              </a:rPr>
              <a:t> Guarding against improper information modification or destruction, and includes ensuring information non-repudiation and authenticity. A loss of integrity is the unauthorized modification or destruction of information.</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Availability:</a:t>
            </a:r>
            <a:r>
              <a:rPr lang="en-US" altLang="en-US" smtClean="0">
                <a:latin typeface="Times New Roman" panose="02020603050405020304" pitchFamily="18" charset="0"/>
              </a:rPr>
              <a:t> Ensuring timely and reliable access to and use of information. A loss of availability is the disruption of access to or use of information or an information system.</a:t>
            </a:r>
          </a:p>
          <a:p>
            <a:pPr eaLnBrk="1" hangingPunct="1"/>
            <a:r>
              <a:rPr lang="en-US" altLang="en-US" smtClean="0">
                <a:latin typeface="Times New Roman" panose="02020603050405020304" pitchFamily="18" charset="0"/>
              </a:rPr>
              <a:t>Although the use of the CIA triad to define security objectives is well established, some in the security field feel that additional concepts are needed to present a complete picture. Two of the most commonly mentioned are:</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Authenticity:</a:t>
            </a:r>
            <a:r>
              <a:rPr lang="en-US" altLang="en-US" smtClean="0">
                <a:latin typeface="Times New Roman" panose="02020603050405020304" pitchFamily="18" charset="0"/>
              </a:rPr>
              <a:t> The property of being genuine and being able to be verified and trusted; confidence in the validity of a transmission, a message, or message originator. </a:t>
            </a:r>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Accountability:</a:t>
            </a:r>
            <a:r>
              <a:rPr lang="en-US" altLang="en-US" smtClean="0">
                <a:latin typeface="Times New Roman" panose="02020603050405020304" pitchFamily="18" charset="0"/>
              </a:rPr>
              <a:t> The security goal that generates the requirement for actions of an entity to be traced uniquely to that entity.</a:t>
            </a:r>
          </a:p>
        </p:txBody>
      </p:sp>
    </p:spTree>
    <p:extLst>
      <p:ext uri="{BB962C8B-B14F-4D97-AF65-F5344CB8AC3E}">
        <p14:creationId xmlns:p14="http://schemas.microsoft.com/office/powerpoint/2010/main" val="2375606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p:spPr>
        <p:txBody>
          <a:bodyPr/>
          <a:lstStyle/>
          <a:p>
            <a:pPr eaLnBrk="1" hangingPunct="1"/>
            <a:r>
              <a:rPr lang="en-US" altLang="en-US" smtClean="0"/>
              <a:t>FERPA: Family Education Right and Privacy Act</a:t>
            </a:r>
          </a:p>
        </p:txBody>
      </p:sp>
      <p:sp>
        <p:nvSpPr>
          <p:cNvPr id="16388" name="Slide Number Placeholder 3"/>
          <p:cNvSpPr>
            <a:spLocks noGrp="1"/>
          </p:cNvSpPr>
          <p:nvPr>
            <p:ph type="sldNum" sz="quarter" idx="5"/>
          </p:nvPr>
        </p:nvSpPr>
        <p:spPr>
          <a:noFill/>
        </p:spPr>
        <p:txBody>
          <a:bodyPr/>
          <a:lstStyle>
            <a:lvl1pPr>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9pPr>
          </a:lstStyle>
          <a:p>
            <a:fld id="{463471FF-C28E-4721-9647-F6A9DFEE9B37}" type="slidenum">
              <a:rPr lang="en-AU" altLang="en-US" sz="1200" smtClean="0"/>
              <a:pPr/>
              <a:t>14</a:t>
            </a:fld>
            <a:endParaRPr lang="en-AU" altLang="en-US" sz="1200" smtClean="0"/>
          </a:p>
        </p:txBody>
      </p:sp>
    </p:spTree>
    <p:extLst>
      <p:ext uri="{BB962C8B-B14F-4D97-AF65-F5344CB8AC3E}">
        <p14:creationId xmlns:p14="http://schemas.microsoft.com/office/powerpoint/2010/main" val="772248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pPr eaLnBrk="1" hangingPunct="1"/>
            <a:r>
              <a:rPr lang="en-US" altLang="en-US" smtClean="0"/>
              <a:t>FERPA: Family Education Right and Privacy Act</a:t>
            </a:r>
          </a:p>
        </p:txBody>
      </p:sp>
      <p:sp>
        <p:nvSpPr>
          <p:cNvPr id="18436" name="Slide Number Placeholder 3"/>
          <p:cNvSpPr>
            <a:spLocks noGrp="1"/>
          </p:cNvSpPr>
          <p:nvPr>
            <p:ph type="sldNum" sz="quarter" idx="5"/>
          </p:nvPr>
        </p:nvSpPr>
        <p:spPr>
          <a:noFill/>
        </p:spPr>
        <p:txBody>
          <a:bodyPr/>
          <a:lstStyle>
            <a:lvl1pPr>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9pPr>
          </a:lstStyle>
          <a:p>
            <a:fld id="{37F2D40A-6090-4DA7-9607-164C5B402AF5}" type="slidenum">
              <a:rPr lang="en-AU" altLang="en-US" sz="1200" smtClean="0"/>
              <a:pPr/>
              <a:t>15</a:t>
            </a:fld>
            <a:endParaRPr lang="en-AU" altLang="en-US" sz="1200" smtClean="0"/>
          </a:p>
        </p:txBody>
      </p:sp>
    </p:spTree>
    <p:extLst>
      <p:ext uri="{BB962C8B-B14F-4D97-AF65-F5344CB8AC3E}">
        <p14:creationId xmlns:p14="http://schemas.microsoft.com/office/powerpoint/2010/main" val="1674242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p:spPr>
        <p:txBody>
          <a:bodyPr/>
          <a:lstStyle/>
          <a:p>
            <a:pPr eaLnBrk="1" hangingPunct="1"/>
            <a:r>
              <a:rPr lang="en-US" altLang="en-US" smtClean="0"/>
              <a:t>FERPA: Family Education Right and Privacy Act</a:t>
            </a:r>
          </a:p>
        </p:txBody>
      </p:sp>
      <p:sp>
        <p:nvSpPr>
          <p:cNvPr id="20484" name="Slide Number Placeholder 3"/>
          <p:cNvSpPr>
            <a:spLocks noGrp="1"/>
          </p:cNvSpPr>
          <p:nvPr>
            <p:ph type="sldNum" sz="quarter" idx="5"/>
          </p:nvPr>
        </p:nvSpPr>
        <p:spPr>
          <a:noFill/>
        </p:spPr>
        <p:txBody>
          <a:bodyPr/>
          <a:lstStyle>
            <a:lvl1pPr>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1pPr>
            <a:lvl2pPr marL="742950" indent="-28575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2pPr>
            <a:lvl3pPr marL="11430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3pPr>
            <a:lvl4pPr marL="16002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4pPr>
            <a:lvl5pPr marL="2057400" indent="-228600">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Lucida Sans Unicode" panose="020B0602030504020204" pitchFamily="34" charset="0"/>
                <a:cs typeface="Lucida Sans Unicode" panose="020B0602030504020204" pitchFamily="34" charset="0"/>
              </a:defRPr>
            </a:lvl9pPr>
          </a:lstStyle>
          <a:p>
            <a:fld id="{462C83E4-4148-47EA-BDD5-CE1040DBBE61}" type="slidenum">
              <a:rPr lang="en-AU" altLang="en-US" sz="1200" smtClean="0"/>
              <a:pPr/>
              <a:t>16</a:t>
            </a:fld>
            <a:endParaRPr lang="en-AU" altLang="en-US" sz="1200" smtClean="0"/>
          </a:p>
        </p:txBody>
      </p:sp>
    </p:spTree>
    <p:extLst>
      <p:ext uri="{BB962C8B-B14F-4D97-AF65-F5344CB8AC3E}">
        <p14:creationId xmlns:p14="http://schemas.microsoft.com/office/powerpoint/2010/main" val="184404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infrastructure-security-at-network-level-in-cloud-computing/?ref=gcse"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2935" y="2319756"/>
            <a:ext cx="8967355" cy="2308324"/>
          </a:xfrm>
          <a:prstGeom prst="rect">
            <a:avLst/>
          </a:prstGeom>
        </p:spPr>
        <p:txBody>
          <a:bodyPr wrap="square">
            <a:spAutoFit/>
          </a:bodyPr>
          <a:lstStyle/>
          <a:p>
            <a:pPr algn="ctr"/>
            <a:r>
              <a:rPr lang="en-US" sz="6000" dirty="0" smtClean="0">
                <a:latin typeface="Times New Roman" panose="02020603050405020304" pitchFamily="18" charset="0"/>
                <a:cs typeface="Times New Roman" panose="02020603050405020304" pitchFamily="18" charset="0"/>
              </a:rPr>
              <a:t>Information </a:t>
            </a:r>
            <a:r>
              <a:rPr lang="en-US" sz="6000" dirty="0">
                <a:latin typeface="Times New Roman" panose="02020603050405020304" pitchFamily="18" charset="0"/>
                <a:cs typeface="Times New Roman" panose="02020603050405020304" pitchFamily="18" charset="0"/>
              </a:rPr>
              <a:t>Security </a:t>
            </a:r>
          </a:p>
          <a:p>
            <a:pPr algn="r"/>
            <a:r>
              <a:rPr lang="en-US" sz="2800" dirty="0" smtClean="0">
                <a:latin typeface="Times New Roman" panose="02020603050405020304" pitchFamily="18" charset="0"/>
                <a:cs typeface="Times New Roman" panose="02020603050405020304" pitchFamily="18" charset="0"/>
              </a:rPr>
              <a:t>Course </a:t>
            </a:r>
            <a:r>
              <a:rPr lang="en-US" sz="2800" dirty="0">
                <a:latin typeface="Times New Roman" panose="02020603050405020304" pitchFamily="18" charset="0"/>
                <a:cs typeface="Times New Roman" panose="02020603050405020304" pitchFamily="18" charset="0"/>
              </a:rPr>
              <a:t>Code: </a:t>
            </a:r>
            <a:r>
              <a:rPr lang="en-US" sz="2800" dirty="0" smtClean="0">
                <a:latin typeface="Times New Roman" panose="02020603050405020304" pitchFamily="18" charset="0"/>
                <a:cs typeface="Times New Roman" panose="02020603050405020304" pitchFamily="18" charset="0"/>
              </a:rPr>
              <a:t>CSC432</a:t>
            </a:r>
          </a:p>
          <a:p>
            <a:pPr algn="r"/>
            <a:r>
              <a:rPr lang="en-US" sz="2800" dirty="0" smtClean="0">
                <a:latin typeface="Times New Roman" panose="02020603050405020304" pitchFamily="18" charset="0"/>
                <a:cs typeface="Times New Roman" panose="02020603050405020304" pitchFamily="18" charset="0"/>
              </a:rPr>
              <a:t>Credit </a:t>
            </a:r>
            <a:r>
              <a:rPr lang="en-US" sz="2800" dirty="0">
                <a:latin typeface="Times New Roman" panose="02020603050405020304" pitchFamily="18" charset="0"/>
                <a:cs typeface="Times New Roman" panose="02020603050405020304" pitchFamily="18" charset="0"/>
              </a:rPr>
              <a:t>Hours: 3(3, 0) </a:t>
            </a:r>
            <a:endParaRPr lang="en-US" sz="2800" dirty="0" smtClean="0">
              <a:latin typeface="Times New Roman" panose="02020603050405020304" pitchFamily="18" charset="0"/>
              <a:cs typeface="Times New Roman" panose="02020603050405020304" pitchFamily="18" charset="0"/>
            </a:endParaRPr>
          </a:p>
          <a:p>
            <a:pPr algn="r"/>
            <a:r>
              <a:rPr lang="en-US" sz="2800" dirty="0" smtClean="0">
                <a:latin typeface="Times New Roman" panose="02020603050405020304" pitchFamily="18" charset="0"/>
                <a:cs typeface="Times New Roman" panose="02020603050405020304" pitchFamily="18" charset="0"/>
              </a:rPr>
              <a:t>Lecture: 3-4</a:t>
            </a:r>
          </a:p>
        </p:txBody>
      </p:sp>
      <p:sp>
        <p:nvSpPr>
          <p:cNvPr id="3" name="Rectangle 2"/>
          <p:cNvSpPr/>
          <p:nvPr/>
        </p:nvSpPr>
        <p:spPr>
          <a:xfrm>
            <a:off x="883643" y="5347275"/>
            <a:ext cx="4547673" cy="1323439"/>
          </a:xfrm>
          <a:prstGeom prst="rect">
            <a:avLst/>
          </a:prstGeom>
        </p:spPr>
        <p:txBody>
          <a:bodyPr wrap="square">
            <a:spAutoFit/>
          </a:bodyPr>
          <a:lstStyle/>
          <a:p>
            <a:r>
              <a:rPr lang="en-US" sz="4000" dirty="0" smtClean="0">
                <a:latin typeface="Times New Roman" panose="02020603050405020304" pitchFamily="18" charset="0"/>
                <a:cs typeface="Times New Roman" panose="02020603050405020304" pitchFamily="18" charset="0"/>
              </a:rPr>
              <a:t>Dr. Tehsin Kanwal</a:t>
            </a:r>
          </a:p>
          <a:p>
            <a:r>
              <a:rPr lang="en-US" sz="4000" dirty="0" smtClean="0">
                <a:latin typeface="Times New Roman" panose="02020603050405020304" pitchFamily="18" charset="0"/>
                <a:cs typeface="Times New Roman" panose="02020603050405020304" pitchFamily="18" charset="0"/>
              </a:rPr>
              <a:t>Assistant Professor</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241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10739" r="4633" b="21477"/>
          <a:stretch>
            <a:fillRect/>
          </a:stretch>
        </p:blipFill>
        <p:spPr bwMode="auto">
          <a:xfrm>
            <a:off x="2210073" y="714453"/>
            <a:ext cx="5841107" cy="5646404"/>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a:xfrm>
            <a:off x="565822" y="163552"/>
            <a:ext cx="8596668" cy="1320800"/>
          </a:xfrm>
        </p:spPr>
        <p:txBody>
          <a:bodyPr/>
          <a:lstStyle/>
          <a:p>
            <a:pPr eaLnBrk="1" hangingPunct="1"/>
            <a:r>
              <a:rPr lang="en-US" altLang="en-US" dirty="0" smtClean="0"/>
              <a:t>Key </a:t>
            </a:r>
            <a:r>
              <a:rPr lang="en-US" altLang="en-US" dirty="0" smtClean="0"/>
              <a:t>Information Security </a:t>
            </a:r>
            <a:r>
              <a:rPr lang="en-US" altLang="en-US" dirty="0" smtClean="0"/>
              <a:t>Concepts</a:t>
            </a:r>
          </a:p>
        </p:txBody>
      </p:sp>
    </p:spTree>
    <p:extLst>
      <p:ext uri="{BB962C8B-B14F-4D97-AF65-F5344CB8AC3E}">
        <p14:creationId xmlns:p14="http://schemas.microsoft.com/office/powerpoint/2010/main" val="2970217013"/>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Three key objectives (the CIA triad)</a:t>
            </a:r>
          </a:p>
        </p:txBody>
      </p:sp>
      <p:sp>
        <p:nvSpPr>
          <p:cNvPr id="3" name="Content Placeholder 2"/>
          <p:cNvSpPr>
            <a:spLocks noGrp="1"/>
          </p:cNvSpPr>
          <p:nvPr>
            <p:ph idx="1"/>
          </p:nvPr>
        </p:nvSpPr>
        <p:spPr>
          <a:xfrm>
            <a:off x="677334" y="1675847"/>
            <a:ext cx="8596668" cy="3880773"/>
          </a:xfrm>
        </p:spPr>
        <p:txBody>
          <a:bodyPr>
            <a:noAutofit/>
          </a:bodyPr>
          <a:lstStyle/>
          <a:p>
            <a:pPr eaLnBrk="1" hangingPunct="1">
              <a:defRPr/>
            </a:pPr>
            <a:r>
              <a:rPr lang="en-US" sz="2000" b="1" dirty="0" smtClean="0"/>
              <a:t>Confidentiality</a:t>
            </a:r>
          </a:p>
          <a:p>
            <a:pPr lvl="1" eaLnBrk="1" hangingPunct="1">
              <a:defRPr/>
            </a:pPr>
            <a:r>
              <a:rPr lang="en-US" sz="2000" b="1" dirty="0" smtClean="0"/>
              <a:t>Data confidentiality</a:t>
            </a:r>
            <a:r>
              <a:rPr lang="en-US" sz="2000" dirty="0" smtClean="0"/>
              <a:t>: Assures that confidential information is not disclosed to unauthorized individuals</a:t>
            </a:r>
          </a:p>
          <a:p>
            <a:pPr lvl="1" eaLnBrk="1" hangingPunct="1">
              <a:defRPr/>
            </a:pPr>
            <a:r>
              <a:rPr lang="en-US" sz="2000" b="1" dirty="0" smtClean="0"/>
              <a:t>Privacy</a:t>
            </a:r>
            <a:r>
              <a:rPr lang="en-US" sz="2000" dirty="0" smtClean="0"/>
              <a:t>: Assures that individual control or influence what information may be collected and stored</a:t>
            </a:r>
          </a:p>
          <a:p>
            <a:pPr eaLnBrk="1" hangingPunct="1">
              <a:defRPr/>
            </a:pPr>
            <a:r>
              <a:rPr lang="en-US" sz="2000" b="1" dirty="0" smtClean="0"/>
              <a:t>Integrity</a:t>
            </a:r>
          </a:p>
          <a:p>
            <a:pPr lvl="1" eaLnBrk="1" hangingPunct="1">
              <a:defRPr/>
            </a:pPr>
            <a:r>
              <a:rPr lang="en-US" sz="2000" b="1" dirty="0" smtClean="0"/>
              <a:t>Data integrity</a:t>
            </a:r>
            <a:r>
              <a:rPr lang="en-US" sz="2000" dirty="0" smtClean="0"/>
              <a:t>: assures that information and programs are changed only in a specified and authorized manner</a:t>
            </a:r>
          </a:p>
          <a:p>
            <a:pPr lvl="1" eaLnBrk="1" hangingPunct="1">
              <a:defRPr/>
            </a:pPr>
            <a:r>
              <a:rPr lang="en-US" sz="2000" b="1" dirty="0" smtClean="0"/>
              <a:t>System integrity</a:t>
            </a:r>
            <a:r>
              <a:rPr lang="en-US" sz="2000" dirty="0" smtClean="0"/>
              <a:t>: Assures that a system performs its operations in unimpaired manner</a:t>
            </a:r>
          </a:p>
          <a:p>
            <a:pPr eaLnBrk="1" hangingPunct="1">
              <a:defRPr/>
            </a:pPr>
            <a:r>
              <a:rPr lang="en-US" sz="2000" b="1" dirty="0" smtClean="0"/>
              <a:t>Availability</a:t>
            </a:r>
            <a:r>
              <a:rPr lang="en-US" sz="2000" dirty="0" smtClean="0"/>
              <a:t>: assure that systems works promptly and service is not denied to authorized users</a:t>
            </a:r>
          </a:p>
        </p:txBody>
      </p:sp>
    </p:spTree>
    <p:extLst>
      <p:ext uri="{BB962C8B-B14F-4D97-AF65-F5344CB8AC3E}">
        <p14:creationId xmlns:p14="http://schemas.microsoft.com/office/powerpoint/2010/main" val="17065246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Other concepts to a complete security picture</a:t>
            </a:r>
          </a:p>
        </p:txBody>
      </p:sp>
      <p:sp>
        <p:nvSpPr>
          <p:cNvPr id="13315" name="Content Placeholder 2"/>
          <p:cNvSpPr>
            <a:spLocks noGrp="1"/>
          </p:cNvSpPr>
          <p:nvPr>
            <p:ph idx="1"/>
          </p:nvPr>
        </p:nvSpPr>
        <p:spPr/>
        <p:txBody>
          <a:bodyPr>
            <a:normAutofit/>
          </a:bodyPr>
          <a:lstStyle/>
          <a:p>
            <a:pPr algn="just" eaLnBrk="1" hangingPunct="1"/>
            <a:r>
              <a:rPr lang="en-US" altLang="en-US" sz="2400" b="1" dirty="0" smtClean="0"/>
              <a:t>Authenticity</a:t>
            </a:r>
            <a:r>
              <a:rPr lang="en-US" altLang="en-US" sz="2400" dirty="0" smtClean="0"/>
              <a:t>: the property of being genuine and being able to be verified and trusted; confident in the validity of a transmission, or a message, or its originator</a:t>
            </a:r>
          </a:p>
          <a:p>
            <a:pPr algn="just" eaLnBrk="1" hangingPunct="1"/>
            <a:r>
              <a:rPr lang="en-US" altLang="en-US" sz="2400" b="1" dirty="0" smtClean="0"/>
              <a:t>Accountability</a:t>
            </a:r>
            <a:r>
              <a:rPr lang="en-US" altLang="en-US" sz="2400" dirty="0" smtClean="0"/>
              <a:t>: generates the requirement for actions of an entity to be traced uniquely to that individual to support nonrepudiation, deference, fault isolation, </a:t>
            </a:r>
            <a:r>
              <a:rPr lang="en-US" altLang="en-US" sz="2400" dirty="0" err="1" smtClean="0"/>
              <a:t>etc</a:t>
            </a:r>
            <a:endParaRPr lang="en-US" altLang="en-US" sz="2400" dirty="0" smtClean="0"/>
          </a:p>
        </p:txBody>
      </p:sp>
    </p:spTree>
    <p:extLst>
      <p:ext uri="{BB962C8B-B14F-4D97-AF65-F5344CB8AC3E}">
        <p14:creationId xmlns:p14="http://schemas.microsoft.com/office/powerpoint/2010/main" val="3485518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Levels of security breach impact</a:t>
            </a:r>
          </a:p>
        </p:txBody>
      </p:sp>
      <p:sp>
        <p:nvSpPr>
          <p:cNvPr id="3" name="Content Placeholder 2"/>
          <p:cNvSpPr>
            <a:spLocks noGrp="1"/>
          </p:cNvSpPr>
          <p:nvPr>
            <p:ph idx="1"/>
          </p:nvPr>
        </p:nvSpPr>
        <p:spPr/>
        <p:txBody>
          <a:bodyPr>
            <a:normAutofit/>
          </a:bodyPr>
          <a:lstStyle/>
          <a:p>
            <a:pPr eaLnBrk="1" hangingPunct="1">
              <a:defRPr/>
            </a:pPr>
            <a:r>
              <a:rPr lang="en-US" b="1" dirty="0" smtClean="0"/>
              <a:t>Low</a:t>
            </a:r>
            <a:r>
              <a:rPr lang="en-US" dirty="0" smtClean="0"/>
              <a:t>: the loss will have a limited impact, e.g., a degradation in mission or minor damage or minor financial loss or minor harm</a:t>
            </a:r>
          </a:p>
          <a:p>
            <a:pPr eaLnBrk="1" hangingPunct="1">
              <a:defRPr/>
            </a:pPr>
            <a:r>
              <a:rPr lang="en-US" b="1" dirty="0" smtClean="0"/>
              <a:t>Moderate</a:t>
            </a:r>
            <a:r>
              <a:rPr lang="en-US" dirty="0" smtClean="0"/>
              <a:t>: the loss has a serious effect, e.g., significance degradation on mission or significant harm to individuals but no loss of life or threatening injuries</a:t>
            </a:r>
          </a:p>
          <a:p>
            <a:pPr eaLnBrk="1" hangingPunct="1">
              <a:defRPr/>
            </a:pPr>
            <a:r>
              <a:rPr lang="en-US" b="1" dirty="0" smtClean="0"/>
              <a:t>High</a:t>
            </a:r>
            <a:r>
              <a:rPr lang="en-US" dirty="0" smtClean="0"/>
              <a:t>: the loss has severe or catastrophic adverse effect on operations, organizational assets or on individuals (e.g., loss of life)</a:t>
            </a:r>
          </a:p>
        </p:txBody>
      </p:sp>
    </p:spTree>
    <p:extLst>
      <p:ext uri="{BB962C8B-B14F-4D97-AF65-F5344CB8AC3E}">
        <p14:creationId xmlns:p14="http://schemas.microsoft.com/office/powerpoint/2010/main" val="1978387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77334" y="389263"/>
            <a:ext cx="8596668" cy="1320800"/>
          </a:xfrm>
        </p:spPr>
        <p:txBody>
          <a:bodyPr/>
          <a:lstStyle/>
          <a:p>
            <a:pPr eaLnBrk="1" hangingPunct="1"/>
            <a:r>
              <a:rPr lang="en-US" altLang="en-US" dirty="0" smtClean="0"/>
              <a:t>Examples of security requirements:  Confidentiality</a:t>
            </a:r>
          </a:p>
        </p:txBody>
      </p:sp>
      <p:sp>
        <p:nvSpPr>
          <p:cNvPr id="15363" name="Content Placeholder 2"/>
          <p:cNvSpPr>
            <a:spLocks noGrp="1"/>
          </p:cNvSpPr>
          <p:nvPr>
            <p:ph idx="1"/>
          </p:nvPr>
        </p:nvSpPr>
        <p:spPr>
          <a:xfrm>
            <a:off x="765468" y="2051585"/>
            <a:ext cx="8830223" cy="4459383"/>
          </a:xfrm>
        </p:spPr>
        <p:txBody>
          <a:bodyPr>
            <a:normAutofit/>
          </a:bodyPr>
          <a:lstStyle/>
          <a:p>
            <a:pPr eaLnBrk="1" hangingPunct="1"/>
            <a:r>
              <a:rPr lang="en-US" altLang="en-US" sz="2400" dirty="0" smtClean="0"/>
              <a:t>Student grade information is an asset whose confidentiality is considered to be very high</a:t>
            </a:r>
          </a:p>
          <a:p>
            <a:pPr lvl="1" eaLnBrk="1" hangingPunct="1"/>
            <a:r>
              <a:rPr lang="en-US" altLang="en-US" sz="2400" dirty="0" smtClean="0"/>
              <a:t>The US FERPA Act: grades should only be available to students, their parents, and their employers (when required for the job)</a:t>
            </a:r>
          </a:p>
          <a:p>
            <a:pPr eaLnBrk="1" hangingPunct="1"/>
            <a:r>
              <a:rPr lang="en-US" altLang="en-US" sz="2400" dirty="0" smtClean="0"/>
              <a:t>Student enrollment information: may have moderate confidentiality rating; less damage if enclosed</a:t>
            </a:r>
          </a:p>
          <a:p>
            <a:pPr eaLnBrk="1" hangingPunct="1"/>
            <a:r>
              <a:rPr lang="en-US" altLang="en-US" sz="2400" dirty="0" smtClean="0"/>
              <a:t>Directory information: low confidentiality rating; often available publicly </a:t>
            </a:r>
          </a:p>
        </p:txBody>
      </p:sp>
    </p:spTree>
    <p:extLst>
      <p:ext uri="{BB962C8B-B14F-4D97-AF65-F5344CB8AC3E}">
        <p14:creationId xmlns:p14="http://schemas.microsoft.com/office/powerpoint/2010/main" val="41099499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44284" y="455363"/>
            <a:ext cx="8596668" cy="1320800"/>
          </a:xfrm>
        </p:spPr>
        <p:txBody>
          <a:bodyPr>
            <a:normAutofit/>
          </a:bodyPr>
          <a:lstStyle/>
          <a:p>
            <a:pPr eaLnBrk="1" hangingPunct="1"/>
            <a:r>
              <a:rPr lang="en-US" altLang="en-US" sz="4000" dirty="0" smtClean="0"/>
              <a:t>Examples of security requirements: Integrity</a:t>
            </a:r>
          </a:p>
        </p:txBody>
      </p:sp>
      <p:sp>
        <p:nvSpPr>
          <p:cNvPr id="17411" name="Content Placeholder 2"/>
          <p:cNvSpPr>
            <a:spLocks noGrp="1"/>
          </p:cNvSpPr>
          <p:nvPr>
            <p:ph idx="1"/>
          </p:nvPr>
        </p:nvSpPr>
        <p:spPr>
          <a:xfrm>
            <a:off x="1033750" y="2163896"/>
            <a:ext cx="8435975" cy="4419600"/>
          </a:xfrm>
        </p:spPr>
        <p:txBody>
          <a:bodyPr/>
          <a:lstStyle/>
          <a:p>
            <a:pPr eaLnBrk="1" hangingPunct="1"/>
            <a:r>
              <a:rPr lang="en-US" altLang="en-US" sz="2400" dirty="0" smtClean="0"/>
              <a:t>A hospital patient’s allergy information (high integrity data): a doctor should be able to trust that the info is correct and current</a:t>
            </a:r>
          </a:p>
          <a:p>
            <a:pPr lvl="1" eaLnBrk="1" hangingPunct="1"/>
            <a:r>
              <a:rPr lang="en-US" altLang="en-US" sz="2400" dirty="0" smtClean="0"/>
              <a:t>If a nurse deliberately falsifies the data, the database should be restored to a trusted basis and the falsified information traced back to the person who did it</a:t>
            </a:r>
          </a:p>
          <a:p>
            <a:pPr eaLnBrk="1" hangingPunct="1"/>
            <a:r>
              <a:rPr lang="en-US" altLang="en-US" sz="2400" dirty="0" smtClean="0"/>
              <a:t>An online newsgroup registration data: moderate level of integrity</a:t>
            </a:r>
          </a:p>
          <a:p>
            <a:pPr eaLnBrk="1" hangingPunct="1"/>
            <a:r>
              <a:rPr lang="en-US" altLang="en-US" sz="2400" dirty="0" smtClean="0"/>
              <a:t>An example of low integrity requirement: anonymous online poll (inaccuracy is well understood)</a:t>
            </a:r>
          </a:p>
          <a:p>
            <a:pPr eaLnBrk="1" hangingPunct="1"/>
            <a:endParaRPr lang="en-US" altLang="en-US" dirty="0" smtClean="0"/>
          </a:p>
        </p:txBody>
      </p:sp>
    </p:spTree>
    <p:extLst>
      <p:ext uri="{BB962C8B-B14F-4D97-AF65-F5344CB8AC3E}">
        <p14:creationId xmlns:p14="http://schemas.microsoft.com/office/powerpoint/2010/main" val="3692562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44283" y="312144"/>
            <a:ext cx="8596668" cy="1320800"/>
          </a:xfrm>
        </p:spPr>
        <p:txBody>
          <a:bodyPr>
            <a:normAutofit/>
          </a:bodyPr>
          <a:lstStyle/>
          <a:p>
            <a:pPr eaLnBrk="1" hangingPunct="1"/>
            <a:r>
              <a:rPr lang="en-US" altLang="en-US" sz="4000" dirty="0" smtClean="0"/>
              <a:t>Examples of security requirements: Availability</a:t>
            </a:r>
          </a:p>
        </p:txBody>
      </p:sp>
      <p:sp>
        <p:nvSpPr>
          <p:cNvPr id="19459" name="Content Placeholder 2"/>
          <p:cNvSpPr>
            <a:spLocks noGrp="1"/>
          </p:cNvSpPr>
          <p:nvPr>
            <p:ph idx="1"/>
          </p:nvPr>
        </p:nvSpPr>
        <p:spPr>
          <a:xfrm>
            <a:off x="1132902" y="1921525"/>
            <a:ext cx="8435975" cy="4419600"/>
          </a:xfrm>
        </p:spPr>
        <p:txBody>
          <a:bodyPr>
            <a:normAutofit/>
          </a:bodyPr>
          <a:lstStyle/>
          <a:p>
            <a:pPr eaLnBrk="1" hangingPunct="1"/>
            <a:r>
              <a:rPr lang="en-US" altLang="en-US" sz="2400" dirty="0" smtClean="0"/>
              <a:t>A system that provides authentication: high availability requirement </a:t>
            </a:r>
          </a:p>
          <a:p>
            <a:pPr lvl="1" eaLnBrk="1" hangingPunct="1"/>
            <a:r>
              <a:rPr lang="en-US" altLang="en-US" sz="2400" dirty="0" smtClean="0"/>
              <a:t>If customers cannot access resources, the loss of services could result in financial loss</a:t>
            </a:r>
          </a:p>
          <a:p>
            <a:pPr eaLnBrk="1" hangingPunct="1"/>
            <a:r>
              <a:rPr lang="en-US" altLang="en-US" sz="2400" dirty="0" smtClean="0"/>
              <a:t>A public website for a university: a moderate availably requirement; not critical but causes embarrassment</a:t>
            </a:r>
          </a:p>
          <a:p>
            <a:pPr eaLnBrk="1" hangingPunct="1"/>
            <a:r>
              <a:rPr lang="en-US" altLang="en-US" sz="2400" dirty="0" smtClean="0"/>
              <a:t>An online telephone directory lookup: a low availability requirement because unavailability is mostly annoyance (there are alternative sources)</a:t>
            </a:r>
          </a:p>
          <a:p>
            <a:pPr eaLnBrk="1" hangingPunct="1"/>
            <a:endParaRPr lang="en-US" altLang="en-US" sz="2400" dirty="0" smtClean="0"/>
          </a:p>
        </p:txBody>
      </p:sp>
    </p:spTree>
    <p:extLst>
      <p:ext uri="{BB962C8B-B14F-4D97-AF65-F5344CB8AC3E}">
        <p14:creationId xmlns:p14="http://schemas.microsoft.com/office/powerpoint/2010/main" val="3889566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032" y="463263"/>
            <a:ext cx="8596668" cy="1320800"/>
          </a:xfrm>
        </p:spPr>
        <p:txBody>
          <a:bodyPr>
            <a:normAutofit/>
          </a:bodyPr>
          <a:lstStyle/>
          <a:p>
            <a:r>
              <a:rPr lang="en-US" sz="4000" dirty="0" smtClean="0"/>
              <a:t>Privacy</a:t>
            </a:r>
            <a:endParaRPr lang="en-US" sz="4000" dirty="0"/>
          </a:p>
        </p:txBody>
      </p:sp>
      <p:sp>
        <p:nvSpPr>
          <p:cNvPr id="5" name="Rectangle 4"/>
          <p:cNvSpPr/>
          <p:nvPr/>
        </p:nvSpPr>
        <p:spPr>
          <a:xfrm>
            <a:off x="133815" y="1538736"/>
            <a:ext cx="11140067" cy="3539430"/>
          </a:xfrm>
          <a:prstGeom prst="rect">
            <a:avLst/>
          </a:prstGeom>
        </p:spPr>
        <p:txBody>
          <a:bodyPr wrap="square">
            <a:spAutoFit/>
          </a:bodyPr>
          <a:lstStyle/>
          <a:p>
            <a:pPr marL="514350" indent="-514350" algn="just">
              <a:buFont typeface="Wingdings" panose="05000000000000000000" pitchFamily="2" charset="2"/>
              <a:buChar char="Ø"/>
            </a:pPr>
            <a:r>
              <a:rPr lang="en-US" sz="2800" dirty="0"/>
              <a:t>Privacy is a complex and multidimensional concept. </a:t>
            </a:r>
            <a:endParaRPr lang="en-US" sz="2800" dirty="0" smtClean="0"/>
          </a:p>
          <a:p>
            <a:pPr marL="457200" indent="-457200" algn="just">
              <a:buFont typeface="Wingdings" panose="05000000000000000000" pitchFamily="2" charset="2"/>
              <a:buChar char="Ø"/>
            </a:pPr>
            <a:r>
              <a:rPr lang="en-US" sz="2800" dirty="0" smtClean="0"/>
              <a:t>To </a:t>
            </a:r>
            <a:r>
              <a:rPr lang="en-US" sz="2800" dirty="0"/>
              <a:t>be more specific </a:t>
            </a:r>
            <a:r>
              <a:rPr lang="en-US" sz="2800" dirty="0" smtClean="0"/>
              <a:t>Information </a:t>
            </a:r>
            <a:r>
              <a:rPr lang="en-US" sz="2800" dirty="0"/>
              <a:t>privacy is related to address issues regarding personal information of an individual and the disclosure of this personal information</a:t>
            </a:r>
            <a:r>
              <a:rPr lang="en-US" sz="2800" dirty="0" smtClean="0"/>
              <a:t>,</a:t>
            </a:r>
          </a:p>
          <a:p>
            <a:pPr marL="457200" indent="-457200" algn="just">
              <a:buFont typeface="Wingdings" panose="05000000000000000000" pitchFamily="2" charset="2"/>
              <a:buChar char="Ø"/>
            </a:pPr>
            <a:r>
              <a:rPr lang="en-US" sz="2800" dirty="0" smtClean="0"/>
              <a:t>It </a:t>
            </a:r>
            <a:r>
              <a:rPr lang="en-US" sz="2800" dirty="0"/>
              <a:t>can also be stated as “</a:t>
            </a:r>
            <a:r>
              <a:rPr lang="en-US" sz="2800" i="1" dirty="0"/>
              <a:t>the claim of individuals, groups or institutions to determine for themselves when, how, and to what extend the information about them is communicated to others</a:t>
            </a:r>
            <a:r>
              <a:rPr lang="en-US" sz="2800" i="1" dirty="0" smtClean="0"/>
              <a:t>”</a:t>
            </a:r>
            <a:r>
              <a:rPr lang="en-US" sz="2800" dirty="0" smtClean="0"/>
              <a:t>.</a:t>
            </a:r>
            <a:endParaRPr lang="en-US" sz="2800" dirty="0"/>
          </a:p>
        </p:txBody>
      </p:sp>
    </p:spTree>
    <p:extLst>
      <p:ext uri="{BB962C8B-B14F-4D97-AF65-F5344CB8AC3E}">
        <p14:creationId xmlns:p14="http://schemas.microsoft.com/office/powerpoint/2010/main" val="17558639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35F6F7A-B9B0-4760-98F4-46413C6A6D6F}"/>
              </a:ext>
            </a:extLst>
          </p:cNvPr>
          <p:cNvPicPr>
            <a:picLocks noGrp="1" noChangeAspect="1"/>
          </p:cNvPicPr>
          <p:nvPr>
            <p:ph idx="1"/>
          </p:nvPr>
        </p:nvPicPr>
        <p:blipFill>
          <a:blip r:embed="rId2"/>
          <a:stretch>
            <a:fillRect/>
          </a:stretch>
        </p:blipFill>
        <p:spPr>
          <a:xfrm>
            <a:off x="539923" y="1850834"/>
            <a:ext cx="9525186" cy="4466613"/>
          </a:xfrm>
          <a:prstGeom prst="rect">
            <a:avLst/>
          </a:prstGeom>
        </p:spPr>
      </p:pic>
      <p:sp>
        <p:nvSpPr>
          <p:cNvPr id="5" name="Title 1"/>
          <p:cNvSpPr>
            <a:spLocks noGrp="1"/>
          </p:cNvSpPr>
          <p:nvPr>
            <p:ph type="title"/>
          </p:nvPr>
        </p:nvSpPr>
        <p:spPr/>
        <p:txBody>
          <a:bodyPr>
            <a:normAutofit/>
          </a:bodyPr>
          <a:lstStyle/>
          <a:p>
            <a:r>
              <a:rPr lang="en-US" sz="4000" dirty="0" smtClean="0"/>
              <a:t>Privacy</a:t>
            </a:r>
            <a:endParaRPr lang="en-US" sz="4000" dirty="0"/>
          </a:p>
        </p:txBody>
      </p:sp>
    </p:spTree>
    <p:extLst>
      <p:ext uri="{BB962C8B-B14F-4D97-AF65-F5344CB8AC3E}">
        <p14:creationId xmlns:p14="http://schemas.microsoft.com/office/powerpoint/2010/main" val="26190015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Examples</a:t>
            </a:r>
            <a:endParaRPr lang="en-US" dirty="0"/>
          </a:p>
        </p:txBody>
      </p:sp>
      <p:sp>
        <p:nvSpPr>
          <p:cNvPr id="3" name="Content Placeholder 2"/>
          <p:cNvSpPr>
            <a:spLocks noGrp="1"/>
          </p:cNvSpPr>
          <p:nvPr>
            <p:ph idx="1"/>
          </p:nvPr>
        </p:nvSpPr>
        <p:spPr>
          <a:xfrm>
            <a:off x="677334" y="1719915"/>
            <a:ext cx="8596668" cy="3880773"/>
          </a:xfrm>
        </p:spPr>
        <p:txBody>
          <a:bodyPr>
            <a:normAutofit/>
          </a:bodyPr>
          <a:lstStyle/>
          <a:p>
            <a:pPr algn="just"/>
            <a:r>
              <a:rPr lang="en-US" sz="2400" dirty="0" smtClean="0"/>
              <a:t>Case studied related to basic security properties like confidentiality, Integrity, </a:t>
            </a:r>
            <a:r>
              <a:rPr lang="en-US" sz="2400" dirty="0" err="1" smtClean="0"/>
              <a:t>Availability.etc.are</a:t>
            </a:r>
            <a:r>
              <a:rPr lang="en-US" sz="2400" dirty="0" smtClean="0"/>
              <a:t> </a:t>
            </a:r>
            <a:r>
              <a:rPr lang="en-US" sz="2400" dirty="0" smtClean="0"/>
              <a:t>discussed in class. </a:t>
            </a:r>
          </a:p>
          <a:p>
            <a:pPr algn="just"/>
            <a:r>
              <a:rPr lang="en-US" sz="2400" dirty="0" smtClean="0"/>
              <a:t>Students are asked to evaluate complex security scenarios for security and privacy attack/data breach.</a:t>
            </a:r>
          </a:p>
          <a:p>
            <a:pPr algn="just"/>
            <a:r>
              <a:rPr lang="en-US" sz="2400" dirty="0" smtClean="0"/>
              <a:t>Sample case studies are shared with students for practice as home assignments.</a:t>
            </a:r>
            <a:endParaRPr lang="en-US" sz="2400" dirty="0"/>
          </a:p>
        </p:txBody>
      </p:sp>
    </p:spTree>
    <p:extLst>
      <p:ext uri="{BB962C8B-B14F-4D97-AF65-F5344CB8AC3E}">
        <p14:creationId xmlns:p14="http://schemas.microsoft.com/office/powerpoint/2010/main" val="3145643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0721" y="394021"/>
            <a:ext cx="8596668" cy="1320800"/>
          </a:xfrm>
        </p:spPr>
        <p:txBody>
          <a:bodyPr/>
          <a:lstStyle/>
          <a:p>
            <a:r>
              <a:rPr lang="en-US" dirty="0">
                <a:latin typeface="Times New Roman" panose="02020603050405020304" pitchFamily="18" charset="0"/>
                <a:cs typeface="Times New Roman" panose="02020603050405020304" pitchFamily="18" charset="0"/>
              </a:rPr>
              <a:t>Information Security</a:t>
            </a:r>
          </a:p>
        </p:txBody>
      </p:sp>
      <p:sp>
        <p:nvSpPr>
          <p:cNvPr id="3" name="Content Placeholder 2"/>
          <p:cNvSpPr>
            <a:spLocks noGrp="1"/>
          </p:cNvSpPr>
          <p:nvPr>
            <p:ph idx="1"/>
          </p:nvPr>
        </p:nvSpPr>
        <p:spPr>
          <a:xfrm>
            <a:off x="1018857" y="1230691"/>
            <a:ext cx="8596668" cy="378198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This course introduces the concepts and applications of information security. Topics include: </a:t>
            </a:r>
            <a:endParaRPr lang="en-US" sz="20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Information Security </a:t>
            </a:r>
            <a:r>
              <a:rPr lang="en-US" sz="1600" dirty="0">
                <a:latin typeface="Times New Roman" panose="02020603050405020304" pitchFamily="18" charset="0"/>
                <a:cs typeface="Times New Roman" panose="02020603050405020304" pitchFamily="18" charset="0"/>
              </a:rPr>
              <a:t>Overview;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Threats </a:t>
            </a:r>
            <a:r>
              <a:rPr lang="en-US" sz="1600" dirty="0">
                <a:latin typeface="Times New Roman" panose="02020603050405020304" pitchFamily="18" charset="0"/>
                <a:cs typeface="Times New Roman" panose="02020603050405020304" pitchFamily="18" charset="0"/>
              </a:rPr>
              <a:t>&amp; Attacks; Legal &amp; Professional Issues;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Authentication </a:t>
            </a:r>
            <a:r>
              <a:rPr lang="en-US" sz="1600" dirty="0">
                <a:latin typeface="Times New Roman" panose="02020603050405020304" pitchFamily="18" charset="0"/>
                <a:cs typeface="Times New Roman" panose="02020603050405020304" pitchFamily="18" charset="0"/>
              </a:rPr>
              <a:t>Models; </a:t>
            </a:r>
          </a:p>
          <a:p>
            <a:r>
              <a:rPr lang="en-US" sz="1600" dirty="0" smtClean="0">
                <a:latin typeface="Times New Roman" panose="02020603050405020304" pitchFamily="18" charset="0"/>
                <a:cs typeface="Times New Roman" panose="02020603050405020304" pitchFamily="18" charset="0"/>
              </a:rPr>
              <a:t>Access Control</a:t>
            </a:r>
          </a:p>
          <a:p>
            <a:r>
              <a:rPr lang="en-US" sz="1600" dirty="0">
                <a:latin typeface="Times New Roman" panose="02020603050405020304" pitchFamily="18" charset="0"/>
                <a:cs typeface="Times New Roman" panose="02020603050405020304" pitchFamily="18" charset="0"/>
              </a:rPr>
              <a:t>Attack prevention tools and techniques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 Auditing</a:t>
            </a:r>
            <a:r>
              <a:rPr lang="en-US" sz="1600" dirty="0">
                <a:latin typeface="Times New Roman" panose="02020603050405020304" pitchFamily="18" charset="0"/>
                <a:cs typeface="Times New Roman" panose="02020603050405020304" pitchFamily="18" charset="0"/>
              </a:rPr>
              <a:t>, testing, and monitoring</a:t>
            </a:r>
          </a:p>
          <a:p>
            <a:r>
              <a:rPr lang="en-US" sz="1600" dirty="0" smtClean="0">
                <a:latin typeface="Times New Roman" panose="02020603050405020304" pitchFamily="18" charset="0"/>
                <a:cs typeface="Times New Roman" panose="02020603050405020304" pitchFamily="18" charset="0"/>
              </a:rPr>
              <a:t>Information </a:t>
            </a:r>
            <a:r>
              <a:rPr lang="en-US" sz="1600" dirty="0">
                <a:latin typeface="Times New Roman" panose="02020603050405020304" pitchFamily="18" charset="0"/>
                <a:cs typeface="Times New Roman" panose="02020603050405020304" pitchFamily="18" charset="0"/>
              </a:rPr>
              <a:t>Security Management &amp; Risk Management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Information Security Standards, Certifications, and </a:t>
            </a:r>
            <a:r>
              <a:rPr lang="en-US" sz="1600" dirty="0" smtClean="0">
                <a:latin typeface="Times New Roman" panose="02020603050405020304" pitchFamily="18" charset="0"/>
                <a:cs typeface="Times New Roman" panose="02020603050405020304" pitchFamily="18" charset="0"/>
              </a:rPr>
              <a:t>laws</a:t>
            </a: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930721" y="4902931"/>
            <a:ext cx="10088321" cy="1754326"/>
          </a:xfrm>
          <a:prstGeom prst="rect">
            <a:avLst/>
          </a:prstGeom>
        </p:spPr>
        <p:txBody>
          <a:bodyPr wrap="square">
            <a:spAutoFit/>
          </a:bodyPr>
          <a:lstStyle/>
          <a:p>
            <a:r>
              <a:rPr lang="en-US" sz="1200" b="1" dirty="0"/>
              <a:t>Text and Reference Books Text Book: </a:t>
            </a:r>
            <a:endParaRPr lang="en-US" sz="1200" b="1" dirty="0" smtClean="0"/>
          </a:p>
          <a:p>
            <a:pPr marL="342900" marR="0" lvl="0" indent="-342900" algn="just">
              <a:buFont typeface="+mj-lt"/>
              <a:buAutoNum type="arabicPeriod"/>
            </a:pPr>
            <a:r>
              <a:rPr lang="aa-ET" sz="1200" dirty="0" smtClean="0">
                <a:latin typeface="Times New Roman" panose="02020603050405020304" pitchFamily="18" charset="0"/>
                <a:ea typeface="Times New Roman" panose="02020603050405020304" pitchFamily="18" charset="0"/>
                <a:cs typeface="Times New Roman" panose="02020603050405020304" pitchFamily="18" charset="0"/>
              </a:rPr>
              <a:t>Principles </a:t>
            </a:r>
            <a:r>
              <a:rPr lang="aa-ET" sz="1200" dirty="0">
                <a:latin typeface="Times New Roman" panose="02020603050405020304" pitchFamily="18" charset="0"/>
                <a:ea typeface="Times New Roman" panose="02020603050405020304" pitchFamily="18" charset="0"/>
                <a:cs typeface="Times New Roman" panose="02020603050405020304" pitchFamily="18" charset="0"/>
              </a:rPr>
              <a:t>of Information Security, 6th edition by M. Whitman and H. </a:t>
            </a:r>
            <a:r>
              <a:rPr lang="aa-ET" sz="1200" dirty="0" smtClean="0">
                <a:latin typeface="Times New Roman" panose="02020603050405020304" pitchFamily="18" charset="0"/>
                <a:ea typeface="Times New Roman" panose="02020603050405020304" pitchFamily="18" charset="0"/>
                <a:cs typeface="Times New Roman" panose="02020603050405020304" pitchFamily="18" charset="0"/>
              </a:rPr>
              <a:t>Mattord</a:t>
            </a:r>
            <a:endParaRPr lang="en-US" sz="1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mj-lt"/>
              <a:buAutoNum type="arabicPeriod"/>
            </a:pPr>
            <a:r>
              <a:rPr lang="aa-ET" sz="1200" dirty="0">
                <a:latin typeface="Times New Roman" panose="02020603050405020304" pitchFamily="18" charset="0"/>
                <a:ea typeface="Times New Roman" panose="02020603050405020304" pitchFamily="18" charset="0"/>
                <a:cs typeface="Times New Roman" panose="02020603050405020304" pitchFamily="18" charset="0"/>
              </a:rPr>
              <a:t>Computer Security: Principles and Practice, 3rd edition by William </a:t>
            </a:r>
            <a:r>
              <a:rPr lang="aa-ET" sz="1200" dirty="0" smtClean="0">
                <a:latin typeface="Times New Roman" panose="02020603050405020304" pitchFamily="18" charset="0"/>
                <a:ea typeface="Times New Roman" panose="02020603050405020304" pitchFamily="18" charset="0"/>
                <a:cs typeface="Times New Roman" panose="02020603050405020304" pitchFamily="18" charset="0"/>
              </a:rPr>
              <a:t>Stallings</a:t>
            </a:r>
            <a:r>
              <a:rPr lang="en-US" sz="12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228600" lvl="0" indent="-228600">
              <a:buFont typeface="+mj-lt"/>
              <a:buAutoNum type="arabicPeriod"/>
            </a:pPr>
            <a:r>
              <a:rPr lang="en-US" sz="1200" i="1" dirty="0" smtClean="0">
                <a:solidFill>
                  <a:prstClr val="black"/>
                </a:solidFill>
                <a:latin typeface="Times New Roman" panose="02020603050405020304" pitchFamily="18" charset="0"/>
                <a:cs typeface="Times New Roman" panose="02020603050405020304" pitchFamily="18" charset="0"/>
              </a:rPr>
              <a:t>   Introduction </a:t>
            </a:r>
            <a:r>
              <a:rPr lang="en-US" sz="1200" i="1" dirty="0">
                <a:solidFill>
                  <a:prstClr val="black"/>
                </a:solidFill>
                <a:latin typeface="Times New Roman" panose="02020603050405020304" pitchFamily="18" charset="0"/>
                <a:cs typeface="Times New Roman" panose="02020603050405020304" pitchFamily="18" charset="0"/>
              </a:rPr>
              <a:t>to Computer Security, Goodrich, M., &amp; </a:t>
            </a:r>
            <a:r>
              <a:rPr lang="en-US" sz="1200" i="1" dirty="0" err="1">
                <a:solidFill>
                  <a:prstClr val="black"/>
                </a:solidFill>
                <a:latin typeface="Times New Roman" panose="02020603050405020304" pitchFamily="18" charset="0"/>
                <a:cs typeface="Times New Roman" panose="02020603050405020304" pitchFamily="18" charset="0"/>
              </a:rPr>
              <a:t>Tamassia</a:t>
            </a:r>
            <a:r>
              <a:rPr lang="en-US" sz="1200" i="1" dirty="0">
                <a:solidFill>
                  <a:prstClr val="black"/>
                </a:solidFill>
                <a:latin typeface="Times New Roman" panose="02020603050405020304" pitchFamily="18" charset="0"/>
                <a:cs typeface="Times New Roman" panose="02020603050405020304" pitchFamily="18" charset="0"/>
              </a:rPr>
              <a:t>, R., Pearson, 2021</a:t>
            </a:r>
            <a:r>
              <a:rPr lang="aa-ET" sz="1200" i="1" dirty="0">
                <a:solidFill>
                  <a:prstClr val="black"/>
                </a:solidFill>
                <a:latin typeface="Times New Roman" panose="02020603050405020304" pitchFamily="18" charset="0"/>
                <a:cs typeface="Times New Roman" panose="02020603050405020304" pitchFamily="18" charset="0"/>
              </a:rPr>
              <a:t> </a:t>
            </a:r>
            <a:endParaRPr lang="en-US" sz="1200" i="1" dirty="0">
              <a:solidFill>
                <a:prstClr val="black"/>
              </a:solidFill>
              <a:latin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aa-ET" sz="1200" dirty="0" smtClean="0">
                <a:latin typeface="Times New Roman" panose="02020603050405020304" pitchFamily="18" charset="0"/>
                <a:ea typeface="Times New Roman" panose="02020603050405020304" pitchFamily="18" charset="0"/>
                <a:cs typeface="Times New Roman" panose="02020603050405020304" pitchFamily="18" charset="0"/>
              </a:rPr>
              <a:t>Information </a:t>
            </a:r>
            <a:r>
              <a:rPr lang="aa-ET" sz="1200" dirty="0">
                <a:latin typeface="Times New Roman" panose="02020603050405020304" pitchFamily="18" charset="0"/>
                <a:ea typeface="Times New Roman" panose="02020603050405020304" pitchFamily="18" charset="0"/>
                <a:cs typeface="Times New Roman" panose="02020603050405020304" pitchFamily="18" charset="0"/>
              </a:rPr>
              <a:t>Security Policies, Procedures, and Standards by Douglas J. Landoll , O’Reilly , ISBN: 9781315355474</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aa-ET" sz="1200" dirty="0">
                <a:latin typeface="Times New Roman" panose="02020603050405020304" pitchFamily="18" charset="0"/>
                <a:ea typeface="Times New Roman" panose="02020603050405020304" pitchFamily="18" charset="0"/>
                <a:cs typeface="Times New Roman" panose="02020603050405020304" pitchFamily="18" charset="0"/>
              </a:rPr>
              <a:t>CISSP Official Study Guide 7 Edition, by James Michael Stewart, Mike Chapple, and Darril Gibson. PDF available on Moodle. Wiley, ISBN: 978-1-119-04271-6</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aa-ET" sz="1200" dirty="0">
                <a:latin typeface="Times New Roman" panose="02020603050405020304" pitchFamily="18" charset="0"/>
                <a:ea typeface="Times New Roman" panose="02020603050405020304" pitchFamily="18" charset="0"/>
                <a:cs typeface="Times New Roman" panose="02020603050405020304" pitchFamily="18" charset="0"/>
              </a:rPr>
              <a:t>Computer Security, 3rd edition by Dieter Gollmann</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Font typeface="+mj-lt"/>
              <a:buAutoNum type="arabicPeriod"/>
            </a:pPr>
            <a:r>
              <a:rPr lang="aa-ET" sz="1200" dirty="0">
                <a:latin typeface="Times New Roman" panose="02020603050405020304" pitchFamily="18" charset="0"/>
                <a:ea typeface="Times New Roman" panose="02020603050405020304" pitchFamily="18" charset="0"/>
                <a:cs typeface="Times New Roman" panose="02020603050405020304" pitchFamily="18" charset="0"/>
              </a:rPr>
              <a:t>Computer Security Fundamentals, 3rd edition by William </a:t>
            </a:r>
            <a:r>
              <a:rPr lang="aa-ET" sz="1200" dirty="0" smtClean="0">
                <a:latin typeface="Times New Roman" panose="02020603050405020304" pitchFamily="18" charset="0"/>
                <a:ea typeface="Times New Roman" panose="02020603050405020304" pitchFamily="18" charset="0"/>
                <a:cs typeface="Times New Roman" panose="02020603050405020304" pitchFamily="18" charset="0"/>
              </a:rPr>
              <a:t>Easttom</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345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17" y="1277957"/>
            <a:ext cx="11564581" cy="4154984"/>
          </a:xfrm>
          <a:prstGeom prst="rect">
            <a:avLst/>
          </a:prstGeom>
        </p:spPr>
        <p:txBody>
          <a:bodyPr wrap="square">
            <a:spAutoFit/>
          </a:bodyPr>
          <a:lstStyle/>
          <a:p>
            <a:r>
              <a:rPr lang="en-US" sz="2400" b="1" dirty="0" smtClean="0"/>
              <a:t>References  </a:t>
            </a:r>
          </a:p>
          <a:p>
            <a:pPr marL="342900" indent="-342900">
              <a:buAutoNum type="arabicPeriod"/>
            </a:pPr>
            <a:r>
              <a:rPr lang="en-US" sz="2000" i="1" dirty="0" smtClean="0"/>
              <a:t>Principles </a:t>
            </a:r>
            <a:r>
              <a:rPr lang="en-US" sz="2000" i="1" dirty="0"/>
              <a:t>of Information Security, Michael E., Whitman &amp; </a:t>
            </a:r>
            <a:r>
              <a:rPr lang="en-US" sz="2000" i="1" dirty="0" err="1"/>
              <a:t>Mattord</a:t>
            </a:r>
            <a:r>
              <a:rPr lang="en-US" sz="2000" i="1" dirty="0"/>
              <a:t>, H. J., Cengage Learning, 2017. </a:t>
            </a:r>
            <a:endParaRPr lang="en-US" sz="2000" i="1" dirty="0" smtClean="0"/>
          </a:p>
          <a:p>
            <a:pPr marL="342900" indent="-342900">
              <a:buFontTx/>
              <a:buAutoNum type="arabicPeriod"/>
            </a:pPr>
            <a:r>
              <a:rPr lang="aa-ET" sz="2000" dirty="0">
                <a:ea typeface="Times New Roman" panose="02020603050405020304" pitchFamily="18" charset="0"/>
                <a:cs typeface="Times New Roman" panose="02020603050405020304" pitchFamily="18" charset="0"/>
              </a:rPr>
              <a:t>Computer Security: Principles and Practice, 3rd edition by William Stallings</a:t>
            </a:r>
            <a:endParaRPr lang="en-US" sz="2000" dirty="0">
              <a:ea typeface="Times New Roman" panose="02020603050405020304" pitchFamily="18" charset="0"/>
              <a:cs typeface="Times New Roman" panose="02020603050405020304" pitchFamily="18" charset="0"/>
            </a:endParaRPr>
          </a:p>
          <a:p>
            <a:pPr marL="342900" indent="-342900">
              <a:buAutoNum type="arabicPeriod"/>
            </a:pPr>
            <a:r>
              <a:rPr lang="en-US" sz="2000" i="1" dirty="0" smtClean="0">
                <a:hlinkClick r:id="rId2"/>
              </a:rPr>
              <a:t>https</a:t>
            </a:r>
            <a:r>
              <a:rPr lang="en-US" sz="2000" i="1" dirty="0">
                <a:hlinkClick r:id="rId2"/>
              </a:rPr>
              <a:t>://www.wikipedia.org</a:t>
            </a:r>
            <a:r>
              <a:rPr lang="en-US" sz="2000" i="1" dirty="0" smtClean="0">
                <a:hlinkClick r:id="rId2"/>
              </a:rPr>
              <a:t>/</a:t>
            </a:r>
            <a:endParaRPr lang="en-US" sz="2000" i="1" dirty="0" smtClean="0"/>
          </a:p>
          <a:p>
            <a:pPr marL="342900" indent="-342900">
              <a:buAutoNum type="arabicPeriod"/>
            </a:pPr>
            <a:r>
              <a:rPr lang="en-US" sz="2000" i="1" dirty="0">
                <a:hlinkClick r:id="rId3"/>
              </a:rPr>
              <a:t>https://www.geeksforgeeks.org/infrastructure-security-at-network-level-in-cloud-computing/?</a:t>
            </a:r>
            <a:r>
              <a:rPr lang="en-US" sz="2000" i="1" dirty="0" smtClean="0">
                <a:hlinkClick r:id="rId3"/>
              </a:rPr>
              <a:t>ref=gcse</a:t>
            </a:r>
            <a:endParaRPr lang="en-US" sz="2000" i="1" dirty="0" smtClean="0"/>
          </a:p>
          <a:p>
            <a:pPr marL="342900" indent="-342900">
              <a:buAutoNum type="arabicPeriod"/>
            </a:pPr>
            <a:r>
              <a:rPr lang="en-US" sz="2000" dirty="0"/>
              <a:t>J. </a:t>
            </a:r>
            <a:r>
              <a:rPr lang="en-US" sz="2000" dirty="0" err="1"/>
              <a:t>Heurix</a:t>
            </a:r>
            <a:r>
              <a:rPr lang="en-US" sz="2000" dirty="0"/>
              <a:t>, P. Zimmermann, T. </a:t>
            </a:r>
            <a:r>
              <a:rPr lang="en-US" sz="2000" dirty="0" err="1"/>
              <a:t>Neubauer</a:t>
            </a:r>
            <a:r>
              <a:rPr lang="en-US" sz="2000" dirty="0"/>
              <a:t>, and S. </a:t>
            </a:r>
            <a:r>
              <a:rPr lang="en-US" sz="2000" dirty="0" err="1"/>
              <a:t>Fenz</a:t>
            </a:r>
            <a:r>
              <a:rPr lang="en-US" sz="2000" dirty="0"/>
              <a:t>, “A taxonomy for privacy enhancing technologies,” Computers &amp; Security, vol. 53, pp. 1–17, </a:t>
            </a:r>
            <a:r>
              <a:rPr lang="en-US" sz="2000" dirty="0" smtClean="0"/>
              <a:t>2015.</a:t>
            </a:r>
          </a:p>
          <a:p>
            <a:pPr marL="342900" indent="-342900">
              <a:buAutoNum type="arabicPeriod"/>
            </a:pPr>
            <a:endParaRPr lang="en-US" sz="2000" i="1" dirty="0" smtClean="0"/>
          </a:p>
          <a:p>
            <a:pPr marL="342900" indent="-342900">
              <a:buAutoNum type="arabicPeriod"/>
            </a:pPr>
            <a:endParaRPr lang="en-US" sz="2000" i="1" dirty="0" smtClean="0"/>
          </a:p>
          <a:p>
            <a:pPr marL="342900" indent="-342900">
              <a:buAutoNum type="arabicPeriod" startAt="2"/>
            </a:pPr>
            <a:endParaRPr lang="en-US" sz="2000" i="1" dirty="0" smtClean="0"/>
          </a:p>
          <a:p>
            <a:pPr marL="342900" indent="-342900">
              <a:buAutoNum type="arabicPeriod" startAt="2"/>
            </a:pPr>
            <a:endParaRPr lang="en-US" sz="2000" dirty="0"/>
          </a:p>
        </p:txBody>
      </p:sp>
    </p:spTree>
    <p:extLst>
      <p:ext uri="{BB962C8B-B14F-4D97-AF65-F5344CB8AC3E}">
        <p14:creationId xmlns:p14="http://schemas.microsoft.com/office/powerpoint/2010/main" val="2812109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Information Security</a:t>
            </a:r>
          </a:p>
        </p:txBody>
      </p:sp>
      <p:sp>
        <p:nvSpPr>
          <p:cNvPr id="3" name="Content Placeholder 2"/>
          <p:cNvSpPr>
            <a:spLocks noGrp="1"/>
          </p:cNvSpPr>
          <p:nvPr>
            <p:ph idx="1"/>
          </p:nvPr>
        </p:nvSpPr>
        <p:spPr>
          <a:xfrm>
            <a:off x="677334" y="1808050"/>
            <a:ext cx="9105644" cy="3880773"/>
          </a:xfrm>
        </p:spPr>
        <p:txBody>
          <a:bodyPr>
            <a:normAutofit/>
          </a:bodyPr>
          <a:lstStyle/>
          <a:p>
            <a:pPr algn="just"/>
            <a:r>
              <a:rPr lang="en-US" sz="2400" dirty="0" smtClean="0">
                <a:latin typeface="Times New Roman" panose="02020603050405020304" pitchFamily="18" charset="0"/>
                <a:cs typeface="Times New Roman" panose="02020603050405020304" pitchFamily="18" charset="0"/>
              </a:rPr>
              <a:t>Information </a:t>
            </a:r>
            <a:r>
              <a:rPr lang="en-US" sz="2400" dirty="0">
                <a:latin typeface="Times New Roman" panose="02020603050405020304" pitchFamily="18" charset="0"/>
                <a:cs typeface="Times New Roman" panose="02020603050405020304" pitchFamily="18" charset="0"/>
              </a:rPr>
              <a:t>security, is a set of tools and practices that you can use to protect your digital and analog information.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InfoSec </a:t>
            </a:r>
            <a:r>
              <a:rPr lang="en-US" sz="2400" dirty="0">
                <a:latin typeface="Times New Roman" panose="02020603050405020304" pitchFamily="18" charset="0"/>
                <a:cs typeface="Times New Roman" panose="02020603050405020304" pitchFamily="18" charset="0"/>
              </a:rPr>
              <a:t>covers a range of IT domains, including infrastructure and network security, auditing, and testing.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uses tools like authentication and permissions to restrict unauthorized users from accessing private information. These measures help you prevent harms related to information theft, modification, or loss. </a:t>
            </a:r>
          </a:p>
          <a:p>
            <a:endParaRPr lang="en-US" sz="2400" dirty="0"/>
          </a:p>
        </p:txBody>
      </p:sp>
    </p:spTree>
    <p:extLst>
      <p:ext uri="{BB962C8B-B14F-4D97-AF65-F5344CB8AC3E}">
        <p14:creationId xmlns:p14="http://schemas.microsoft.com/office/powerpoint/2010/main" val="1213109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384" y="323162"/>
            <a:ext cx="8596668" cy="1320800"/>
          </a:xfrm>
        </p:spPr>
        <p:txBody>
          <a:bodyPr/>
          <a:lstStyle/>
          <a:p>
            <a:r>
              <a:rPr lang="en-US" dirty="0" smtClean="0">
                <a:latin typeface="Times New Roman" panose="02020603050405020304" pitchFamily="18" charset="0"/>
                <a:cs typeface="Times New Roman" panose="02020603050405020304" pitchFamily="18" charset="0"/>
              </a:rPr>
              <a:t>Types of Information Security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9542" y="1277957"/>
            <a:ext cx="10086145" cy="5255045"/>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main objectives of InfoSec are typically related to ensuring confidentiality, integrity, and availability of company information</a:t>
            </a:r>
            <a:r>
              <a:rPr lang="en-US" sz="2400" dirty="0" smtClean="0">
                <a:latin typeface="Times New Roman" panose="02020603050405020304" pitchFamily="18" charset="0"/>
                <a:cs typeface="Times New Roman" panose="02020603050405020304" pitchFamily="18" charset="0"/>
              </a:rPr>
              <a:t>. it involves </a:t>
            </a:r>
            <a:r>
              <a:rPr lang="en-US" sz="2400" dirty="0">
                <a:latin typeface="Times New Roman" panose="02020603050405020304" pitchFamily="18" charset="0"/>
                <a:cs typeface="Times New Roman" panose="02020603050405020304" pitchFamily="18" charset="0"/>
              </a:rPr>
              <a:t>the implementation of various types of </a:t>
            </a:r>
            <a:r>
              <a:rPr lang="en-US" sz="2400" dirty="0" smtClean="0">
                <a:latin typeface="Times New Roman" panose="02020603050405020304" pitchFamily="18" charset="0"/>
                <a:cs typeface="Times New Roman" panose="02020603050405020304" pitchFamily="18" charset="0"/>
              </a:rPr>
              <a:t>security. </a:t>
            </a:r>
          </a:p>
          <a:p>
            <a:pPr lvl="1"/>
            <a:r>
              <a:rPr lang="en-US" sz="2400" dirty="0" smtClean="0">
                <a:latin typeface="Times New Roman" panose="02020603050405020304" pitchFamily="18" charset="0"/>
                <a:cs typeface="Times New Roman" panose="02020603050405020304" pitchFamily="18" charset="0"/>
              </a:rPr>
              <a:t>Application security. </a:t>
            </a:r>
          </a:p>
          <a:p>
            <a:pPr lvl="2"/>
            <a:r>
              <a:rPr lang="en-US" sz="2200" dirty="0" smtClean="0">
                <a:latin typeface="Times New Roman" panose="02020603050405020304" pitchFamily="18" charset="0"/>
                <a:cs typeface="Times New Roman" panose="02020603050405020304" pitchFamily="18" charset="0"/>
              </a:rPr>
              <a:t>Application </a:t>
            </a:r>
            <a:r>
              <a:rPr lang="en-US" sz="2200" dirty="0">
                <a:latin typeface="Times New Roman" panose="02020603050405020304" pitchFamily="18" charset="0"/>
                <a:cs typeface="Times New Roman" panose="02020603050405020304" pitchFamily="18" charset="0"/>
              </a:rPr>
              <a:t>Security, </a:t>
            </a:r>
            <a:r>
              <a:rPr lang="en-US" sz="2200" dirty="0" smtClean="0">
                <a:latin typeface="Times New Roman" panose="02020603050405020304" pitchFamily="18" charset="0"/>
                <a:cs typeface="Times New Roman" panose="02020603050405020304" pitchFamily="18" charset="0"/>
              </a:rPr>
              <a:t>is </a:t>
            </a:r>
            <a:r>
              <a:rPr lang="en-US" sz="2200" dirty="0">
                <a:latin typeface="Times New Roman" panose="02020603050405020304" pitchFamily="18" charset="0"/>
                <a:cs typeface="Times New Roman" panose="02020603050405020304" pitchFamily="18" charset="0"/>
              </a:rPr>
              <a:t>a security program that directly deals with applications themselves</a:t>
            </a:r>
            <a:r>
              <a:rPr lang="en-US" sz="2200" dirty="0" smtClean="0">
                <a:latin typeface="Times New Roman" panose="02020603050405020304" pitchFamily="18" charset="0"/>
                <a:cs typeface="Times New Roman" panose="02020603050405020304" pitchFamily="18" charset="0"/>
              </a:rPr>
              <a:t>.</a:t>
            </a:r>
          </a:p>
          <a:p>
            <a:pPr lvl="3"/>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Its goal is to identify, rectify, and correct security issues in applications within organization. </a:t>
            </a:r>
            <a:endParaRPr lang="en-US" sz="2000" dirty="0" smtClean="0">
              <a:latin typeface="Times New Roman" panose="02020603050405020304" pitchFamily="18" charset="0"/>
              <a:cs typeface="Times New Roman" panose="02020603050405020304" pitchFamily="18" charset="0"/>
            </a:endParaRPr>
          </a:p>
          <a:p>
            <a:pPr lvl="3"/>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totally based upon identifying and fixing vulnerabilities that correspond to </a:t>
            </a:r>
            <a:r>
              <a:rPr lang="en-US" sz="2000" dirty="0" smtClean="0">
                <a:latin typeface="Times New Roman" panose="02020603050405020304" pitchFamily="18" charset="0"/>
                <a:cs typeface="Times New Roman" panose="02020603050405020304" pitchFamily="18" charset="0"/>
              </a:rPr>
              <a:t>weakness. </a:t>
            </a:r>
            <a:r>
              <a:rPr lang="en-US" sz="2000" dirty="0">
                <a:latin typeface="Times New Roman" panose="02020603050405020304" pitchFamily="18" charset="0"/>
                <a:cs typeface="Times New Roman" panose="02020603050405020304" pitchFamily="18" charset="0"/>
              </a:rPr>
              <a:t>Its testing also reveals weakness at application level that help to prevent attacks</a:t>
            </a:r>
            <a:r>
              <a:rPr lang="en-US" sz="2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666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132" y="1532627"/>
            <a:ext cx="9314964" cy="5187662"/>
          </a:xfrm>
        </p:spPr>
        <p:txBody>
          <a:bodyPr>
            <a:normAutofit fontScale="92500" lnSpcReduction="10000"/>
          </a:bodyPr>
          <a:lstStyle/>
          <a:p>
            <a:pPr marL="400050" lvl="1"/>
            <a:r>
              <a:rPr lang="aa-ET" sz="2200" dirty="0" smtClean="0">
                <a:latin typeface="Times New Roman" panose="02020603050405020304" pitchFamily="18" charset="0"/>
                <a:ea typeface="Times New Roman" panose="02020603050405020304" pitchFamily="18" charset="0"/>
                <a:cs typeface="Times New Roman" panose="02020603050405020304" pitchFamily="18" charset="0"/>
              </a:rPr>
              <a:t>Data Security</a:t>
            </a:r>
            <a:endParaRPr lang="en-US" sz="2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800100" lvl="2" algn="just"/>
            <a:r>
              <a:rPr lang="en-US" sz="2200" dirty="0">
                <a:latin typeface="Times New Roman" panose="02020603050405020304" pitchFamily="18" charset="0"/>
                <a:ea typeface="Times New Roman" panose="02020603050405020304" pitchFamily="18" charset="0"/>
                <a:cs typeface="Times New Roman" panose="02020603050405020304" pitchFamily="18" charset="0"/>
              </a:rPr>
              <a:t>Data security means protecting digital data, such as those in a database, from destructive forces and from the unwanted actions of unauthorized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users, </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such as a cyberattack or a data </a:t>
            </a:r>
            <a:r>
              <a:rPr lang="en-US" sz="2200" dirty="0" smtClean="0">
                <a:latin typeface="Times New Roman" panose="02020603050405020304" pitchFamily="18" charset="0"/>
                <a:ea typeface="Times New Roman" panose="02020603050405020304" pitchFamily="18" charset="0"/>
                <a:cs typeface="Times New Roman" panose="02020603050405020304" pitchFamily="18" charset="0"/>
              </a:rPr>
              <a:t>breach.</a:t>
            </a:r>
          </a:p>
          <a:p>
            <a:pPr marL="800100" lvl="2" algn="just"/>
            <a:endParaRPr lang="en-US" sz="22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lnSpc>
                <a:spcPct val="107000"/>
              </a:lnSpc>
              <a:spcBef>
                <a:spcPts val="0"/>
              </a:spcBef>
              <a:spcAft>
                <a:spcPts val="800"/>
              </a:spcAft>
              <a:buNone/>
            </a:pPr>
            <a:r>
              <a:rPr lang="en-US" sz="2200" b="1" dirty="0">
                <a:latin typeface="Calibri" panose="020F0502020204030204" pitchFamily="34" charset="0"/>
                <a:ea typeface="Calibri" panose="020F0502020204030204" pitchFamily="34" charset="0"/>
                <a:cs typeface="Arial" panose="020B0604020202020204" pitchFamily="34" charset="0"/>
              </a:rPr>
              <a:t>How data will be secured? </a:t>
            </a:r>
            <a:endParaRPr lang="en-US" sz="2200" dirty="0">
              <a:latin typeface="Calibri" panose="020F0502020204030204" pitchFamily="34" charset="0"/>
              <a:ea typeface="Calibri" panose="020F0502020204030204" pitchFamily="34" charset="0"/>
              <a:cs typeface="Arial" panose="020B0604020202020204" pitchFamily="34" charset="0"/>
            </a:endParaRP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Use firewalls.</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Use encrypted systems.</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Use VPN.</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Never give authorization to external parties.</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Use strong passwords and change them often.</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Public networks should be avoided as much as we can like </a:t>
            </a:r>
            <a:r>
              <a:rPr lang="en-US" sz="2200" dirty="0" err="1">
                <a:latin typeface="Calibri" panose="020F0502020204030204" pitchFamily="34" charset="0"/>
                <a:ea typeface="Calibri" panose="020F0502020204030204" pitchFamily="34" charset="0"/>
                <a:cs typeface="Arial" panose="020B0604020202020204" pitchFamily="34" charset="0"/>
              </a:rPr>
              <a:t>WiFi</a:t>
            </a:r>
            <a:r>
              <a:rPr lang="en-US" sz="2200" dirty="0">
                <a:latin typeface="Calibri" panose="020F0502020204030204" pitchFamily="34" charset="0"/>
                <a:ea typeface="Calibri" panose="020F0502020204030204" pitchFamily="34" charset="0"/>
                <a:cs typeface="Arial" panose="020B0604020202020204" pitchFamily="34" charset="0"/>
              </a:rPr>
              <a:t> on metros, airports.</a:t>
            </a:r>
          </a:p>
          <a:p>
            <a:pPr lvl="0">
              <a:lnSpc>
                <a:spcPct val="107000"/>
              </a:lnSpc>
              <a:spcBef>
                <a:spcPts val="0"/>
              </a:spcBef>
              <a:spcAft>
                <a:spcPts val="800"/>
              </a:spcAft>
              <a:buSzPts val="1000"/>
              <a:buFont typeface="Wingdings" panose="05000000000000000000" pitchFamily="2" charset="2"/>
              <a:buChar char="Ø"/>
              <a:tabLst>
                <a:tab pos="457200" algn="l"/>
              </a:tabLst>
            </a:pPr>
            <a:r>
              <a:rPr lang="en-US" sz="2200" dirty="0">
                <a:latin typeface="Calibri" panose="020F0502020204030204" pitchFamily="34" charset="0"/>
                <a:ea typeface="Calibri" panose="020F0502020204030204" pitchFamily="34" charset="0"/>
                <a:cs typeface="Arial" panose="020B0604020202020204" pitchFamily="34" charset="0"/>
              </a:rPr>
              <a:t>Do make trust issues while logging in another devices.</a:t>
            </a:r>
          </a:p>
          <a:p>
            <a:pPr marL="800100" lvl="2" algn="just"/>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a:xfrm>
            <a:off x="743435" y="211827"/>
            <a:ext cx="8596668" cy="1320800"/>
          </a:xfrm>
        </p:spPr>
        <p:txBody>
          <a:bodyPr/>
          <a:lstStyle/>
          <a:p>
            <a:r>
              <a:rPr lang="en-US" dirty="0" smtClean="0">
                <a:latin typeface="Times New Roman" panose="02020603050405020304" pitchFamily="18" charset="0"/>
                <a:cs typeface="Times New Roman" panose="02020603050405020304" pitchFamily="18" charset="0"/>
              </a:rPr>
              <a:t>Types of Information Security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26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660" y="1686864"/>
            <a:ext cx="9348015" cy="3880773"/>
          </a:xfrm>
        </p:spPr>
        <p:txBody>
          <a:bodyPr>
            <a:normAutofit fontScale="77500" lnSpcReduction="20000"/>
          </a:bodyPr>
          <a:lstStyle/>
          <a:p>
            <a:pPr lvl="1"/>
            <a:r>
              <a:rPr lang="en-US" sz="3600" dirty="0">
                <a:latin typeface="Times New Roman" panose="02020603050405020304" pitchFamily="18" charset="0"/>
                <a:cs typeface="Times New Roman" panose="02020603050405020304" pitchFamily="18" charset="0"/>
              </a:rPr>
              <a:t>Infrastructure security. </a:t>
            </a:r>
          </a:p>
          <a:p>
            <a:pPr lvl="2" algn="just"/>
            <a:r>
              <a:rPr lang="en-US" sz="2800" dirty="0">
                <a:latin typeface="Times New Roman" panose="02020603050405020304" pitchFamily="18" charset="0"/>
                <a:cs typeface="Times New Roman" panose="02020603050405020304" pitchFamily="18" charset="0"/>
              </a:rPr>
              <a:t>Infrastructure Security deals with the threats, risks, and challenges that are associated with the security of the organization’s IT infrastructure such as the host, network, and application levels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914400" lvl="2" indent="0">
              <a:buNone/>
            </a:pPr>
            <a:r>
              <a:rPr lang="en-US" sz="3100" i="1" dirty="0" smtClean="0">
                <a:latin typeface="Times New Roman" panose="02020603050405020304" pitchFamily="18" charset="0"/>
                <a:cs typeface="Times New Roman" panose="02020603050405020304" pitchFamily="18" charset="0"/>
              </a:rPr>
              <a:t>Common </a:t>
            </a:r>
            <a:r>
              <a:rPr lang="en-US" sz="3100" i="1" dirty="0">
                <a:latin typeface="Times New Roman" panose="02020603050405020304" pitchFamily="18" charset="0"/>
                <a:cs typeface="Times New Roman" panose="02020603050405020304" pitchFamily="18" charset="0"/>
              </a:rPr>
              <a:t>security threats to IT infrastructure</a:t>
            </a:r>
          </a:p>
          <a:p>
            <a:pPr lvl="2" algn="just"/>
            <a:r>
              <a:rPr lang="en-US" sz="2400" dirty="0">
                <a:latin typeface="Times New Roman" panose="02020603050405020304" pitchFamily="18" charset="0"/>
                <a:cs typeface="Times New Roman" panose="02020603050405020304" pitchFamily="18" charset="0"/>
              </a:rPr>
              <a:t>Cyber threats to technology infrastructure range from phishing attempts and ransomware attacks to distributed denial of service (DDoS) exploits and Internet of Things (IoT) botnets. </a:t>
            </a:r>
            <a:endParaRPr lang="en-US" sz="2400" dirty="0" smtClean="0">
              <a:latin typeface="Times New Roman" panose="02020603050405020304" pitchFamily="18" charset="0"/>
              <a:cs typeface="Times New Roman" panose="02020603050405020304" pitchFamily="18" charset="0"/>
            </a:endParaRPr>
          </a:p>
          <a:p>
            <a:pPr lvl="2" algn="just"/>
            <a:r>
              <a:rPr lang="en-US" sz="2400" dirty="0" smtClean="0">
                <a:latin typeface="Times New Roman" panose="02020603050405020304" pitchFamily="18" charset="0"/>
                <a:cs typeface="Times New Roman" panose="02020603050405020304" pitchFamily="18" charset="0"/>
              </a:rPr>
              <a:t>Physical </a:t>
            </a:r>
            <a:r>
              <a:rPr lang="en-US" sz="2400" dirty="0">
                <a:latin typeface="Times New Roman" panose="02020603050405020304" pitchFamily="18" charset="0"/>
                <a:cs typeface="Times New Roman" panose="02020603050405020304" pitchFamily="18" charset="0"/>
              </a:rPr>
              <a:t>dangers include natural disasters such as fires and floods, civil unrest, utility outages, and theft or vandalism of hardware assets. Any of these have the potential to cause business disruption, damage an organization’s public reputation, and have significant financial consequences.</a:t>
            </a:r>
          </a:p>
          <a:p>
            <a:pPr marL="800100" lvl="2"/>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2"/>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Title 1"/>
          <p:cNvSpPr>
            <a:spLocks noGrp="1"/>
          </p:cNvSpPr>
          <p:nvPr>
            <p:ph type="title"/>
          </p:nvPr>
        </p:nvSpPr>
        <p:spPr>
          <a:xfrm>
            <a:off x="677334" y="178777"/>
            <a:ext cx="8596668" cy="1320800"/>
          </a:xfrm>
        </p:spPr>
        <p:txBody>
          <a:bodyPr/>
          <a:lstStyle/>
          <a:p>
            <a:r>
              <a:rPr lang="en-US" dirty="0" smtClean="0">
                <a:latin typeface="Times New Roman" panose="02020603050405020304" pitchFamily="18" charset="0"/>
                <a:cs typeface="Times New Roman" panose="02020603050405020304" pitchFamily="18" charset="0"/>
              </a:rPr>
              <a:t>Types of Information Security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1928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1738" y="279094"/>
            <a:ext cx="8596668" cy="1320800"/>
          </a:xfrm>
        </p:spPr>
        <p:txBody>
          <a:bodyPr/>
          <a:lstStyle/>
          <a:p>
            <a:r>
              <a:rPr lang="en-US" dirty="0">
                <a:latin typeface="Times New Roman" panose="02020603050405020304" pitchFamily="18" charset="0"/>
                <a:cs typeface="Times New Roman" panose="02020603050405020304" pitchFamily="18" charset="0"/>
              </a:rPr>
              <a:t>Infrastructure security</a:t>
            </a:r>
            <a:endParaRPr lang="en-US" dirty="0"/>
          </a:p>
        </p:txBody>
      </p:sp>
      <p:sp>
        <p:nvSpPr>
          <p:cNvPr id="3" name="Content Placeholder 2"/>
          <p:cNvSpPr>
            <a:spLocks noGrp="1"/>
          </p:cNvSpPr>
          <p:nvPr>
            <p:ph idx="1"/>
          </p:nvPr>
        </p:nvSpPr>
        <p:spPr>
          <a:xfrm>
            <a:off x="853603" y="1599894"/>
            <a:ext cx="8596668" cy="4073793"/>
          </a:xfrm>
        </p:spPr>
        <p:txBody>
          <a:bodyPr>
            <a:normAutofit fontScale="92500" lnSpcReduction="10000"/>
          </a:bodyPr>
          <a:lstStyle/>
          <a:p>
            <a:pPr marL="0" indent="0" algn="ctr">
              <a:buNone/>
            </a:pPr>
            <a:r>
              <a:rPr lang="en-US" sz="2600" i="1" dirty="0"/>
              <a:t>What are the different levels of infrastructure security</a:t>
            </a:r>
            <a:r>
              <a:rPr lang="en-US" sz="2600" i="1" dirty="0" smtClean="0"/>
              <a:t>?</a:t>
            </a:r>
          </a:p>
          <a:p>
            <a:pPr marL="0" indent="0" algn="just">
              <a:buNone/>
            </a:pPr>
            <a:r>
              <a:rPr lang="en-US" sz="2400" b="1" smtClean="0"/>
              <a:t>Data Security</a:t>
            </a:r>
            <a:endParaRPr lang="en-US" sz="2400" b="1" dirty="0" smtClean="0"/>
          </a:p>
          <a:p>
            <a:pPr algn="just"/>
            <a:r>
              <a:rPr lang="en-US" dirty="0" smtClean="0"/>
              <a:t>As </a:t>
            </a:r>
            <a:r>
              <a:rPr lang="en-US" dirty="0"/>
              <a:t>more data is generated and stored in more locations (core data centers, colocations, multiple clouds, and edges), protecting this data becomes more complex. The increasing number of devices connect to enterprise networks due to bring-your-own-device (BYOD) policies, IoT adoption, and more, meaning that a growing number of endpoints, or entry points into enterprise networks, must be protected</a:t>
            </a:r>
            <a:r>
              <a:rPr lang="en-US" dirty="0" smtClean="0"/>
              <a:t>.</a:t>
            </a:r>
          </a:p>
          <a:p>
            <a:pPr algn="just"/>
            <a:r>
              <a:rPr lang="en-US" dirty="0" smtClean="0"/>
              <a:t>Some </a:t>
            </a:r>
            <a:r>
              <a:rPr lang="en-US" dirty="0"/>
              <a:t>common enterprise endpoint security measures include URL filtering, anti-virus tools, sandboxing, secure email gateways, and endpoint detection and response (EDR) tools. </a:t>
            </a:r>
            <a:endParaRPr lang="en-US" dirty="0" smtClean="0"/>
          </a:p>
          <a:p>
            <a:pPr algn="just"/>
            <a:r>
              <a:rPr lang="en-US" dirty="0" smtClean="0"/>
              <a:t>Data </a:t>
            </a:r>
            <a:r>
              <a:rPr lang="en-US" dirty="0"/>
              <a:t>encryption technologies also help protect data by encoding it so that only users with the correct decryption key may access it.</a:t>
            </a:r>
          </a:p>
          <a:p>
            <a:pPr algn="just"/>
            <a:endParaRPr lang="en-US" dirty="0"/>
          </a:p>
        </p:txBody>
      </p:sp>
    </p:spTree>
    <p:extLst>
      <p:ext uri="{BB962C8B-B14F-4D97-AF65-F5344CB8AC3E}">
        <p14:creationId xmlns:p14="http://schemas.microsoft.com/office/powerpoint/2010/main" val="669121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13138"/>
            <a:ext cx="8863273" cy="3880773"/>
          </a:xfrm>
        </p:spPr>
        <p:txBody>
          <a:bodyPr>
            <a:normAutofit fontScale="92500" lnSpcReduction="10000"/>
          </a:bodyPr>
          <a:lstStyle/>
          <a:p>
            <a:pPr marL="0" indent="0">
              <a:buNone/>
            </a:pPr>
            <a:r>
              <a:rPr lang="en-US" sz="2200" b="1" dirty="0"/>
              <a:t>Application</a:t>
            </a:r>
          </a:p>
          <a:p>
            <a:pPr algn="just"/>
            <a:r>
              <a:rPr lang="en-US" dirty="0"/>
              <a:t>Outdated software can contain vulnerabilities that cyber attackers can exploit to gain access to IT systems. Ensuring software and firmware updates are distributed and applied across the enterprise network, known as patching, helps close security holes as well as provide new functionality, performance improvements, and bug fixes for enterprise applications.</a:t>
            </a:r>
          </a:p>
          <a:p>
            <a:pPr marL="0" indent="0">
              <a:buNone/>
            </a:pPr>
            <a:r>
              <a:rPr lang="en-US" sz="2200" b="1" dirty="0" smtClean="0"/>
              <a:t>Network</a:t>
            </a:r>
            <a:endParaRPr lang="en-US" sz="2200" b="1" dirty="0"/>
          </a:p>
          <a:p>
            <a:pPr algn="just"/>
            <a:r>
              <a:rPr lang="en-US" dirty="0"/>
              <a:t>A firewall typically provides the first line of defense in network security. It serves as a barrier between an enterprise’s trusted network and other untrusted networks, such as public Wi-Fi. By monitoring incoming and outgoing network traffic based on a set of rules, it only allows network traffic that has been defined in the security policy to access resources on the trusted network. Multi-factor authentication (MFA) also protects the enterprise network by requiring two or more forms of verification before allowing access to network resources</a:t>
            </a:r>
            <a:r>
              <a:rPr lang="en-US" dirty="0" smtClean="0"/>
              <a:t>.</a:t>
            </a:r>
          </a:p>
          <a:p>
            <a:pPr algn="just"/>
            <a:endParaRPr lang="en-US" dirty="0"/>
          </a:p>
          <a:p>
            <a:pPr algn="just"/>
            <a:endParaRPr lang="en-US" dirty="0"/>
          </a:p>
          <a:p>
            <a:endParaRPr lang="en-US" dirty="0"/>
          </a:p>
          <a:p>
            <a:endParaRPr lang="en-US" dirty="0"/>
          </a:p>
        </p:txBody>
      </p:sp>
      <p:sp>
        <p:nvSpPr>
          <p:cNvPr id="4" name="Title 1"/>
          <p:cNvSpPr>
            <a:spLocks noGrp="1"/>
          </p:cNvSpPr>
          <p:nvPr>
            <p:ph type="title"/>
          </p:nvPr>
        </p:nvSpPr>
        <p:spPr>
          <a:xfrm>
            <a:off x="677334" y="246043"/>
            <a:ext cx="8596668" cy="1320800"/>
          </a:xfrm>
        </p:spPr>
        <p:txBody>
          <a:bodyPr/>
          <a:lstStyle/>
          <a:p>
            <a:r>
              <a:rPr lang="en-US" dirty="0">
                <a:latin typeface="Times New Roman" panose="02020603050405020304" pitchFamily="18" charset="0"/>
                <a:cs typeface="Times New Roman" panose="02020603050405020304" pitchFamily="18" charset="0"/>
              </a:rPr>
              <a:t>Infrastructure security</a:t>
            </a:r>
            <a:endParaRPr lang="en-US" dirty="0"/>
          </a:p>
        </p:txBody>
      </p:sp>
      <p:sp>
        <p:nvSpPr>
          <p:cNvPr id="5" name="Content Placeholder 2"/>
          <p:cNvSpPr txBox="1">
            <a:spLocks/>
          </p:cNvSpPr>
          <p:nvPr/>
        </p:nvSpPr>
        <p:spPr>
          <a:xfrm>
            <a:off x="810636" y="5278363"/>
            <a:ext cx="8596668" cy="132074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200" b="1" dirty="0" smtClean="0"/>
              <a:t>Physical</a:t>
            </a:r>
          </a:p>
          <a:p>
            <a:pPr algn="just"/>
            <a:r>
              <a:rPr lang="en-US" dirty="0" smtClean="0"/>
              <a:t>The most robust cyber protection cannot protect your technology assets from physical theft, vandalism, or natural disasters. Data recovery plans that incorporate offsite backups located in different geographies are also a part of a physical security strategy.</a:t>
            </a:r>
          </a:p>
          <a:p>
            <a:endParaRPr lang="en-US" dirty="0"/>
          </a:p>
        </p:txBody>
      </p:sp>
    </p:spTree>
    <p:extLst>
      <p:ext uri="{BB962C8B-B14F-4D97-AF65-F5344CB8AC3E}">
        <p14:creationId xmlns:p14="http://schemas.microsoft.com/office/powerpoint/2010/main" val="897674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554" y="1599894"/>
            <a:ext cx="8596668" cy="3880773"/>
          </a:xfrm>
        </p:spPr>
        <p:txBody>
          <a:bodyPr>
            <a:normAutofit fontScale="70000" lnSpcReduction="20000"/>
          </a:bodyPr>
          <a:lstStyle/>
          <a:p>
            <a:pPr marL="114300" lvl="1" indent="0">
              <a:buNone/>
            </a:pPr>
            <a:r>
              <a:rPr lang="aa-ET" sz="4600" dirty="0">
                <a:latin typeface="Times New Roman" panose="02020603050405020304" pitchFamily="18" charset="0"/>
                <a:ea typeface="Times New Roman" panose="02020603050405020304" pitchFamily="18" charset="0"/>
                <a:cs typeface="Times New Roman" panose="02020603050405020304" pitchFamily="18" charset="0"/>
              </a:rPr>
              <a:t>Mobile Security</a:t>
            </a:r>
            <a:endParaRPr lang="en-US" sz="4600" dirty="0">
              <a:latin typeface="Times New Roman" panose="02020603050405020304" pitchFamily="18" charset="0"/>
              <a:ea typeface="Times New Roman" panose="02020603050405020304" pitchFamily="18" charset="0"/>
              <a:cs typeface="Times New Roman" panose="02020603050405020304" pitchFamily="18" charset="0"/>
            </a:endParaRPr>
          </a:p>
          <a:p>
            <a:pPr marL="800100" lvl="2" algn="just"/>
            <a:r>
              <a:rPr lang="en-US" altLang="en-US" sz="2800" kern="0" dirty="0" smtClean="0">
                <a:solidFill>
                  <a:srgbClr val="000000"/>
                </a:solidFill>
                <a:latin typeface="Times New Roman" panose="02020603050405020304" pitchFamily="18" charset="0"/>
                <a:cs typeface="Times New Roman" panose="02020603050405020304" pitchFamily="18" charset="0"/>
              </a:rPr>
              <a:t>Mobile </a:t>
            </a:r>
            <a:r>
              <a:rPr lang="en-US" altLang="en-US" sz="2800" kern="0" dirty="0">
                <a:solidFill>
                  <a:srgbClr val="000000"/>
                </a:solidFill>
                <a:latin typeface="Times New Roman" panose="02020603050405020304" pitchFamily="18" charset="0"/>
                <a:cs typeface="Times New Roman" panose="02020603050405020304" pitchFamily="18" charset="0"/>
              </a:rPr>
              <a:t>devices are now an essential need for every person for day-to-day tasks. As a result, the number of mobile users is rising exponentially. This gives us the direction to think about the data they process and what security mechanisms are being taken by mobile application developers to keep the user’s data secure</a:t>
            </a:r>
            <a:r>
              <a:rPr lang="en-US" altLang="en-US" sz="2800" kern="0" dirty="0" smtClean="0">
                <a:solidFill>
                  <a:srgbClr val="000000"/>
                </a:solidFill>
                <a:latin typeface="Times New Roman" panose="02020603050405020304" pitchFamily="18" charset="0"/>
                <a:cs typeface="Times New Roman" panose="02020603050405020304" pitchFamily="18" charset="0"/>
              </a:rPr>
              <a:t>.</a:t>
            </a:r>
          </a:p>
          <a:p>
            <a:pPr marL="800100" lvl="2" algn="just"/>
            <a:r>
              <a:rPr lang="en-US" altLang="en-US" sz="2800" kern="0" dirty="0" smtClean="0">
                <a:solidFill>
                  <a:srgbClr val="000000"/>
                </a:solidFill>
                <a:latin typeface="Times New Roman" panose="02020603050405020304" pitchFamily="18" charset="0"/>
                <a:cs typeface="Times New Roman" panose="02020603050405020304" pitchFamily="18" charset="0"/>
              </a:rPr>
              <a:t>There </a:t>
            </a:r>
            <a:r>
              <a:rPr lang="en-US" altLang="en-US" sz="2800" kern="0" dirty="0">
                <a:solidFill>
                  <a:srgbClr val="000000"/>
                </a:solidFill>
                <a:latin typeface="Times New Roman" panose="02020603050405020304" pitchFamily="18" charset="0"/>
                <a:cs typeface="Times New Roman" panose="02020603050405020304" pitchFamily="18" charset="0"/>
              </a:rPr>
              <a:t>was a time when the biggest threat to the data was due to spyware which runs silently on the computer background and steals user data. </a:t>
            </a:r>
            <a:endParaRPr lang="en-US" altLang="en-US" sz="2800" kern="0" dirty="0" smtClean="0">
              <a:solidFill>
                <a:srgbClr val="000000"/>
              </a:solidFill>
              <a:latin typeface="Times New Roman" panose="02020603050405020304" pitchFamily="18" charset="0"/>
              <a:cs typeface="Times New Roman" panose="02020603050405020304" pitchFamily="18" charset="0"/>
            </a:endParaRPr>
          </a:p>
          <a:p>
            <a:pPr marL="800100" lvl="2" algn="just"/>
            <a:r>
              <a:rPr lang="en-US" altLang="en-US" sz="2800" kern="0" dirty="0" smtClean="0">
                <a:solidFill>
                  <a:srgbClr val="000000"/>
                </a:solidFill>
                <a:latin typeface="Times New Roman" panose="02020603050405020304" pitchFamily="18" charset="0"/>
                <a:cs typeface="Times New Roman" panose="02020603050405020304" pitchFamily="18" charset="0"/>
              </a:rPr>
              <a:t>Now </a:t>
            </a:r>
            <a:r>
              <a:rPr lang="en-US" altLang="en-US" sz="2800" kern="0" dirty="0">
                <a:solidFill>
                  <a:srgbClr val="000000"/>
                </a:solidFill>
                <a:latin typeface="Times New Roman" panose="02020603050405020304" pitchFamily="18" charset="0"/>
                <a:cs typeface="Times New Roman" panose="02020603050405020304" pitchFamily="18" charset="0"/>
              </a:rPr>
              <a:t>even mobile devices are a fruit target for cyber-criminals to steal your data without even getting noticed. When it comes to securing mobile data, use an antivirus application that tends to protect your data from getting breached.</a:t>
            </a:r>
          </a:p>
          <a:p>
            <a:endParaRPr lang="en-US" dirty="0"/>
          </a:p>
        </p:txBody>
      </p:sp>
      <p:sp>
        <p:nvSpPr>
          <p:cNvPr id="4" name="Title 1"/>
          <p:cNvSpPr>
            <a:spLocks noGrp="1"/>
          </p:cNvSpPr>
          <p:nvPr>
            <p:ph type="title"/>
          </p:nvPr>
        </p:nvSpPr>
        <p:spPr>
          <a:xfrm>
            <a:off x="677334" y="279094"/>
            <a:ext cx="8596668" cy="1320800"/>
          </a:xfrm>
        </p:spPr>
        <p:txBody>
          <a:bodyPr/>
          <a:lstStyle/>
          <a:p>
            <a:r>
              <a:rPr lang="en-US" dirty="0" smtClean="0">
                <a:latin typeface="Times New Roman" panose="02020603050405020304" pitchFamily="18" charset="0"/>
                <a:cs typeface="Times New Roman" panose="02020603050405020304" pitchFamily="18" charset="0"/>
              </a:rPr>
              <a:t>Types of Information Security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756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2188</TotalTime>
  <Words>1836</Words>
  <Application>Microsoft Office PowerPoint</Application>
  <PresentationFormat>Widescreen</PresentationFormat>
  <Paragraphs>136</Paragraphs>
  <Slides>20</Slides>
  <Notes>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Lucida Sans Unicode</vt:lpstr>
      <vt:lpstr>Times New Roman</vt:lpstr>
      <vt:lpstr>Trebuchet MS</vt:lpstr>
      <vt:lpstr>Wingdings</vt:lpstr>
      <vt:lpstr>Wingdings 3</vt:lpstr>
      <vt:lpstr>Facet</vt:lpstr>
      <vt:lpstr>PowerPoint Presentation</vt:lpstr>
      <vt:lpstr>Information Security</vt:lpstr>
      <vt:lpstr>What is Information Security</vt:lpstr>
      <vt:lpstr>Types of Information Security</vt:lpstr>
      <vt:lpstr>Types of Information Security</vt:lpstr>
      <vt:lpstr>Types of Information Security</vt:lpstr>
      <vt:lpstr>Infrastructure security</vt:lpstr>
      <vt:lpstr>Infrastructure security</vt:lpstr>
      <vt:lpstr>Types of Information Security</vt:lpstr>
      <vt:lpstr>Key Information Security Concepts</vt:lpstr>
      <vt:lpstr>Three key objectives (the CIA triad)</vt:lpstr>
      <vt:lpstr>Other concepts to a complete security picture</vt:lpstr>
      <vt:lpstr>Levels of security breach impact</vt:lpstr>
      <vt:lpstr>Examples of security requirements:  Confidentiality</vt:lpstr>
      <vt:lpstr>Examples of security requirements: Integrity</vt:lpstr>
      <vt:lpstr>Examples of security requirements: Availability</vt:lpstr>
      <vt:lpstr>Privacy</vt:lpstr>
      <vt:lpstr>Privacy</vt:lpstr>
      <vt:lpstr>Case Study Examples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PAKISTAN</dc:creator>
  <cp:lastModifiedBy>PAKISTAN</cp:lastModifiedBy>
  <cp:revision>62</cp:revision>
  <dcterms:created xsi:type="dcterms:W3CDTF">2023-02-14T18:48:00Z</dcterms:created>
  <dcterms:modified xsi:type="dcterms:W3CDTF">2023-03-02T09:42:41Z</dcterms:modified>
</cp:coreProperties>
</file>