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15"/>
  </p:notesMasterIdLst>
  <p:sldIdLst>
    <p:sldId id="321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37B7-3BCD-4554-AE1D-9F131636755C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E5A15-98C0-4528-B42D-BEE7B72D67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9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07106"/>
            <a:ext cx="7543800" cy="187220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395338"/>
            <a:ext cx="7543800" cy="3769966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600"/>
              </a:spcBef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157-A917-4675-A4A1-72F415A28044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179314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5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0850" indent="-179388">
              <a:buSzPct val="60000"/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五邊形 7"/>
          <p:cNvSpPr/>
          <p:nvPr userDrawn="1"/>
        </p:nvSpPr>
        <p:spPr>
          <a:xfrm>
            <a:off x="0" y="332656"/>
            <a:ext cx="467544" cy="576064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60">
            <a:hlinkClick r:id="" action="ppaction://hlinkshowjump?jump=firstslide"/>
            <a:hlinkHover r:id="" action="ppaction://noaction" highlightClick="1"/>
          </p:cNvPr>
          <p:cNvSpPr>
            <a:spLocks noChangeAspect="1"/>
          </p:cNvSpPr>
          <p:nvPr userDrawn="1"/>
        </p:nvSpPr>
        <p:spPr>
          <a:xfrm>
            <a:off x="8244408" y="6462713"/>
            <a:ext cx="323850" cy="325437"/>
          </a:xfrm>
          <a:custGeom>
            <a:avLst/>
            <a:gdLst>
              <a:gd name="connsiteX0" fmla="*/ 162075 w 323852"/>
              <a:gd name="connsiteY0" fmla="*/ 49606 h 323852"/>
              <a:gd name="connsiteX1" fmla="*/ 44826 w 323852"/>
              <a:gd name="connsiteY1" fmla="*/ 166706 h 323852"/>
              <a:gd name="connsiteX2" fmla="*/ 88440 w 323852"/>
              <a:gd name="connsiteY2" fmla="*/ 166706 h 323852"/>
              <a:gd name="connsiteX3" fmla="*/ 88440 w 323852"/>
              <a:gd name="connsiteY3" fmla="*/ 274247 h 323852"/>
              <a:gd name="connsiteX4" fmla="*/ 140418 w 323852"/>
              <a:gd name="connsiteY4" fmla="*/ 274247 h 323852"/>
              <a:gd name="connsiteX5" fmla="*/ 140418 w 323852"/>
              <a:gd name="connsiteY5" fmla="*/ 207482 h 323852"/>
              <a:gd name="connsiteX6" fmla="*/ 183732 w 323852"/>
              <a:gd name="connsiteY6" fmla="*/ 207482 h 323852"/>
              <a:gd name="connsiteX7" fmla="*/ 183732 w 323852"/>
              <a:gd name="connsiteY7" fmla="*/ 274247 h 323852"/>
              <a:gd name="connsiteX8" fmla="*/ 234069 w 323852"/>
              <a:gd name="connsiteY8" fmla="*/ 274247 h 323852"/>
              <a:gd name="connsiteX9" fmla="*/ 234069 w 323852"/>
              <a:gd name="connsiteY9" fmla="*/ 166706 h 323852"/>
              <a:gd name="connsiteX10" fmla="*/ 279026 w 323852"/>
              <a:gd name="connsiteY10" fmla="*/ 166706 h 323852"/>
              <a:gd name="connsiteX11" fmla="*/ 161926 w 323852"/>
              <a:gd name="connsiteY11" fmla="*/ 0 h 323852"/>
              <a:gd name="connsiteX12" fmla="*/ 323852 w 323852"/>
              <a:gd name="connsiteY12" fmla="*/ 161926 h 323852"/>
              <a:gd name="connsiteX13" fmla="*/ 161926 w 323852"/>
              <a:gd name="connsiteY13" fmla="*/ 323852 h 323852"/>
              <a:gd name="connsiteX14" fmla="*/ 0 w 323852"/>
              <a:gd name="connsiteY14" fmla="*/ 161926 h 323852"/>
              <a:gd name="connsiteX15" fmla="*/ 161926 w 323852"/>
              <a:gd name="connsiteY15" fmla="*/ 0 h 3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3852" h="323852">
                <a:moveTo>
                  <a:pt x="162075" y="49606"/>
                </a:moveTo>
                <a:lnTo>
                  <a:pt x="44826" y="166706"/>
                </a:lnTo>
                <a:lnTo>
                  <a:pt x="88440" y="166706"/>
                </a:lnTo>
                <a:lnTo>
                  <a:pt x="88440" y="274247"/>
                </a:lnTo>
                <a:lnTo>
                  <a:pt x="140418" y="274247"/>
                </a:lnTo>
                <a:lnTo>
                  <a:pt x="140418" y="207482"/>
                </a:lnTo>
                <a:lnTo>
                  <a:pt x="183732" y="207482"/>
                </a:lnTo>
                <a:lnTo>
                  <a:pt x="183732" y="274247"/>
                </a:lnTo>
                <a:lnTo>
                  <a:pt x="234069" y="274247"/>
                </a:lnTo>
                <a:lnTo>
                  <a:pt x="234069" y="166706"/>
                </a:lnTo>
                <a:lnTo>
                  <a:pt x="279026" y="166706"/>
                </a:lnTo>
                <a:close/>
                <a:moveTo>
                  <a:pt x="161926" y="0"/>
                </a:moveTo>
                <a:cubicBezTo>
                  <a:pt x="251355" y="0"/>
                  <a:pt x="323852" y="72497"/>
                  <a:pt x="323852" y="161926"/>
                </a:cubicBezTo>
                <a:cubicBezTo>
                  <a:pt x="323852" y="251355"/>
                  <a:pt x="251355" y="323852"/>
                  <a:pt x="161926" y="323852"/>
                </a:cubicBezTo>
                <a:cubicBezTo>
                  <a:pt x="72497" y="323852"/>
                  <a:pt x="0" y="251355"/>
                  <a:pt x="0" y="161926"/>
                </a:cubicBezTo>
                <a:cubicBezTo>
                  <a:pt x="0" y="72497"/>
                  <a:pt x="72497" y="0"/>
                  <a:pt x="1619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圓角矩形 25">
            <a:hlinkClick r:id="rId2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5580112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15-1</a:t>
            </a:r>
            <a:endParaRPr lang="zh-TW" altLang="en-US" sz="1200" b="1" dirty="0"/>
          </a:p>
        </p:txBody>
      </p:sp>
      <p:sp>
        <p:nvSpPr>
          <p:cNvPr id="14" name="圓角矩形 25">
            <a:hlinkClick r:id="rId3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6876256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15-3</a:t>
            </a:r>
            <a:endParaRPr lang="zh-TW" altLang="en-US" sz="1200" b="1" dirty="0"/>
          </a:p>
        </p:txBody>
      </p:sp>
      <p:sp>
        <p:nvSpPr>
          <p:cNvPr id="15" name="圓角矩形 25">
            <a:hlinkClick r:id="rId4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7524328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15-4</a:t>
            </a:r>
            <a:endParaRPr lang="zh-TW" altLang="en-US" sz="1200" b="1" dirty="0"/>
          </a:p>
        </p:txBody>
      </p:sp>
      <p:sp>
        <p:nvSpPr>
          <p:cNvPr id="19" name="圓角矩形 25">
            <a:hlinkClick r:id="rId5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6228184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15-2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04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47933"/>
            <a:ext cx="7543800" cy="2385123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0134-48C3-4280-9873-7BDB5996E4A1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22960" y="3933056"/>
            <a:ext cx="7565464" cy="806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25">
            <a:hlinkClick r:id="rId2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5580112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10-1</a:t>
            </a:r>
            <a:endParaRPr lang="zh-TW" altLang="en-US" sz="1200" b="1" dirty="0"/>
          </a:p>
        </p:txBody>
      </p:sp>
      <p:sp>
        <p:nvSpPr>
          <p:cNvPr id="22" name="手繪多邊形: 圖案 60">
            <a:hlinkClick r:id="" action="ppaction://hlinkshowjump?jump=firstslide"/>
            <a:hlinkHover r:id="" action="ppaction://noaction" highlightClick="1"/>
          </p:cNvPr>
          <p:cNvSpPr>
            <a:spLocks noChangeAspect="1"/>
          </p:cNvSpPr>
          <p:nvPr userDrawn="1"/>
        </p:nvSpPr>
        <p:spPr>
          <a:xfrm>
            <a:off x="8244408" y="6462713"/>
            <a:ext cx="323850" cy="325437"/>
          </a:xfrm>
          <a:custGeom>
            <a:avLst/>
            <a:gdLst>
              <a:gd name="connsiteX0" fmla="*/ 162075 w 323852"/>
              <a:gd name="connsiteY0" fmla="*/ 49606 h 323852"/>
              <a:gd name="connsiteX1" fmla="*/ 44826 w 323852"/>
              <a:gd name="connsiteY1" fmla="*/ 166706 h 323852"/>
              <a:gd name="connsiteX2" fmla="*/ 88440 w 323852"/>
              <a:gd name="connsiteY2" fmla="*/ 166706 h 323852"/>
              <a:gd name="connsiteX3" fmla="*/ 88440 w 323852"/>
              <a:gd name="connsiteY3" fmla="*/ 274247 h 323852"/>
              <a:gd name="connsiteX4" fmla="*/ 140418 w 323852"/>
              <a:gd name="connsiteY4" fmla="*/ 274247 h 323852"/>
              <a:gd name="connsiteX5" fmla="*/ 140418 w 323852"/>
              <a:gd name="connsiteY5" fmla="*/ 207482 h 323852"/>
              <a:gd name="connsiteX6" fmla="*/ 183732 w 323852"/>
              <a:gd name="connsiteY6" fmla="*/ 207482 h 323852"/>
              <a:gd name="connsiteX7" fmla="*/ 183732 w 323852"/>
              <a:gd name="connsiteY7" fmla="*/ 274247 h 323852"/>
              <a:gd name="connsiteX8" fmla="*/ 234069 w 323852"/>
              <a:gd name="connsiteY8" fmla="*/ 274247 h 323852"/>
              <a:gd name="connsiteX9" fmla="*/ 234069 w 323852"/>
              <a:gd name="connsiteY9" fmla="*/ 166706 h 323852"/>
              <a:gd name="connsiteX10" fmla="*/ 279026 w 323852"/>
              <a:gd name="connsiteY10" fmla="*/ 166706 h 323852"/>
              <a:gd name="connsiteX11" fmla="*/ 161926 w 323852"/>
              <a:gd name="connsiteY11" fmla="*/ 0 h 323852"/>
              <a:gd name="connsiteX12" fmla="*/ 323852 w 323852"/>
              <a:gd name="connsiteY12" fmla="*/ 161926 h 323852"/>
              <a:gd name="connsiteX13" fmla="*/ 161926 w 323852"/>
              <a:gd name="connsiteY13" fmla="*/ 323852 h 323852"/>
              <a:gd name="connsiteX14" fmla="*/ 0 w 323852"/>
              <a:gd name="connsiteY14" fmla="*/ 161926 h 323852"/>
              <a:gd name="connsiteX15" fmla="*/ 161926 w 323852"/>
              <a:gd name="connsiteY15" fmla="*/ 0 h 3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3852" h="323852">
                <a:moveTo>
                  <a:pt x="162075" y="49606"/>
                </a:moveTo>
                <a:lnTo>
                  <a:pt x="44826" y="166706"/>
                </a:lnTo>
                <a:lnTo>
                  <a:pt x="88440" y="166706"/>
                </a:lnTo>
                <a:lnTo>
                  <a:pt x="88440" y="274247"/>
                </a:lnTo>
                <a:lnTo>
                  <a:pt x="140418" y="274247"/>
                </a:lnTo>
                <a:lnTo>
                  <a:pt x="140418" y="207482"/>
                </a:lnTo>
                <a:lnTo>
                  <a:pt x="183732" y="207482"/>
                </a:lnTo>
                <a:lnTo>
                  <a:pt x="183732" y="274247"/>
                </a:lnTo>
                <a:lnTo>
                  <a:pt x="234069" y="274247"/>
                </a:lnTo>
                <a:lnTo>
                  <a:pt x="234069" y="166706"/>
                </a:lnTo>
                <a:lnTo>
                  <a:pt x="279026" y="166706"/>
                </a:lnTo>
                <a:close/>
                <a:moveTo>
                  <a:pt x="161926" y="0"/>
                </a:moveTo>
                <a:cubicBezTo>
                  <a:pt x="251355" y="0"/>
                  <a:pt x="323852" y="72497"/>
                  <a:pt x="323852" y="161926"/>
                </a:cubicBezTo>
                <a:cubicBezTo>
                  <a:pt x="323852" y="251355"/>
                  <a:pt x="251355" y="323852"/>
                  <a:pt x="161926" y="323852"/>
                </a:cubicBezTo>
                <a:cubicBezTo>
                  <a:pt x="72497" y="323852"/>
                  <a:pt x="0" y="251355"/>
                  <a:pt x="0" y="161926"/>
                </a:cubicBezTo>
                <a:cubicBezTo>
                  <a:pt x="0" y="72497"/>
                  <a:pt x="72497" y="0"/>
                  <a:pt x="1619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圓角矩形 25">
            <a:hlinkClick r:id="" action="ppaction://noaction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6876256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10-3</a:t>
            </a:r>
            <a:endParaRPr lang="zh-TW" altLang="en-US" sz="1200" b="1" dirty="0"/>
          </a:p>
        </p:txBody>
      </p:sp>
      <p:sp>
        <p:nvSpPr>
          <p:cNvPr id="20" name="圓角矩形 25">
            <a:hlinkClick r:id="" action="ppaction://noaction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7524328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10-4</a:t>
            </a:r>
            <a:endParaRPr lang="zh-TW" altLang="en-US" sz="1200" b="1" dirty="0"/>
          </a:p>
        </p:txBody>
      </p:sp>
      <p:sp>
        <p:nvSpPr>
          <p:cNvPr id="21" name="圓角矩形 25">
            <a:hlinkClick r:id="" action="ppaction://noaction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6228184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10-2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60522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D6E-5EBC-4C06-BD05-A7B44ABA875E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五邊形 5"/>
          <p:cNvSpPr/>
          <p:nvPr userDrawn="1"/>
        </p:nvSpPr>
        <p:spPr>
          <a:xfrm>
            <a:off x="0" y="332656"/>
            <a:ext cx="467544" cy="576064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25">
            <a:hlinkClick r:id="rId2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5580112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10-1</a:t>
            </a:r>
            <a:endParaRPr lang="zh-TW" altLang="en-US" sz="1200" b="1" dirty="0"/>
          </a:p>
        </p:txBody>
      </p:sp>
      <p:sp>
        <p:nvSpPr>
          <p:cNvPr id="17" name="圓角矩形 25">
            <a:hlinkClick r:id="" action="ppaction://noaction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6876256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10-3</a:t>
            </a:r>
            <a:endParaRPr lang="zh-TW" altLang="en-US" sz="1200" b="1" dirty="0"/>
          </a:p>
        </p:txBody>
      </p:sp>
      <p:sp>
        <p:nvSpPr>
          <p:cNvPr id="18" name="圓角矩形 25">
            <a:hlinkClick r:id="" action="ppaction://noaction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7524328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10-4</a:t>
            </a:r>
            <a:endParaRPr lang="zh-TW" altLang="en-US" sz="1200" b="1" dirty="0"/>
          </a:p>
        </p:txBody>
      </p:sp>
      <p:sp>
        <p:nvSpPr>
          <p:cNvPr id="19" name="圓角矩形 25">
            <a:hlinkClick r:id="" action="ppaction://noaction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6228184" y="6453336"/>
            <a:ext cx="576064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10-2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258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9C6-4725-47C0-9FBD-2B015F6481F7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942C-FFC5-41BD-9405-F452CEF1A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8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51920" y="476672"/>
            <a:ext cx="5036096" cy="2952328"/>
          </a:xfrm>
        </p:spPr>
        <p:txBody>
          <a:bodyPr/>
          <a:lstStyle>
            <a:lvl1pPr algn="l">
              <a:defRPr sz="6000">
                <a:solidFill>
                  <a:srgbClr val="3366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0EA57-12F0-4FEB-B44A-61BF027BC7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931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F7032-8092-49B4-ADA0-C83283DEF9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286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1" y="1124744"/>
            <a:ext cx="8047857" cy="4968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C5F2C2-C5DD-47DB-B149-E2D276636DA9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448251"/>
            <a:ext cx="695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56591" y="980728"/>
            <a:ext cx="804785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6607175"/>
            <a:ext cx="5635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3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9" r:id="rId4"/>
    <p:sldLayoutId id="2147483770" r:id="rId5"/>
    <p:sldLayoutId id="2147483771" r:id="rId6"/>
    <p:sldLayoutId id="2147483772" r:id="rId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just" defTabSz="914400" rtl="0" eaLnBrk="1" latinLnBrk="0" hangingPunct="0">
        <a:lnSpc>
          <a:spcPct val="100000"/>
        </a:lnSpc>
        <a:spcBef>
          <a:spcPts val="1200"/>
        </a:spcBef>
        <a:spcAft>
          <a:spcPts val="600"/>
        </a:spcAft>
        <a:buClr>
          <a:schemeClr val="accent1"/>
        </a:buClr>
        <a:buSzPct val="100000"/>
        <a:buFont typeface="Wingdings 2" panose="05020102010507070707" pitchFamily="18" charset="2"/>
        <a:buChar char="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182563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2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15-&#31684;&#20363;3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-&#31684;&#20363;1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15-&#31684;&#20363;2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tx1"/>
                </a:solidFill>
              </a:rPr>
              <a:t>第</a:t>
            </a:r>
            <a:r>
              <a:rPr lang="en-US" altLang="zh-TW" dirty="0">
                <a:solidFill>
                  <a:schemeClr val="tx1"/>
                </a:solidFill>
              </a:rPr>
              <a:t>15</a:t>
            </a:r>
            <a:r>
              <a:rPr lang="zh-TW" altLang="zh-TW" dirty="0">
                <a:solidFill>
                  <a:schemeClr val="tx1"/>
                </a:solidFill>
              </a:rPr>
              <a:t>章 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zh-TW" dirty="0">
                <a:solidFill>
                  <a:schemeClr val="tx1"/>
                </a:solidFill>
              </a:rPr>
              <a:t>運算子的多載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hangingPunct="1"/>
            <a:r>
              <a:rPr lang="en-US" altLang="zh-TW" dirty="0">
                <a:hlinkClick r:id="rId3" action="ppaction://hlinksldjump"/>
              </a:rPr>
              <a:t>15-1 </a:t>
            </a:r>
            <a:r>
              <a:rPr lang="zh-TW" altLang="zh-TW" dirty="0">
                <a:hlinkClick r:id="rId3" action="ppaction://hlinksldjump"/>
              </a:rPr>
              <a:t>運算子的多載</a:t>
            </a:r>
            <a:endParaRPr lang="zh-TW" altLang="zh-TW" dirty="0"/>
          </a:p>
          <a:p>
            <a:pPr hangingPunct="1"/>
            <a:r>
              <a:rPr lang="en-US" altLang="zh-TW" dirty="0">
                <a:hlinkClick r:id="rId4" action="ppaction://hlinksldjump"/>
              </a:rPr>
              <a:t>15-2</a:t>
            </a:r>
            <a:r>
              <a:rPr lang="zh-TW" altLang="en-US" dirty="0">
                <a:hlinkClick r:id="rId4" action="ppaction://hlinksldjump"/>
              </a:rPr>
              <a:t> 定義一元運算子「</a:t>
            </a:r>
            <a:r>
              <a:rPr lang="en-US" altLang="zh-TW" dirty="0">
                <a:hlinkClick r:id="rId4" action="ppaction://hlinksldjump"/>
              </a:rPr>
              <a:t>-</a:t>
            </a:r>
            <a:r>
              <a:rPr lang="zh-TW" altLang="en-US" dirty="0">
                <a:hlinkClick r:id="rId4" action="ppaction://hlinksldjump"/>
              </a:rPr>
              <a:t>」的多載</a:t>
            </a:r>
            <a:endParaRPr lang="en-US" altLang="zh-TW" dirty="0"/>
          </a:p>
          <a:p>
            <a:pPr hangingPunct="1"/>
            <a:r>
              <a:rPr lang="en-US" altLang="zh-TW" dirty="0">
                <a:hlinkClick r:id="rId5" action="ppaction://hlinksldjump"/>
              </a:rPr>
              <a:t>15-3 </a:t>
            </a:r>
            <a:r>
              <a:rPr lang="zh-TW" altLang="en-US" dirty="0">
                <a:hlinkClick r:id="rId5" action="ppaction://hlinksldjump"/>
              </a:rPr>
              <a:t>定義一元運算子「</a:t>
            </a:r>
            <a:r>
              <a:rPr lang="en-US" altLang="zh-TW" dirty="0">
                <a:hlinkClick r:id="rId5" action="ppaction://hlinksldjump"/>
              </a:rPr>
              <a:t>++</a:t>
            </a:r>
            <a:r>
              <a:rPr lang="zh-TW" altLang="en-US" dirty="0">
                <a:hlinkClick r:id="rId5" action="ppaction://hlinksldjump"/>
              </a:rPr>
              <a:t>」的多載</a:t>
            </a:r>
            <a:endParaRPr lang="en-US" altLang="zh-TW" dirty="0"/>
          </a:p>
          <a:p>
            <a:pPr hangingPunct="1"/>
            <a:r>
              <a:rPr lang="en-US" altLang="zh-TW" dirty="0">
                <a:hlinkClick r:id="rId6" action="ppaction://hlinksldjump"/>
              </a:rPr>
              <a:t>15-4</a:t>
            </a:r>
            <a:r>
              <a:rPr lang="zh-TW" altLang="en-US" dirty="0">
                <a:hlinkClick r:id="rId6" action="ppaction://hlinksldjump"/>
              </a:rPr>
              <a:t> 定義二元運算子的多載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9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15-4</a:t>
            </a:r>
            <a:r>
              <a:rPr lang="zh-TW" altLang="en-US" dirty="0"/>
              <a:t> </a:t>
            </a:r>
            <a:r>
              <a:rPr lang="zh-TW" altLang="zh-TW" dirty="0"/>
              <a:t>定義二元運算子的多載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5184576"/>
          </a:xfrm>
        </p:spPr>
        <p:txBody>
          <a:bodyPr>
            <a:normAutofit fontScale="85000" lnSpcReduction="10000"/>
          </a:bodyPr>
          <a:lstStyle/>
          <a:p>
            <a:r>
              <a:rPr lang="zh-TW" altLang="zh-TW" dirty="0"/>
              <a:t>在類別物件上，重新定義一個二元運算子的語法如下：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語法說明</a:t>
            </a:r>
            <a:endParaRPr lang="en-US" altLang="zh-TW" dirty="0"/>
          </a:p>
          <a:p>
            <a:pPr lvl="1"/>
            <a:r>
              <a:rPr lang="zh-TW" altLang="en-US" dirty="0"/>
              <a:t>關鍵字「</a:t>
            </a:r>
            <a:r>
              <a:rPr lang="en-US" altLang="zh-TW" dirty="0"/>
              <a:t>operator</a:t>
            </a:r>
            <a:r>
              <a:rPr lang="zh-TW" altLang="en-US" dirty="0"/>
              <a:t>」是做為運算子重新定義之</a:t>
            </a:r>
            <a:r>
              <a:rPr lang="zh-TW" altLang="en-US" dirty="0" smtClean="0"/>
              <a:t>用</a:t>
            </a:r>
            <a:endParaRPr lang="zh-TW" altLang="en-US" dirty="0"/>
          </a:p>
          <a:p>
            <a:pPr lvl="1"/>
            <a:r>
              <a:rPr lang="zh-TW" altLang="en-US" dirty="0"/>
              <a:t>關鍵字「</a:t>
            </a:r>
            <a:r>
              <a:rPr lang="en-US" altLang="zh-TW" dirty="0"/>
              <a:t>operator</a:t>
            </a:r>
            <a:r>
              <a:rPr lang="zh-TW" altLang="en-US" dirty="0"/>
              <a:t>」後的「運算子符號」為重新定義的運算子</a:t>
            </a:r>
          </a:p>
          <a:p>
            <a:pPr lvl="1"/>
            <a:r>
              <a:rPr lang="zh-TW" altLang="en-US" dirty="0"/>
              <a:t>資料型態可以是</a:t>
            </a:r>
            <a:r>
              <a:rPr lang="en-US" altLang="zh-TW" dirty="0" err="1"/>
              <a:t>int</a:t>
            </a:r>
            <a:r>
              <a:rPr lang="zh-TW" altLang="en-US" dirty="0"/>
              <a:t>、</a:t>
            </a:r>
            <a:r>
              <a:rPr lang="en-US" altLang="zh-TW" dirty="0"/>
              <a:t>char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  <a:r>
              <a:rPr lang="zh-TW" altLang="en-US" dirty="0"/>
              <a:t>、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或</a:t>
            </a:r>
            <a:r>
              <a:rPr lang="en-US" altLang="zh-TW" dirty="0"/>
              <a:t>class</a:t>
            </a:r>
            <a:r>
              <a:rPr lang="zh-TW" altLang="en-US" dirty="0"/>
              <a:t>資料型態。若無回傳值，則資料型態</a:t>
            </a:r>
            <a:r>
              <a:rPr lang="zh-TW" altLang="en-US" dirty="0" smtClean="0"/>
              <a:t>為</a:t>
            </a:r>
            <a:r>
              <a:rPr lang="en-US" altLang="zh-TW" dirty="0" smtClean="0"/>
              <a:t>void</a:t>
            </a:r>
            <a:endParaRPr lang="zh-TW" altLang="en-US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( )</a:t>
            </a:r>
            <a:r>
              <a:rPr lang="zh-TW" altLang="en-US" dirty="0"/>
              <a:t>」內的參數代表運算子後面的物件運算元，而代表運算子前面的物件運算元，則是使用「</a:t>
            </a:r>
            <a:r>
              <a:rPr lang="en-US" altLang="zh-TW" dirty="0"/>
              <a:t>this</a:t>
            </a:r>
            <a:r>
              <a:rPr lang="zh-TW" altLang="en-US" dirty="0"/>
              <a:t>」來表示。以「</a:t>
            </a:r>
            <a:r>
              <a:rPr lang="en-US" altLang="zh-TW" dirty="0"/>
              <a:t>a + b</a:t>
            </a:r>
            <a:r>
              <a:rPr lang="zh-TW" altLang="en-US" dirty="0"/>
              <a:t>」為例，「</a:t>
            </a:r>
            <a:r>
              <a:rPr lang="en-US" altLang="zh-TW" dirty="0"/>
              <a:t>( )</a:t>
            </a:r>
            <a:r>
              <a:rPr lang="zh-TW" altLang="en-US" dirty="0"/>
              <a:t>」內的參數代表</a:t>
            </a:r>
            <a:r>
              <a:rPr lang="en-US" altLang="zh-TW" dirty="0"/>
              <a:t>b</a:t>
            </a:r>
            <a:r>
              <a:rPr lang="zh-TW" altLang="en-US" dirty="0"/>
              <a:t>，而在定義中使用的「</a:t>
            </a:r>
            <a:r>
              <a:rPr lang="en-US" altLang="zh-TW" dirty="0"/>
              <a:t>this</a:t>
            </a:r>
            <a:r>
              <a:rPr lang="zh-TW" altLang="en-US" dirty="0"/>
              <a:t>」代表「</a:t>
            </a:r>
            <a:r>
              <a:rPr lang="en-US" altLang="zh-TW" dirty="0"/>
              <a:t>a</a:t>
            </a:r>
            <a:r>
              <a:rPr lang="zh-TW" altLang="en-US" dirty="0"/>
              <a:t>」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941901" cy="137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8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範例3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重新定義「</a:t>
            </a:r>
            <a:r>
              <a:rPr lang="en-US" altLang="zh-TW" dirty="0"/>
              <a:t>+</a:t>
            </a:r>
            <a:r>
              <a:rPr lang="zh-TW" altLang="en-US" dirty="0"/>
              <a:t>」</a:t>
            </a:r>
            <a:r>
              <a:rPr lang="en-US" altLang="zh-TW" dirty="0"/>
              <a:t>(</a:t>
            </a:r>
            <a:r>
              <a:rPr lang="zh-TW" altLang="en-US" dirty="0"/>
              <a:t>加號</a:t>
            </a:r>
            <a:r>
              <a:rPr lang="en-US" altLang="zh-TW" dirty="0"/>
              <a:t>)</a:t>
            </a:r>
            <a:r>
              <a:rPr lang="zh-TW" altLang="en-US" dirty="0"/>
              <a:t>運算子的多載，使其能應用在矩陣加法上。</a:t>
            </a:r>
            <a:endParaRPr lang="en-US" altLang="zh-TW" dirty="0"/>
          </a:p>
          <a:p>
            <a:r>
              <a:rPr lang="zh-TW" altLang="en-US" dirty="0">
                <a:hlinkClick r:id="rId3" action="ppaction://hlinkfile"/>
              </a:rPr>
              <a:t>範例程式碼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1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457200" y="5492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35857"/>
              </p:ext>
            </p:extLst>
          </p:nvPr>
        </p:nvGraphicFramePr>
        <p:xfrm>
          <a:off x="646708" y="1340768"/>
          <a:ext cx="7850584" cy="410445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6823">
                  <a:extLst>
                    <a:ext uri="{9D8B030D-6E8A-4147-A177-3AD203B41FA5}">
                      <a16:colId xmlns="" xmlns:a16="http://schemas.microsoft.com/office/drawing/2014/main" val="2762933335"/>
                    </a:ext>
                  </a:extLst>
                </a:gridCol>
                <a:gridCol w="7173761">
                  <a:extLst>
                    <a:ext uri="{9D8B030D-6E8A-4147-A177-3AD203B41FA5}">
                      <a16:colId xmlns="" xmlns:a16="http://schemas.microsoft.com/office/drawing/2014/main" val="1939631116"/>
                    </a:ext>
                  </a:extLst>
                </a:gridCol>
              </a:tblGrid>
              <a:tr h="4104457">
                <a:tc>
                  <a:txBody>
                    <a:bodyPr/>
                    <a:lstStyle>
                      <a:lvl1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8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1pPr>
                      <a:lvl2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4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2pPr>
                      <a:lvl3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0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23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zh-TW" altLang="zh-TW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執行結果</a:t>
                      </a:r>
                      <a:endParaRPr kumimoji="0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2" marR="91432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8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1pPr>
                      <a:lvl2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4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2pPr>
                      <a:lvl3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0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en-US" sz="2000" dirty="0"/>
                        <a:t>重新定義「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」</a:t>
                      </a:r>
                      <a:r>
                        <a:rPr lang="en-US" altLang="zh-TW" sz="2000" dirty="0"/>
                        <a:t>(</a:t>
                      </a:r>
                      <a:r>
                        <a:rPr lang="zh-TW" altLang="en-US" sz="2000" dirty="0"/>
                        <a:t>加號</a:t>
                      </a:r>
                      <a:r>
                        <a:rPr lang="en-US" altLang="zh-TW" sz="2000" dirty="0"/>
                        <a:t>)</a:t>
                      </a:r>
                      <a:r>
                        <a:rPr lang="zh-TW" altLang="en-US" sz="2000" dirty="0"/>
                        <a:t>運算子多載，使其能應用在矩陣加法上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en-US" sz="2000" dirty="0"/>
                        <a:t>輸入矩陣</a:t>
                      </a:r>
                      <a:r>
                        <a:rPr lang="en-US" altLang="zh-TW" sz="2000" dirty="0"/>
                        <a:t>A</a:t>
                      </a:r>
                      <a:r>
                        <a:rPr lang="zh-TW" altLang="en-US" sz="2000" dirty="0"/>
                        <a:t>及</a:t>
                      </a:r>
                      <a:r>
                        <a:rPr lang="en-US" altLang="zh-TW" sz="2000" dirty="0"/>
                        <a:t>B</a:t>
                      </a:r>
                      <a:r>
                        <a:rPr lang="zh-TW" altLang="en-US" sz="2000" dirty="0"/>
                        <a:t>的列數</a:t>
                      </a:r>
                      <a:r>
                        <a:rPr lang="en-US" altLang="zh-TW" sz="2000" dirty="0"/>
                        <a:t>(row):2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en-US" sz="2000" dirty="0"/>
                        <a:t>輸入矩陣</a:t>
                      </a:r>
                      <a:r>
                        <a:rPr lang="en-US" altLang="zh-TW" sz="2000" dirty="0"/>
                        <a:t>A</a:t>
                      </a:r>
                      <a:r>
                        <a:rPr lang="zh-TW" altLang="en-US" sz="2000" dirty="0"/>
                        <a:t>及</a:t>
                      </a:r>
                      <a:r>
                        <a:rPr lang="en-US" altLang="zh-TW" sz="2000" dirty="0"/>
                        <a:t>B</a:t>
                      </a:r>
                      <a:r>
                        <a:rPr lang="zh-TW" altLang="en-US" sz="2000" dirty="0"/>
                        <a:t>的行數</a:t>
                      </a:r>
                      <a:r>
                        <a:rPr lang="en-US" altLang="zh-TW" sz="2000" dirty="0"/>
                        <a:t>(column):3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en-US" sz="2000" dirty="0"/>
                        <a:t>輸入一</a:t>
                      </a:r>
                      <a:r>
                        <a:rPr lang="en-US" altLang="zh-TW" sz="2000" dirty="0"/>
                        <a:t>2x3</a:t>
                      </a:r>
                      <a:r>
                        <a:rPr lang="zh-TW" altLang="en-US" sz="2000" dirty="0"/>
                        <a:t>矩陣</a:t>
                      </a:r>
                      <a:r>
                        <a:rPr lang="en-US" altLang="zh-TW" sz="2000" dirty="0"/>
                        <a:t>A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A[0][0]=1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A[0][1]=2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A[0][2]=3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A[1][0]=4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A[1][1]=5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A[1][2]=6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31" marB="45731" horzOverflow="overflow"/>
                </a:tc>
                <a:extLst>
                  <a:ext uri="{0D108BD9-81ED-4DB2-BD59-A6C34878D82A}">
                    <a16:rowId xmlns="" xmlns:a16="http://schemas.microsoft.com/office/drawing/2014/main" val="278454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4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7032-8092-49B4-ADA0-C83283DEF985}" type="slidenum">
              <a:rPr lang="en-US" altLang="zh-TW" smtClean="0"/>
              <a:pPr/>
              <a:t>13</a:t>
            </a:fld>
            <a:endParaRPr lang="en-US" altLang="zh-TW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865"/>
              </p:ext>
            </p:extLst>
          </p:nvPr>
        </p:nvGraphicFramePr>
        <p:xfrm>
          <a:off x="1475656" y="1340768"/>
          <a:ext cx="5760640" cy="42153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08743">
                  <a:extLst>
                    <a:ext uri="{9D8B030D-6E8A-4147-A177-3AD203B41FA5}">
                      <a16:colId xmlns="" xmlns:a16="http://schemas.microsoft.com/office/drawing/2014/main" val="2762933335"/>
                    </a:ext>
                  </a:extLst>
                </a:gridCol>
                <a:gridCol w="5051897">
                  <a:extLst>
                    <a:ext uri="{9D8B030D-6E8A-4147-A177-3AD203B41FA5}">
                      <a16:colId xmlns="" xmlns:a16="http://schemas.microsoft.com/office/drawing/2014/main" val="1939631116"/>
                    </a:ext>
                  </a:extLst>
                </a:gridCol>
              </a:tblGrid>
              <a:tr h="4215308">
                <a:tc>
                  <a:txBody>
                    <a:bodyPr/>
                    <a:lstStyle>
                      <a:lvl1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8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1pPr>
                      <a:lvl2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4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2pPr>
                      <a:lvl3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0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23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zh-TW" altLang="zh-TW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執行結果</a:t>
                      </a:r>
                      <a:endParaRPr kumimoji="0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2" marR="91432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8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1pPr>
                      <a:lvl2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4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2pPr>
                      <a:lvl3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0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en-US" sz="2000" dirty="0"/>
                        <a:t>輸入一</a:t>
                      </a:r>
                      <a:r>
                        <a:rPr lang="en-US" altLang="zh-TW" sz="2000" dirty="0"/>
                        <a:t>2x3</a:t>
                      </a:r>
                      <a:r>
                        <a:rPr lang="zh-TW" altLang="en-US" sz="2000" dirty="0"/>
                        <a:t>矩陣</a:t>
                      </a:r>
                      <a:r>
                        <a:rPr lang="en-US" altLang="zh-TW" sz="2000" dirty="0"/>
                        <a:t>B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B[0][0]=0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B[0][1]=1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B[0][2]=2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B[1][0]=3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B[1][1]=4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B[1][2]=5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en-US" sz="2000" dirty="0"/>
                        <a:t>矩陣</a:t>
                      </a:r>
                      <a:r>
                        <a:rPr lang="en-US" altLang="zh-TW" sz="2000" dirty="0"/>
                        <a:t>A + </a:t>
                      </a:r>
                      <a:r>
                        <a:rPr lang="zh-TW" altLang="en-US" sz="2000" dirty="0"/>
                        <a:t>矩陣</a:t>
                      </a:r>
                      <a:r>
                        <a:rPr lang="en-US" altLang="zh-TW" sz="2000" dirty="0"/>
                        <a:t>B =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1       3       5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2000" dirty="0"/>
                        <a:t>7       9       11</a:t>
                      </a:r>
                      <a:endParaRPr lang="en-US" altLang="zh-TW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31" marB="45731" horzOverflow="overflow"/>
                </a:tc>
                <a:extLst>
                  <a:ext uri="{0D108BD9-81ED-4DB2-BD59-A6C34878D82A}">
                    <a16:rowId xmlns="" xmlns:a16="http://schemas.microsoft.com/office/drawing/2014/main" val="278454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5492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在生活中，有些識別符號，在不同的狀況下具有不同的意義或作用</a:t>
            </a:r>
            <a:endParaRPr lang="en-US" altLang="zh-TW" dirty="0"/>
          </a:p>
          <a:p>
            <a:pPr lvl="1"/>
            <a:r>
              <a:rPr lang="zh-TW" altLang="en-US" dirty="0"/>
              <a:t>以「</a:t>
            </a:r>
            <a:r>
              <a:rPr lang="en-US" altLang="zh-TW" dirty="0"/>
              <a:t>+</a:t>
            </a:r>
            <a:r>
              <a:rPr lang="zh-TW" altLang="en-US" dirty="0" smtClean="0"/>
              <a:t>」（</a:t>
            </a:r>
            <a:r>
              <a:rPr lang="zh-TW" altLang="en-US" dirty="0"/>
              <a:t>加號）為例，若其作用在數字上，則其意義為兩數相加；若其作用在化學物上，則其意義為混合兩化學物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C++</a:t>
            </a:r>
            <a:r>
              <a:rPr lang="zh-TW" altLang="en-US" dirty="0"/>
              <a:t>物件導向程式設計中，也可以重新定義運算符號，使其對不同的運算元有不同的</a:t>
            </a:r>
            <a:r>
              <a:rPr lang="zh-TW" altLang="en-US" dirty="0" smtClean="0"/>
              <a:t>作用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5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15-1</a:t>
            </a:r>
            <a:r>
              <a:rPr lang="zh-TW" altLang="en-US" dirty="0"/>
              <a:t> 運算子的多載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大部份的運算子是不能用於類別物件處理上，除非重新定義這些運算子並以類別物件為運算元</a:t>
            </a:r>
            <a:endParaRPr lang="en-US" altLang="zh-TW" dirty="0"/>
          </a:p>
          <a:p>
            <a:pPr lvl="1" algn="l"/>
            <a:r>
              <a:rPr lang="zh-TW" altLang="en-US" dirty="0"/>
              <a:t>在「表</a:t>
            </a:r>
            <a:r>
              <a:rPr lang="en-US" altLang="zh-TW" dirty="0"/>
              <a:t>2-11</a:t>
            </a:r>
            <a:r>
              <a:rPr lang="zh-TW" altLang="en-US" dirty="0"/>
              <a:t>」中的運算子，除了「</a:t>
            </a:r>
            <a:r>
              <a:rPr lang="en-US" altLang="zh-TW" dirty="0"/>
              <a:t>::</a:t>
            </a:r>
            <a:r>
              <a:rPr lang="zh-TW" altLang="en-US" dirty="0"/>
              <a:t>」、「</a:t>
            </a:r>
            <a:r>
              <a:rPr lang="en-US" altLang="zh-TW" dirty="0"/>
              <a:t>.</a:t>
            </a:r>
            <a:r>
              <a:rPr lang="zh-TW" altLang="en-US" dirty="0"/>
              <a:t>」、「</a:t>
            </a:r>
            <a:r>
              <a:rPr lang="en-US" altLang="zh-TW" dirty="0"/>
              <a:t>?  :</a:t>
            </a:r>
            <a:r>
              <a:rPr lang="zh-TW" altLang="en-US" dirty="0"/>
              <a:t>」及「</a:t>
            </a:r>
            <a:r>
              <a:rPr lang="en-US" altLang="zh-TW" dirty="0" err="1"/>
              <a:t>sizeof</a:t>
            </a:r>
            <a:r>
              <a:rPr lang="zh-TW" altLang="en-US" dirty="0"/>
              <a:t>」運算子外，其他皆可重新被定義</a:t>
            </a:r>
          </a:p>
          <a:p>
            <a:r>
              <a:rPr lang="zh-TW" altLang="en-US" dirty="0"/>
              <a:t>一個運算子為了處理不同的運算元，重新定義它的用法，被稱為運算子的多載</a:t>
            </a:r>
            <a:endParaRPr lang="en-US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0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15-1</a:t>
            </a:r>
            <a:r>
              <a:rPr lang="zh-TW" altLang="en-US"/>
              <a:t> 運算子的多載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運算子被重新定義後，其使用原則如下：</a:t>
            </a:r>
            <a:endParaRPr lang="en-US" altLang="zh-TW" dirty="0"/>
          </a:p>
          <a:p>
            <a:pPr marL="728662" lvl="1" indent="-457200">
              <a:buFont typeface="+mj-lt"/>
              <a:buAutoNum type="arabicPeriod"/>
            </a:pPr>
            <a:r>
              <a:rPr lang="zh-TW" altLang="zh-TW" dirty="0"/>
              <a:t>重新被定義的運算子，其優先權與原本運算子相同</a:t>
            </a:r>
            <a:endParaRPr lang="en-US" altLang="zh-TW" dirty="0"/>
          </a:p>
          <a:p>
            <a:pPr marL="728662" lvl="1" indent="-457200">
              <a:buFont typeface="+mj-lt"/>
              <a:buAutoNum type="arabicPeriod"/>
            </a:pPr>
            <a:r>
              <a:rPr lang="zh-TW" altLang="zh-TW" dirty="0"/>
              <a:t>若原本運算子為一元運算子，則重新被定義的運算子只能為一元運算子</a:t>
            </a:r>
            <a:r>
              <a:rPr lang="en-US" altLang="zh-TW" dirty="0"/>
              <a:t>……</a:t>
            </a:r>
            <a:r>
              <a:rPr lang="zh-TW" altLang="zh-TW" dirty="0"/>
              <a:t>，以此類推</a:t>
            </a:r>
            <a:endParaRPr lang="en-US" altLang="zh-TW" dirty="0"/>
          </a:p>
          <a:p>
            <a:pPr marL="728662" lvl="1" indent="-457200">
              <a:buFont typeface="+mj-lt"/>
              <a:buAutoNum type="arabicPeriod"/>
            </a:pPr>
            <a:r>
              <a:rPr lang="zh-TW" altLang="en-US" dirty="0"/>
              <a:t>運算子重新定義後，使用的方式與未重新定義之前相同，只差在作用的運算元不同。以「</a:t>
            </a:r>
            <a:r>
              <a:rPr lang="en-US" altLang="zh-TW" dirty="0"/>
              <a:t>+</a:t>
            </a:r>
            <a:r>
              <a:rPr lang="zh-TW" altLang="en-US" dirty="0"/>
              <a:t>」運算子為例，「</a:t>
            </a:r>
            <a:r>
              <a:rPr lang="en-US" altLang="zh-TW" dirty="0" err="1"/>
              <a:t>a+b</a:t>
            </a:r>
            <a:r>
              <a:rPr lang="zh-TW" altLang="en-US" dirty="0"/>
              <a:t>」在「</a:t>
            </a:r>
            <a:r>
              <a:rPr lang="en-US" altLang="zh-TW" dirty="0"/>
              <a:t>+</a:t>
            </a:r>
            <a:r>
              <a:rPr lang="zh-TW" altLang="en-US" dirty="0"/>
              <a:t>」未重新定義之前，表示兩個數字相加；在「</a:t>
            </a:r>
            <a:r>
              <a:rPr lang="en-US" altLang="zh-TW" dirty="0"/>
              <a:t>+</a:t>
            </a:r>
            <a:r>
              <a:rPr lang="zh-TW" altLang="en-US" dirty="0"/>
              <a:t>」重新定義之後，可用來表示兩個物件的成員變數相加或其他功能</a:t>
            </a:r>
          </a:p>
          <a:p>
            <a:pPr marL="728662" lvl="1" indent="-457200">
              <a:buFont typeface="+mj-lt"/>
              <a:buAutoNum type="arabicPeriod"/>
            </a:pPr>
            <a:r>
              <a:rPr lang="zh-TW" altLang="en-US" dirty="0"/>
              <a:t>運算子的多載無法應用在內建的資料型態上。以「</a:t>
            </a:r>
            <a:r>
              <a:rPr lang="en-US" altLang="zh-TW" dirty="0"/>
              <a:t>-</a:t>
            </a:r>
            <a:r>
              <a:rPr lang="zh-TW" altLang="en-US" dirty="0"/>
              <a:t>」（負號）為例，無法重新定義運算子在數值型態的資料上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15-2</a:t>
            </a:r>
            <a:r>
              <a:rPr lang="zh-TW" altLang="en-US" dirty="0"/>
              <a:t> 定義一元運算子「</a:t>
            </a:r>
            <a:r>
              <a:rPr lang="en-US" altLang="zh-TW" dirty="0"/>
              <a:t>-</a:t>
            </a:r>
            <a:r>
              <a:rPr lang="zh-TW" altLang="en-US" dirty="0"/>
              <a:t>」的多載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在類別物件上，重新定義一個一元運算子「</a:t>
            </a:r>
            <a:r>
              <a:rPr lang="en-US" altLang="zh-TW" dirty="0"/>
              <a:t>-</a:t>
            </a:r>
            <a:r>
              <a:rPr lang="zh-TW" altLang="en-US" dirty="0"/>
              <a:t>」的語法如下：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語法說明</a:t>
            </a:r>
          </a:p>
          <a:p>
            <a:pPr lvl="1"/>
            <a:r>
              <a:rPr lang="zh-TW" altLang="en-US" dirty="0"/>
              <a:t>關鍵字「</a:t>
            </a:r>
            <a:r>
              <a:rPr lang="en-US" altLang="zh-TW" dirty="0"/>
              <a:t>operator</a:t>
            </a:r>
            <a:r>
              <a:rPr lang="zh-TW" altLang="en-US" dirty="0"/>
              <a:t>」是做為運算子重新定義之</a:t>
            </a:r>
            <a:r>
              <a:rPr lang="zh-TW" altLang="en-US" dirty="0" smtClean="0"/>
              <a:t>用</a:t>
            </a:r>
            <a:endParaRPr lang="zh-TW" altLang="en-US" dirty="0"/>
          </a:p>
          <a:p>
            <a:pPr lvl="1"/>
            <a:r>
              <a:rPr lang="zh-TW" altLang="en-US" dirty="0"/>
              <a:t>關鍵字「</a:t>
            </a:r>
            <a:r>
              <a:rPr lang="en-US" altLang="zh-TW" dirty="0"/>
              <a:t>operator</a:t>
            </a:r>
            <a:r>
              <a:rPr lang="zh-TW" altLang="en-US" dirty="0"/>
              <a:t>」後的「</a:t>
            </a:r>
            <a:r>
              <a:rPr lang="en-US" altLang="zh-TW" dirty="0"/>
              <a:t>-</a:t>
            </a:r>
            <a:r>
              <a:rPr lang="zh-TW" altLang="en-US" dirty="0"/>
              <a:t>」為重新定義的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697277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25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範例1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重新定義「</a:t>
            </a:r>
            <a:r>
              <a:rPr lang="en-US" altLang="zh-TW" sz="2400" dirty="0"/>
              <a:t>-</a:t>
            </a:r>
            <a:r>
              <a:rPr lang="zh-TW" altLang="en-US" sz="2400" dirty="0"/>
              <a:t>」</a:t>
            </a:r>
            <a:r>
              <a:rPr lang="en-US" altLang="zh-TW" sz="2400" dirty="0"/>
              <a:t>(</a:t>
            </a:r>
            <a:r>
              <a:rPr lang="zh-TW" altLang="en-US" sz="2400" dirty="0"/>
              <a:t>負號</a:t>
            </a:r>
            <a:r>
              <a:rPr lang="en-US" altLang="zh-TW" sz="2400" dirty="0"/>
              <a:t>)</a:t>
            </a:r>
            <a:r>
              <a:rPr lang="zh-TW" altLang="en-US" sz="2400" dirty="0"/>
              <a:t>運算子的多載，來計算</a:t>
            </a:r>
            <a:r>
              <a:rPr lang="en-US" altLang="zh-TW" sz="2400" dirty="0"/>
              <a:t>A</a:t>
            </a:r>
            <a:r>
              <a:rPr lang="zh-TW" altLang="en-US" sz="2400" dirty="0"/>
              <a:t>矩陣的副矩陣</a:t>
            </a:r>
            <a:r>
              <a:rPr lang="en-US" altLang="zh-TW" sz="2400" dirty="0"/>
              <a:t>(-A)</a:t>
            </a:r>
            <a:r>
              <a:rPr lang="zh-TW" altLang="zh-TW" sz="2400" dirty="0"/>
              <a:t>。</a:t>
            </a:r>
            <a:endParaRPr lang="en-US" altLang="zh-TW" sz="2400" dirty="0"/>
          </a:p>
          <a:p>
            <a:pPr algn="l"/>
            <a:r>
              <a:rPr lang="zh-TW" altLang="en-US" sz="2400" dirty="0">
                <a:hlinkClick r:id="rId3" action="ppaction://hlinkfile"/>
              </a:rPr>
              <a:t>範例程式碼</a:t>
            </a:r>
            <a:endParaRPr lang="zh-TW" altLang="zh-TW" sz="2400" dirty="0"/>
          </a:p>
          <a:p>
            <a:endParaRPr lang="zh-TW" altLang="en-US" sz="2400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25676"/>
              </p:ext>
            </p:extLst>
          </p:nvPr>
        </p:nvGraphicFramePr>
        <p:xfrm>
          <a:off x="2483768" y="2420888"/>
          <a:ext cx="6552728" cy="37612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762933335"/>
                    </a:ext>
                  </a:extLst>
                </a:gridCol>
                <a:gridCol w="6120680">
                  <a:extLst>
                    <a:ext uri="{9D8B030D-6E8A-4147-A177-3AD203B41FA5}">
                      <a16:colId xmlns="" xmlns:a16="http://schemas.microsoft.com/office/drawing/2014/main" val="1939631116"/>
                    </a:ext>
                  </a:extLst>
                </a:gridCol>
              </a:tblGrid>
              <a:tr h="3672408">
                <a:tc>
                  <a:txBody>
                    <a:bodyPr/>
                    <a:lstStyle>
                      <a:lvl1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8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1pPr>
                      <a:lvl2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4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2pPr>
                      <a:lvl3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0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23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zh-TW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執行結果</a:t>
                      </a:r>
                      <a:endParaRPr kumimoji="0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48" marR="91448" marT="45714" marB="4571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8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1pPr>
                      <a:lvl2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4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2pPr>
                      <a:lvl3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0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重新定義「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」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負號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運算子的多載，求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矩陣的副矩陣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(-A):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輸入矩陣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的列數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(row):2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輸入矩陣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的行數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(column):3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輸入一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2x3</a:t>
                      </a: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矩陣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A[0][0]=1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A[0][1]=2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A[0][2]=3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A[1][0]=4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A[1][1]=5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A[1][2]=6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矩陣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的負矩陣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(-A):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      -2      -3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-4      -5      -6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91448" marR="91448" marT="45714" marB="45714" horzOverflow="overflow"/>
                </a:tc>
                <a:extLst>
                  <a:ext uri="{0D108BD9-81ED-4DB2-BD59-A6C34878D82A}">
                    <a16:rowId xmlns="" xmlns:a16="http://schemas.microsoft.com/office/drawing/2014/main" val="278454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29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15-3 </a:t>
            </a:r>
            <a:r>
              <a:rPr lang="zh-TW" altLang="en-US"/>
              <a:t>定義一元運算子「</a:t>
            </a:r>
            <a:r>
              <a:rPr lang="en-US" altLang="zh-TW"/>
              <a:t>++</a:t>
            </a:r>
            <a:r>
              <a:rPr lang="zh-TW" altLang="en-US"/>
              <a:t>」的多載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在類別物件上，重新定義一個一元運算子「</a:t>
            </a:r>
            <a:r>
              <a:rPr lang="en-US" altLang="zh-TW" dirty="0"/>
              <a:t>++</a:t>
            </a:r>
            <a:r>
              <a:rPr lang="zh-TW" altLang="en-US" dirty="0"/>
              <a:t>」的語法如下：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語法說明</a:t>
            </a:r>
            <a:endParaRPr lang="en-US" altLang="zh-TW" dirty="0"/>
          </a:p>
          <a:p>
            <a:pPr lvl="1"/>
            <a:r>
              <a:rPr lang="zh-TW" altLang="zh-TW" dirty="0"/>
              <a:t>「</a:t>
            </a:r>
            <a:r>
              <a:rPr lang="en-US" altLang="zh-TW" dirty="0"/>
              <a:t>[ ]</a:t>
            </a:r>
            <a:r>
              <a:rPr lang="zh-TW" altLang="zh-TW" dirty="0"/>
              <a:t>」，表示它內部（包含</a:t>
            </a:r>
            <a:r>
              <a:rPr lang="en-US" altLang="zh-TW" dirty="0"/>
              <a:t>[ ]</a:t>
            </a:r>
            <a:r>
              <a:rPr lang="zh-TW" altLang="zh-TW" dirty="0"/>
              <a:t>）的資料是選擇性的，需要與否視情況而定。若省略「</a:t>
            </a:r>
            <a:r>
              <a:rPr lang="en-US" altLang="zh-TW" dirty="0"/>
              <a:t>[</a:t>
            </a:r>
            <a:r>
              <a:rPr lang="en-US" altLang="zh-TW" dirty="0" err="1"/>
              <a:t>int</a:t>
            </a:r>
            <a:r>
              <a:rPr lang="en-US" altLang="zh-TW" dirty="0"/>
              <a:t>]</a:t>
            </a:r>
            <a:r>
              <a:rPr lang="zh-TW" altLang="zh-TW" dirty="0"/>
              <a:t>」，則是定義前置運算子「</a:t>
            </a:r>
            <a:r>
              <a:rPr lang="en-US" altLang="zh-TW" dirty="0"/>
              <a:t>++</a:t>
            </a:r>
            <a:r>
              <a:rPr lang="zh-TW" altLang="zh-TW" dirty="0"/>
              <a:t>」，否則是定義後置運算子「</a:t>
            </a:r>
            <a:r>
              <a:rPr lang="en-US" altLang="zh-TW" dirty="0"/>
              <a:t>++</a:t>
            </a:r>
            <a:r>
              <a:rPr lang="zh-TW" altLang="zh-TW" dirty="0"/>
              <a:t>」</a:t>
            </a:r>
            <a:endParaRPr lang="zh-TW" altLang="en-US" dirty="0"/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37" y="2060848"/>
            <a:ext cx="576771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9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範例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重新定義「</a:t>
            </a:r>
            <a:r>
              <a:rPr lang="en-US" altLang="zh-TW" dirty="0"/>
              <a:t>++</a:t>
            </a:r>
            <a:r>
              <a:rPr lang="zh-TW" altLang="en-US" dirty="0"/>
              <a:t>」（遞增）後置運算子的多載，使其能應用在矩陣遞增上。</a:t>
            </a:r>
            <a:endParaRPr lang="en-US" altLang="zh-TW" dirty="0"/>
          </a:p>
          <a:p>
            <a:r>
              <a:rPr lang="zh-TW" altLang="en-US" dirty="0">
                <a:hlinkClick r:id="rId3" action="ppaction://hlinkfile"/>
              </a:rPr>
              <a:t>範例程式碼</a:t>
            </a:r>
            <a:endParaRPr lang="zh-TW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3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2286000" y="1028700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3385"/>
              </p:ext>
            </p:extLst>
          </p:nvPr>
        </p:nvGraphicFramePr>
        <p:xfrm>
          <a:off x="646708" y="404664"/>
          <a:ext cx="7850584" cy="59029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6823">
                  <a:extLst>
                    <a:ext uri="{9D8B030D-6E8A-4147-A177-3AD203B41FA5}">
                      <a16:colId xmlns="" xmlns:a16="http://schemas.microsoft.com/office/drawing/2014/main" val="2762933335"/>
                    </a:ext>
                  </a:extLst>
                </a:gridCol>
                <a:gridCol w="7173761">
                  <a:extLst>
                    <a:ext uri="{9D8B030D-6E8A-4147-A177-3AD203B41FA5}">
                      <a16:colId xmlns="" xmlns:a16="http://schemas.microsoft.com/office/drawing/2014/main" val="1939631116"/>
                    </a:ext>
                  </a:extLst>
                </a:gridCol>
              </a:tblGrid>
              <a:tr h="5654898">
                <a:tc>
                  <a:txBody>
                    <a:bodyPr/>
                    <a:lstStyle>
                      <a:lvl1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8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1pPr>
                      <a:lvl2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4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2pPr>
                      <a:lvl3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0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23000"/>
                        </a:lnSpc>
                        <a:spcBef>
                          <a:spcPts val="25"/>
                        </a:spcBef>
                        <a:spcAft>
                          <a:spcPts val="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</a:pPr>
                      <a:r>
                        <a:rPr kumimoji="0" lang="zh-TW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執行結果</a:t>
                      </a:r>
                      <a:endParaRPr kumimoji="0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2" marR="91432" marT="45722" marB="4572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8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1pPr>
                      <a:lvl2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4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2pPr>
                      <a:lvl3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 sz="20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>
                        <a:spcBef>
                          <a:spcPts val="825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825"/>
                        </a:spcBef>
                        <a:spcAft>
                          <a:spcPts val="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  <a:tab pos="10782300" algn="l"/>
                        </a:tabLst>
                        <a:defRPr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zh-TW" sz="1800" dirty="0"/>
                        <a:t>重新定義「</a:t>
                      </a:r>
                      <a:r>
                        <a:rPr lang="en-US" altLang="zh-TW" sz="1800" dirty="0"/>
                        <a:t>++</a:t>
                      </a:r>
                      <a:r>
                        <a:rPr lang="zh-TW" altLang="zh-TW" sz="1800" dirty="0"/>
                        <a:t>」後置運算子多載，使其能應用在矩陣遞增上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zh-TW" sz="1800" dirty="0"/>
                        <a:t>輸入矩陣</a:t>
                      </a:r>
                      <a:r>
                        <a:rPr lang="en-US" altLang="zh-TW" sz="1800" dirty="0"/>
                        <a:t>a</a:t>
                      </a:r>
                      <a:r>
                        <a:rPr lang="zh-TW" altLang="zh-TW" sz="1800" dirty="0"/>
                        <a:t>的列數</a:t>
                      </a:r>
                      <a:r>
                        <a:rPr lang="en-US" altLang="zh-TW" sz="1800" dirty="0"/>
                        <a:t>(row):2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zh-TW" sz="1800" dirty="0"/>
                        <a:t>輸入矩陣</a:t>
                      </a:r>
                      <a:r>
                        <a:rPr lang="en-US" altLang="zh-TW" sz="1800" dirty="0"/>
                        <a:t>a</a:t>
                      </a:r>
                      <a:r>
                        <a:rPr lang="zh-TW" altLang="zh-TW" sz="1800" dirty="0"/>
                        <a:t>的行數</a:t>
                      </a:r>
                      <a:r>
                        <a:rPr lang="en-US" altLang="zh-TW" sz="1800" dirty="0"/>
                        <a:t>(column):2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zh-TW" sz="1800" dirty="0"/>
                        <a:t>輸入一</a:t>
                      </a:r>
                      <a:r>
                        <a:rPr lang="en-US" altLang="zh-TW" sz="1800" dirty="0"/>
                        <a:t>2x2</a:t>
                      </a:r>
                      <a:r>
                        <a:rPr lang="zh-TW" altLang="zh-TW" sz="1800" dirty="0"/>
                        <a:t>矩陣</a:t>
                      </a:r>
                      <a:r>
                        <a:rPr lang="en-US" altLang="zh-TW" sz="1800" dirty="0"/>
                        <a:t>a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1800" dirty="0"/>
                        <a:t>a[0][0]=1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1800" dirty="0"/>
                        <a:t>a[0][1]=2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1800" dirty="0"/>
                        <a:t>a[1][0]=3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1800" dirty="0"/>
                        <a:t>a[1][1]=4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zh-TW" sz="1800" dirty="0"/>
                        <a:t>執行「</a:t>
                      </a:r>
                      <a:r>
                        <a:rPr lang="en-US" altLang="zh-TW" sz="1800" dirty="0"/>
                        <a:t>b = a++ ;</a:t>
                      </a:r>
                      <a:r>
                        <a:rPr lang="zh-TW" altLang="zh-TW" sz="1800" dirty="0"/>
                        <a:t>」的順序，是先執行「</a:t>
                      </a:r>
                      <a:r>
                        <a:rPr lang="en-US" altLang="zh-TW" sz="1800" dirty="0"/>
                        <a:t>b = a ;</a:t>
                      </a:r>
                      <a:r>
                        <a:rPr lang="zh-TW" altLang="zh-TW" sz="1800" dirty="0"/>
                        <a:t>」，然後執行「</a:t>
                      </a:r>
                      <a:r>
                        <a:rPr lang="en-US" altLang="zh-TW" sz="1800" dirty="0"/>
                        <a:t>a++ ;</a:t>
                      </a:r>
                      <a:r>
                        <a:rPr lang="zh-TW" altLang="zh-TW" sz="1800" dirty="0"/>
                        <a:t>」</a:t>
                      </a:r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zh-TW" altLang="zh-TW" sz="1800" dirty="0"/>
                        <a:t>矩陣</a:t>
                      </a:r>
                      <a:r>
                        <a:rPr lang="en-US" altLang="zh-TW" sz="1800" dirty="0"/>
                        <a:t>b</a:t>
                      </a:r>
                      <a:r>
                        <a:rPr lang="zh-TW" altLang="zh-TW" sz="1800" dirty="0"/>
                        <a:t>的內容為</a:t>
                      </a:r>
                      <a:r>
                        <a:rPr lang="en-US" altLang="zh-TW" sz="1800" dirty="0"/>
                        <a:t>: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1800" dirty="0"/>
                        <a:t>b[0][0]=1       b[0][1]=2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1800" dirty="0"/>
                        <a:t>b[1][0]=3       b[1][1]=4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1800" dirty="0"/>
                        <a:t>a</a:t>
                      </a:r>
                      <a:r>
                        <a:rPr lang="zh-TW" altLang="zh-TW" sz="1800" dirty="0"/>
                        <a:t>的內容為</a:t>
                      </a:r>
                      <a:r>
                        <a:rPr lang="en-US" altLang="zh-TW" sz="1800" dirty="0"/>
                        <a:t>:</a:t>
                      </a:r>
                      <a:endParaRPr lang="zh-TW" altLang="zh-TW" sz="1800" dirty="0"/>
                    </a:p>
                    <a:p>
                      <a:pPr marL="269875">
                        <a:spcAft>
                          <a:spcPts val="0"/>
                        </a:spcAft>
                      </a:pPr>
                      <a:r>
                        <a:rPr lang="en-US" altLang="zh-TW" sz="1800" dirty="0"/>
                        <a:t>a[0][0]=2       a[0][1]=3</a:t>
                      </a:r>
                      <a:endParaRPr lang="zh-TW" altLang="zh-TW" sz="1800" dirty="0"/>
                    </a:p>
                    <a:p>
                      <a:r>
                        <a:rPr lang="en-US" altLang="zh-TW" sz="1800" dirty="0"/>
                        <a:t>   a[1][0]=4       a[1][1]=5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91432" marR="91432" marT="45722" marB="45722" horzOverflow="overflow"/>
                </a:tc>
                <a:extLst>
                  <a:ext uri="{0D108BD9-81ED-4DB2-BD59-A6C34878D82A}">
                    <a16:rowId xmlns="" xmlns:a16="http://schemas.microsoft.com/office/drawing/2014/main" val="278454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6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4D4F3F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FFFF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1646</TotalTime>
  <Words>1064</Words>
  <Application>Microsoft Office PowerPoint</Application>
  <PresentationFormat>如螢幕大小 (4:3)</PresentationFormat>
  <Paragraphs>106</Paragraphs>
  <Slides>13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回顧</vt:lpstr>
      <vt:lpstr>第15章  運算子的多載</vt:lpstr>
      <vt:lpstr>PowerPoint 簡報</vt:lpstr>
      <vt:lpstr>15-1 運算子的多載</vt:lpstr>
      <vt:lpstr>15-1 運算子的多載</vt:lpstr>
      <vt:lpstr>15-2 定義一元運算子「-」的多載</vt:lpstr>
      <vt:lpstr>範例1</vt:lpstr>
      <vt:lpstr>15-3 定義一元運算子「++」的多載</vt:lpstr>
      <vt:lpstr>範例2</vt:lpstr>
      <vt:lpstr>PowerPoint 簡報</vt:lpstr>
      <vt:lpstr>15-4 定義二元運算子的多載</vt:lpstr>
      <vt:lpstr>範例3</vt:lpstr>
      <vt:lpstr>PowerPoint 簡報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Example01</dc:title>
  <dc:creator>王小桃</dc:creator>
  <cp:lastModifiedBy>chwa</cp:lastModifiedBy>
  <cp:revision>136</cp:revision>
  <dcterms:created xsi:type="dcterms:W3CDTF">2014-05-05T07:38:49Z</dcterms:created>
  <dcterms:modified xsi:type="dcterms:W3CDTF">2023-10-12T09:31:46Z</dcterms:modified>
</cp:coreProperties>
</file>