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63"/>
  </p:notesMasterIdLst>
  <p:sldIdLst>
    <p:sldId id="257" r:id="rId2"/>
    <p:sldId id="259" r:id="rId3"/>
    <p:sldId id="260" r:id="rId4"/>
    <p:sldId id="301" r:id="rId5"/>
    <p:sldId id="261" r:id="rId6"/>
    <p:sldId id="262" r:id="rId7"/>
    <p:sldId id="302" r:id="rId8"/>
    <p:sldId id="304" r:id="rId9"/>
    <p:sldId id="30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05" r:id="rId22"/>
    <p:sldId id="274" r:id="rId23"/>
    <p:sldId id="275" r:id="rId24"/>
    <p:sldId id="276" r:id="rId25"/>
    <p:sldId id="307" r:id="rId26"/>
    <p:sldId id="308" r:id="rId27"/>
    <p:sldId id="309" r:id="rId28"/>
    <p:sldId id="306" r:id="rId29"/>
    <p:sldId id="277" r:id="rId30"/>
    <p:sldId id="278" r:id="rId31"/>
    <p:sldId id="310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311" r:id="rId43"/>
    <p:sldId id="289" r:id="rId44"/>
    <p:sldId id="312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313" r:id="rId54"/>
    <p:sldId id="314" r:id="rId55"/>
    <p:sldId id="315" r:id="rId56"/>
    <p:sldId id="298" r:id="rId57"/>
    <p:sldId id="299" r:id="rId58"/>
    <p:sldId id="316" r:id="rId59"/>
    <p:sldId id="318" r:id="rId60"/>
    <p:sldId id="317" r:id="rId61"/>
    <p:sldId id="300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37B7-3BCD-4554-AE1D-9F131636755C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E5A15-98C0-4528-B42D-BEE7B72D67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9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6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2.xml"/><Relationship Id="rId3" Type="http://schemas.openxmlformats.org/officeDocument/2006/relationships/slide" Target="../slides/slide45.xml"/><Relationship Id="rId7" Type="http://schemas.openxmlformats.org/officeDocument/2006/relationships/slide" Target="../slides/slide8.xml"/><Relationship Id="rId2" Type="http://schemas.openxmlformats.org/officeDocument/2006/relationships/slide" Target="../slides/slide3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.xml"/><Relationship Id="rId5" Type="http://schemas.openxmlformats.org/officeDocument/2006/relationships/slide" Target="../slides/slide57.xml"/><Relationship Id="rId4" Type="http://schemas.openxmlformats.org/officeDocument/2006/relationships/slide" Target="../slides/slide50.xml"/><Relationship Id="rId9" Type="http://schemas.openxmlformats.org/officeDocument/2006/relationships/slide" Target="../slides/slide2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07106"/>
            <a:ext cx="7543800" cy="187220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395338"/>
            <a:ext cx="7543800" cy="3769966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600"/>
              </a:spcBef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157-A917-4675-A4A1-72F415A28044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179314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5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0850" indent="-179388">
              <a:buSzPct val="60000"/>
              <a:buFont typeface="Wingdings" panose="05000000000000000000" pitchFamily="2" charset="2"/>
              <a:buChar char="l"/>
              <a:defRPr/>
            </a:lvl2pPr>
            <a:lvl3pPr>
              <a:defRPr sz="22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五邊形 7"/>
          <p:cNvSpPr/>
          <p:nvPr userDrawn="1"/>
        </p:nvSpPr>
        <p:spPr>
          <a:xfrm>
            <a:off x="0" y="332656"/>
            <a:ext cx="467544" cy="576064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27">
            <a:hlinkClick r:id="rId2" action="ppaction://hlinksldjump"/>
            <a:extLst>
              <a:ext uri="{FF2B5EF4-FFF2-40B4-BE49-F238E27FC236}">
                <a16:creationId xmlns="" xmlns:a16="http://schemas.microsoft.com/office/drawing/2014/main" id="{F4E2364C-03D1-9039-D4C4-B9220E7383A4}"/>
              </a:ext>
            </a:extLst>
          </p:cNvPr>
          <p:cNvSpPr/>
          <p:nvPr userDrawn="1"/>
        </p:nvSpPr>
        <p:spPr>
          <a:xfrm>
            <a:off x="6516216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3-1</a:t>
            </a:r>
            <a:endParaRPr lang="zh-TW" altLang="en-US" sz="1200" b="1" dirty="0"/>
          </a:p>
        </p:txBody>
      </p:sp>
      <p:sp>
        <p:nvSpPr>
          <p:cNvPr id="23" name="圓角矩形 27">
            <a:hlinkClick r:id="rId3" action="ppaction://hlinksldjump"/>
            <a:extLst>
              <a:ext uri="{FF2B5EF4-FFF2-40B4-BE49-F238E27FC236}">
                <a16:creationId xmlns="" xmlns:a16="http://schemas.microsoft.com/office/drawing/2014/main" id="{0FB8DD92-6EEC-4787-E1E5-244E56A4B503}"/>
              </a:ext>
            </a:extLst>
          </p:cNvPr>
          <p:cNvSpPr/>
          <p:nvPr userDrawn="1"/>
        </p:nvSpPr>
        <p:spPr>
          <a:xfrm>
            <a:off x="7020272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3-2</a:t>
            </a:r>
            <a:endParaRPr lang="zh-TW" altLang="en-US" sz="1200" b="1" dirty="0"/>
          </a:p>
        </p:txBody>
      </p:sp>
      <p:sp>
        <p:nvSpPr>
          <p:cNvPr id="11" name="手繪多邊形: 圖案 60">
            <a:hlinkClick r:id="" action="ppaction://hlinkshowjump?jump=firstslide"/>
            <a:hlinkHover r:id="" action="ppaction://noaction" highlightClick="1"/>
            <a:extLst>
              <a:ext uri="{FF2B5EF4-FFF2-40B4-BE49-F238E27FC236}"/>
            </a:extLst>
          </p:cNvPr>
          <p:cNvSpPr>
            <a:spLocks noChangeAspect="1"/>
          </p:cNvSpPr>
          <p:nvPr userDrawn="1"/>
        </p:nvSpPr>
        <p:spPr>
          <a:xfrm>
            <a:off x="8244408" y="6462713"/>
            <a:ext cx="323850" cy="325437"/>
          </a:xfrm>
          <a:custGeom>
            <a:avLst/>
            <a:gdLst>
              <a:gd name="connsiteX0" fmla="*/ 162075 w 323852"/>
              <a:gd name="connsiteY0" fmla="*/ 49606 h 323852"/>
              <a:gd name="connsiteX1" fmla="*/ 44826 w 323852"/>
              <a:gd name="connsiteY1" fmla="*/ 166706 h 323852"/>
              <a:gd name="connsiteX2" fmla="*/ 88440 w 323852"/>
              <a:gd name="connsiteY2" fmla="*/ 166706 h 323852"/>
              <a:gd name="connsiteX3" fmla="*/ 88440 w 323852"/>
              <a:gd name="connsiteY3" fmla="*/ 274247 h 323852"/>
              <a:gd name="connsiteX4" fmla="*/ 140418 w 323852"/>
              <a:gd name="connsiteY4" fmla="*/ 274247 h 323852"/>
              <a:gd name="connsiteX5" fmla="*/ 140418 w 323852"/>
              <a:gd name="connsiteY5" fmla="*/ 207482 h 323852"/>
              <a:gd name="connsiteX6" fmla="*/ 183732 w 323852"/>
              <a:gd name="connsiteY6" fmla="*/ 207482 h 323852"/>
              <a:gd name="connsiteX7" fmla="*/ 183732 w 323852"/>
              <a:gd name="connsiteY7" fmla="*/ 274247 h 323852"/>
              <a:gd name="connsiteX8" fmla="*/ 234069 w 323852"/>
              <a:gd name="connsiteY8" fmla="*/ 274247 h 323852"/>
              <a:gd name="connsiteX9" fmla="*/ 234069 w 323852"/>
              <a:gd name="connsiteY9" fmla="*/ 166706 h 323852"/>
              <a:gd name="connsiteX10" fmla="*/ 279026 w 323852"/>
              <a:gd name="connsiteY10" fmla="*/ 166706 h 323852"/>
              <a:gd name="connsiteX11" fmla="*/ 161926 w 323852"/>
              <a:gd name="connsiteY11" fmla="*/ 0 h 323852"/>
              <a:gd name="connsiteX12" fmla="*/ 323852 w 323852"/>
              <a:gd name="connsiteY12" fmla="*/ 161926 h 323852"/>
              <a:gd name="connsiteX13" fmla="*/ 161926 w 323852"/>
              <a:gd name="connsiteY13" fmla="*/ 323852 h 323852"/>
              <a:gd name="connsiteX14" fmla="*/ 0 w 323852"/>
              <a:gd name="connsiteY14" fmla="*/ 161926 h 323852"/>
              <a:gd name="connsiteX15" fmla="*/ 161926 w 323852"/>
              <a:gd name="connsiteY15" fmla="*/ 0 h 3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3852" h="323852">
                <a:moveTo>
                  <a:pt x="162075" y="49606"/>
                </a:moveTo>
                <a:lnTo>
                  <a:pt x="44826" y="166706"/>
                </a:lnTo>
                <a:lnTo>
                  <a:pt x="88440" y="166706"/>
                </a:lnTo>
                <a:lnTo>
                  <a:pt x="88440" y="274247"/>
                </a:lnTo>
                <a:lnTo>
                  <a:pt x="140418" y="274247"/>
                </a:lnTo>
                <a:lnTo>
                  <a:pt x="140418" y="207482"/>
                </a:lnTo>
                <a:lnTo>
                  <a:pt x="183732" y="207482"/>
                </a:lnTo>
                <a:lnTo>
                  <a:pt x="183732" y="274247"/>
                </a:lnTo>
                <a:lnTo>
                  <a:pt x="234069" y="274247"/>
                </a:lnTo>
                <a:lnTo>
                  <a:pt x="234069" y="166706"/>
                </a:lnTo>
                <a:lnTo>
                  <a:pt x="279026" y="166706"/>
                </a:lnTo>
                <a:close/>
                <a:moveTo>
                  <a:pt x="161926" y="0"/>
                </a:moveTo>
                <a:cubicBezTo>
                  <a:pt x="251355" y="0"/>
                  <a:pt x="323852" y="72497"/>
                  <a:pt x="323852" y="161926"/>
                </a:cubicBezTo>
                <a:cubicBezTo>
                  <a:pt x="323852" y="251355"/>
                  <a:pt x="251355" y="323852"/>
                  <a:pt x="161926" y="323852"/>
                </a:cubicBezTo>
                <a:cubicBezTo>
                  <a:pt x="72497" y="323852"/>
                  <a:pt x="0" y="251355"/>
                  <a:pt x="0" y="161926"/>
                </a:cubicBezTo>
                <a:cubicBezTo>
                  <a:pt x="0" y="72497"/>
                  <a:pt x="72497" y="0"/>
                  <a:pt x="1619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圓角矩形 27">
            <a:hlinkClick r:id="rId4" action="ppaction://hlinksldjump"/>
            <a:extLst>
              <a:ext uri="{FF2B5EF4-FFF2-40B4-BE49-F238E27FC236}">
                <a16:creationId xmlns="" xmlns:a16="http://schemas.microsoft.com/office/drawing/2014/main" id="{0FB8DD92-6EEC-4787-E1E5-244E56A4B503}"/>
              </a:ext>
            </a:extLst>
          </p:cNvPr>
          <p:cNvSpPr/>
          <p:nvPr userDrawn="1"/>
        </p:nvSpPr>
        <p:spPr>
          <a:xfrm>
            <a:off x="7561087" y="6485235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3-3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04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47933"/>
            <a:ext cx="7543800" cy="2385123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0134-48C3-4280-9873-7BDB5996E4A1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22960" y="3933056"/>
            <a:ext cx="7565464" cy="806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手繪多邊形: 圖案 60">
            <a:hlinkClick r:id="" action="ppaction://hlinkshowjump?jump=firstslide"/>
            <a:hlinkHover r:id="" action="ppaction://noaction" highlightClick="1"/>
            <a:extLst>
              <a:ext uri="{FF2B5EF4-FFF2-40B4-BE49-F238E27FC236}"/>
            </a:extLst>
          </p:cNvPr>
          <p:cNvSpPr>
            <a:spLocks noChangeAspect="1"/>
          </p:cNvSpPr>
          <p:nvPr userDrawn="1"/>
        </p:nvSpPr>
        <p:spPr>
          <a:xfrm>
            <a:off x="8244408" y="6462713"/>
            <a:ext cx="323850" cy="325437"/>
          </a:xfrm>
          <a:custGeom>
            <a:avLst/>
            <a:gdLst>
              <a:gd name="connsiteX0" fmla="*/ 162075 w 323852"/>
              <a:gd name="connsiteY0" fmla="*/ 49606 h 323852"/>
              <a:gd name="connsiteX1" fmla="*/ 44826 w 323852"/>
              <a:gd name="connsiteY1" fmla="*/ 166706 h 323852"/>
              <a:gd name="connsiteX2" fmla="*/ 88440 w 323852"/>
              <a:gd name="connsiteY2" fmla="*/ 166706 h 323852"/>
              <a:gd name="connsiteX3" fmla="*/ 88440 w 323852"/>
              <a:gd name="connsiteY3" fmla="*/ 274247 h 323852"/>
              <a:gd name="connsiteX4" fmla="*/ 140418 w 323852"/>
              <a:gd name="connsiteY4" fmla="*/ 274247 h 323852"/>
              <a:gd name="connsiteX5" fmla="*/ 140418 w 323852"/>
              <a:gd name="connsiteY5" fmla="*/ 207482 h 323852"/>
              <a:gd name="connsiteX6" fmla="*/ 183732 w 323852"/>
              <a:gd name="connsiteY6" fmla="*/ 207482 h 323852"/>
              <a:gd name="connsiteX7" fmla="*/ 183732 w 323852"/>
              <a:gd name="connsiteY7" fmla="*/ 274247 h 323852"/>
              <a:gd name="connsiteX8" fmla="*/ 234069 w 323852"/>
              <a:gd name="connsiteY8" fmla="*/ 274247 h 323852"/>
              <a:gd name="connsiteX9" fmla="*/ 234069 w 323852"/>
              <a:gd name="connsiteY9" fmla="*/ 166706 h 323852"/>
              <a:gd name="connsiteX10" fmla="*/ 279026 w 323852"/>
              <a:gd name="connsiteY10" fmla="*/ 166706 h 323852"/>
              <a:gd name="connsiteX11" fmla="*/ 161926 w 323852"/>
              <a:gd name="connsiteY11" fmla="*/ 0 h 323852"/>
              <a:gd name="connsiteX12" fmla="*/ 323852 w 323852"/>
              <a:gd name="connsiteY12" fmla="*/ 161926 h 323852"/>
              <a:gd name="connsiteX13" fmla="*/ 161926 w 323852"/>
              <a:gd name="connsiteY13" fmla="*/ 323852 h 323852"/>
              <a:gd name="connsiteX14" fmla="*/ 0 w 323852"/>
              <a:gd name="connsiteY14" fmla="*/ 161926 h 323852"/>
              <a:gd name="connsiteX15" fmla="*/ 161926 w 323852"/>
              <a:gd name="connsiteY15" fmla="*/ 0 h 3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3852" h="323852">
                <a:moveTo>
                  <a:pt x="162075" y="49606"/>
                </a:moveTo>
                <a:lnTo>
                  <a:pt x="44826" y="166706"/>
                </a:lnTo>
                <a:lnTo>
                  <a:pt x="88440" y="166706"/>
                </a:lnTo>
                <a:lnTo>
                  <a:pt x="88440" y="274247"/>
                </a:lnTo>
                <a:lnTo>
                  <a:pt x="140418" y="274247"/>
                </a:lnTo>
                <a:lnTo>
                  <a:pt x="140418" y="207482"/>
                </a:lnTo>
                <a:lnTo>
                  <a:pt x="183732" y="207482"/>
                </a:lnTo>
                <a:lnTo>
                  <a:pt x="183732" y="274247"/>
                </a:lnTo>
                <a:lnTo>
                  <a:pt x="234069" y="274247"/>
                </a:lnTo>
                <a:lnTo>
                  <a:pt x="234069" y="166706"/>
                </a:lnTo>
                <a:lnTo>
                  <a:pt x="279026" y="166706"/>
                </a:lnTo>
                <a:close/>
                <a:moveTo>
                  <a:pt x="161926" y="0"/>
                </a:moveTo>
                <a:cubicBezTo>
                  <a:pt x="251355" y="0"/>
                  <a:pt x="323852" y="72497"/>
                  <a:pt x="323852" y="161926"/>
                </a:cubicBezTo>
                <a:cubicBezTo>
                  <a:pt x="323852" y="251355"/>
                  <a:pt x="251355" y="323852"/>
                  <a:pt x="161926" y="323852"/>
                </a:cubicBezTo>
                <a:cubicBezTo>
                  <a:pt x="72497" y="323852"/>
                  <a:pt x="0" y="251355"/>
                  <a:pt x="0" y="161926"/>
                </a:cubicBezTo>
                <a:cubicBezTo>
                  <a:pt x="0" y="72497"/>
                  <a:pt x="72497" y="0"/>
                  <a:pt x="1619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圓角矩形 27">
            <a:hlinkClick r:id="rId2" action="ppaction://hlinksldjump"/>
            <a:extLst>
              <a:ext uri="{FF2B5EF4-FFF2-40B4-BE49-F238E27FC236}">
                <a16:creationId xmlns="" xmlns:a16="http://schemas.microsoft.com/office/drawing/2014/main" id="{F4E2364C-03D1-9039-D4C4-B9220E7383A4}"/>
              </a:ext>
            </a:extLst>
          </p:cNvPr>
          <p:cNvSpPr/>
          <p:nvPr userDrawn="1"/>
        </p:nvSpPr>
        <p:spPr>
          <a:xfrm>
            <a:off x="6516216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3-1</a:t>
            </a:r>
            <a:endParaRPr lang="zh-TW" altLang="en-US" sz="1200" b="1" dirty="0"/>
          </a:p>
        </p:txBody>
      </p:sp>
      <p:sp>
        <p:nvSpPr>
          <p:cNvPr id="19" name="圓角矩形 27">
            <a:hlinkClick r:id="rId3" action="ppaction://hlinksldjump"/>
            <a:extLst>
              <a:ext uri="{FF2B5EF4-FFF2-40B4-BE49-F238E27FC236}">
                <a16:creationId xmlns="" xmlns:a16="http://schemas.microsoft.com/office/drawing/2014/main" id="{0FB8DD92-6EEC-4787-E1E5-244E56A4B503}"/>
              </a:ext>
            </a:extLst>
          </p:cNvPr>
          <p:cNvSpPr/>
          <p:nvPr userDrawn="1"/>
        </p:nvSpPr>
        <p:spPr>
          <a:xfrm>
            <a:off x="7020272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3-2</a:t>
            </a:r>
            <a:endParaRPr lang="zh-TW" altLang="en-US" sz="1200" b="1" dirty="0"/>
          </a:p>
        </p:txBody>
      </p:sp>
      <p:sp>
        <p:nvSpPr>
          <p:cNvPr id="20" name="圓角矩形 27">
            <a:hlinkClick r:id="rId4" action="ppaction://hlinksldjump"/>
            <a:extLst>
              <a:ext uri="{FF2B5EF4-FFF2-40B4-BE49-F238E27FC236}">
                <a16:creationId xmlns="" xmlns:a16="http://schemas.microsoft.com/office/drawing/2014/main" id="{0FB8DD92-6EEC-4787-E1E5-244E56A4B503}"/>
              </a:ext>
            </a:extLst>
          </p:cNvPr>
          <p:cNvSpPr/>
          <p:nvPr userDrawn="1"/>
        </p:nvSpPr>
        <p:spPr>
          <a:xfrm>
            <a:off x="7561087" y="6485235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3-3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60522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D6E-5EBC-4C06-BD05-A7B44ABA875E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五邊形 5"/>
          <p:cNvSpPr/>
          <p:nvPr userDrawn="1"/>
        </p:nvSpPr>
        <p:spPr>
          <a:xfrm>
            <a:off x="0" y="332656"/>
            <a:ext cx="467544" cy="576064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24">
            <a:hlinkClick r:id="rId2" action="ppaction://hlinksldjump"/>
            <a:extLst>
              <a:ext uri="{FF2B5EF4-FFF2-40B4-BE49-F238E27FC236}">
                <a16:creationId xmlns="" xmlns:a16="http://schemas.microsoft.com/office/drawing/2014/main" id="{2DD89A3F-7E51-208D-6B80-27FEC81415F3}"/>
              </a:ext>
            </a:extLst>
          </p:cNvPr>
          <p:cNvSpPr/>
          <p:nvPr userDrawn="1"/>
        </p:nvSpPr>
        <p:spPr>
          <a:xfrm>
            <a:off x="5894961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1-5</a:t>
            </a:r>
            <a:endParaRPr lang="zh-TW" altLang="en-US" sz="1200" b="1" dirty="0"/>
          </a:p>
        </p:txBody>
      </p:sp>
      <p:sp>
        <p:nvSpPr>
          <p:cNvPr id="8" name="圓角矩形 25">
            <a:hlinkClick r:id="rId3" action="ppaction://hlinksldjump"/>
            <a:extLst>
              <a:ext uri="{FF2B5EF4-FFF2-40B4-BE49-F238E27FC236}">
                <a16:creationId xmlns="" xmlns:a16="http://schemas.microsoft.com/office/drawing/2014/main" id="{02786564-4104-AC46-121D-30C74BD026B0}"/>
              </a:ext>
            </a:extLst>
          </p:cNvPr>
          <p:cNvSpPr/>
          <p:nvPr userDrawn="1"/>
        </p:nvSpPr>
        <p:spPr>
          <a:xfrm>
            <a:off x="6390078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1-6</a:t>
            </a:r>
            <a:endParaRPr lang="zh-TW" altLang="en-US" sz="1200" b="1" dirty="0"/>
          </a:p>
        </p:txBody>
      </p:sp>
      <p:sp>
        <p:nvSpPr>
          <p:cNvPr id="9" name="圓角矩形 26">
            <a:hlinkClick r:id="rId4" action="ppaction://hlinksldjump"/>
            <a:extLst>
              <a:ext uri="{FF2B5EF4-FFF2-40B4-BE49-F238E27FC236}">
                <a16:creationId xmlns="" xmlns:a16="http://schemas.microsoft.com/office/drawing/2014/main" id="{DAD7A0A7-A148-A196-887B-20FD20F227B5}"/>
              </a:ext>
            </a:extLst>
          </p:cNvPr>
          <p:cNvSpPr/>
          <p:nvPr userDrawn="1"/>
        </p:nvSpPr>
        <p:spPr>
          <a:xfrm>
            <a:off x="6885195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1-7</a:t>
            </a:r>
            <a:endParaRPr lang="zh-TW" altLang="en-US" sz="1200" b="1" dirty="0"/>
          </a:p>
        </p:txBody>
      </p:sp>
      <p:sp>
        <p:nvSpPr>
          <p:cNvPr id="10" name="圓角矩形 27">
            <a:hlinkClick r:id="rId5" action="ppaction://hlinksldjump"/>
            <a:extLst>
              <a:ext uri="{FF2B5EF4-FFF2-40B4-BE49-F238E27FC236}">
                <a16:creationId xmlns="" xmlns:a16="http://schemas.microsoft.com/office/drawing/2014/main" id="{AA378AF4-1BEE-57EE-FE89-70E71D1AA4A3}"/>
              </a:ext>
            </a:extLst>
          </p:cNvPr>
          <p:cNvSpPr/>
          <p:nvPr userDrawn="1"/>
        </p:nvSpPr>
        <p:spPr>
          <a:xfrm>
            <a:off x="7380312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1-8</a:t>
            </a:r>
            <a:endParaRPr lang="zh-TW" altLang="en-US" sz="1200" b="1" dirty="0"/>
          </a:p>
        </p:txBody>
      </p:sp>
      <p:sp>
        <p:nvSpPr>
          <p:cNvPr id="11" name="圓角矩形 28">
            <a:hlinkClick r:id="rId6" action="ppaction://hlinksldjump"/>
            <a:extLst>
              <a:ext uri="{FF2B5EF4-FFF2-40B4-BE49-F238E27FC236}">
                <a16:creationId xmlns="" xmlns:a16="http://schemas.microsoft.com/office/drawing/2014/main" id="{69F25B4A-8FBE-8A66-98D1-78CD2137F25D}"/>
              </a:ext>
            </a:extLst>
          </p:cNvPr>
          <p:cNvSpPr/>
          <p:nvPr userDrawn="1"/>
        </p:nvSpPr>
        <p:spPr>
          <a:xfrm>
            <a:off x="3914493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1-1</a:t>
            </a:r>
            <a:endParaRPr lang="zh-TW" altLang="en-US" sz="1200" b="1" dirty="0"/>
          </a:p>
        </p:txBody>
      </p:sp>
      <p:sp>
        <p:nvSpPr>
          <p:cNvPr id="12" name="圓角矩形 29">
            <a:hlinkClick r:id="rId7" action="ppaction://hlinksldjump"/>
            <a:extLst>
              <a:ext uri="{FF2B5EF4-FFF2-40B4-BE49-F238E27FC236}">
                <a16:creationId xmlns="" xmlns:a16="http://schemas.microsoft.com/office/drawing/2014/main" id="{F7A79681-293A-3D48-AD72-337F1F59FFA1}"/>
              </a:ext>
            </a:extLst>
          </p:cNvPr>
          <p:cNvSpPr/>
          <p:nvPr userDrawn="1"/>
        </p:nvSpPr>
        <p:spPr>
          <a:xfrm>
            <a:off x="4409610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1-2</a:t>
            </a:r>
            <a:endParaRPr lang="zh-TW" altLang="en-US" sz="1200" b="1" dirty="0"/>
          </a:p>
        </p:txBody>
      </p:sp>
      <p:sp>
        <p:nvSpPr>
          <p:cNvPr id="13" name="圓角矩形 30">
            <a:hlinkClick r:id="rId8" action="ppaction://hlinksldjump"/>
            <a:extLst>
              <a:ext uri="{FF2B5EF4-FFF2-40B4-BE49-F238E27FC236}">
                <a16:creationId xmlns="" xmlns:a16="http://schemas.microsoft.com/office/drawing/2014/main" id="{5C870422-D18E-8B4B-28DC-9FBB2CF3D8E9}"/>
              </a:ext>
            </a:extLst>
          </p:cNvPr>
          <p:cNvSpPr/>
          <p:nvPr userDrawn="1"/>
        </p:nvSpPr>
        <p:spPr>
          <a:xfrm>
            <a:off x="4904727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1-3</a:t>
            </a:r>
            <a:endParaRPr lang="zh-TW" altLang="en-US" sz="1200" b="1" dirty="0"/>
          </a:p>
        </p:txBody>
      </p:sp>
      <p:sp>
        <p:nvSpPr>
          <p:cNvPr id="14" name="圓角矩形 31">
            <a:hlinkClick r:id="rId9" action="ppaction://hlinksldjump"/>
            <a:extLst>
              <a:ext uri="{FF2B5EF4-FFF2-40B4-BE49-F238E27FC236}">
                <a16:creationId xmlns="" xmlns:a16="http://schemas.microsoft.com/office/drawing/2014/main" id="{594C62EB-75AF-B58D-A5A4-09A62F60CF68}"/>
              </a:ext>
            </a:extLst>
          </p:cNvPr>
          <p:cNvSpPr/>
          <p:nvPr userDrawn="1"/>
        </p:nvSpPr>
        <p:spPr>
          <a:xfrm>
            <a:off x="5399844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1-4</a:t>
            </a:r>
            <a:endParaRPr lang="zh-TW" altLang="en-US" sz="1200" b="1" dirty="0"/>
          </a:p>
        </p:txBody>
      </p:sp>
      <p:sp>
        <p:nvSpPr>
          <p:cNvPr id="15" name="圓角矩形 27">
            <a:hlinkClick r:id="" action="ppaction://noaction"/>
            <a:extLst>
              <a:ext uri="{FF2B5EF4-FFF2-40B4-BE49-F238E27FC236}">
                <a16:creationId xmlns="" xmlns:a16="http://schemas.microsoft.com/office/drawing/2014/main" id="{AE04E275-E535-DD48-558C-EB5CDB04B580}"/>
              </a:ext>
            </a:extLst>
          </p:cNvPr>
          <p:cNvSpPr/>
          <p:nvPr userDrawn="1"/>
        </p:nvSpPr>
        <p:spPr>
          <a:xfrm>
            <a:off x="7884368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1-9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2586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9C6-4725-47C0-9FBD-2B015F6481F7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942C-FFC5-41BD-9405-F452CEF1A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51920" y="476672"/>
            <a:ext cx="5036096" cy="2952328"/>
          </a:xfrm>
        </p:spPr>
        <p:txBody>
          <a:bodyPr/>
          <a:lstStyle>
            <a:lvl1pPr algn="l">
              <a:defRPr sz="6000">
                <a:solidFill>
                  <a:srgbClr val="33660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34EEC-7D2B-417F-9449-A505308823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51920" y="476672"/>
            <a:ext cx="5036096" cy="2952328"/>
          </a:xfrm>
        </p:spPr>
        <p:txBody>
          <a:bodyPr/>
          <a:lstStyle>
            <a:lvl1pPr algn="l">
              <a:defRPr sz="6000">
                <a:solidFill>
                  <a:srgbClr val="33660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E0AAA-8724-4939-9EC3-6EF5E22CF5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77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1" y="1124744"/>
            <a:ext cx="8047857" cy="4968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C5F2C2-C5DD-47DB-B149-E2D276636DA9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448251"/>
            <a:ext cx="695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56591" y="980728"/>
            <a:ext cx="804785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6607175"/>
            <a:ext cx="5635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3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9" r:id="rId4"/>
    <p:sldLayoutId id="2147483770" r:id="rId5"/>
    <p:sldLayoutId id="2147483771" r:id="rId6"/>
    <p:sldLayoutId id="2147483772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just" defTabSz="914400" rtl="0" eaLnBrk="1" latinLnBrk="0" hangingPunct="0">
        <a:lnSpc>
          <a:spcPct val="100000"/>
        </a:lnSpc>
        <a:spcBef>
          <a:spcPts val="1200"/>
        </a:spcBef>
        <a:spcAft>
          <a:spcPts val="600"/>
        </a:spcAft>
        <a:buClr>
          <a:schemeClr val="accent1"/>
        </a:buClr>
        <a:buSzPct val="100000"/>
        <a:buFont typeface="Wingdings 2" panose="05020102010507070707" pitchFamily="18" charset="2"/>
        <a:buChar char="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182563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2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第</a:t>
            </a:r>
            <a:r>
              <a:rPr lang="en-US" altLang="zh-TW" smtClean="0"/>
              <a:t>3</a:t>
            </a:r>
            <a:r>
              <a:rPr lang="zh-TW" altLang="en-US" smtClean="0"/>
              <a:t>章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輸出物件及輸入物件</a:t>
            </a:r>
            <a:endParaRPr lang="zh-TW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3-1</a:t>
            </a:r>
            <a:r>
              <a:rPr lang="zh-TW" altLang="en-US" dirty="0" smtClean="0">
                <a:hlinkClick r:id="rId2" action="ppaction://hlinksldjump"/>
              </a:rPr>
              <a:t> 資料輸出</a:t>
            </a:r>
            <a:endParaRPr lang="zh-TW" altLang="en-US" dirty="0" smtClean="0"/>
          </a:p>
          <a:p>
            <a:r>
              <a:rPr lang="en-US" altLang="zh-TW" dirty="0" smtClean="0">
                <a:hlinkClick r:id="rId3" action="ppaction://hlinksldjump"/>
              </a:rPr>
              <a:t>3-2 </a:t>
            </a:r>
            <a:r>
              <a:rPr lang="zh-TW" altLang="en-US" dirty="0" smtClean="0">
                <a:hlinkClick r:id="rId3" action="ppaction://hlinksldjump"/>
              </a:rPr>
              <a:t>資料輸入</a:t>
            </a:r>
            <a:r>
              <a:rPr lang="zh-TW" altLang="en-US" dirty="0" smtClean="0"/>
              <a:t>	</a:t>
            </a:r>
          </a:p>
          <a:p>
            <a:r>
              <a:rPr lang="en-US" altLang="zh-TW" dirty="0" smtClean="0">
                <a:hlinkClick r:id="rId4" action="ppaction://hlinksldjump"/>
              </a:rPr>
              <a:t>3-3</a:t>
            </a:r>
            <a:r>
              <a:rPr lang="zh-TW" altLang="en-US" dirty="0" smtClean="0">
                <a:hlinkClick r:id="rId4" action="ppaction://hlinksldjump"/>
              </a:rPr>
              <a:t> 發現問題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166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要將資料顯示在螢幕上，可以使用</a:t>
            </a:r>
            <a:r>
              <a:rPr lang="en-US" altLang="zh-TW" dirty="0" err="1" smtClean="0">
                <a:solidFill>
                  <a:srgbClr val="C00000"/>
                </a:solidFill>
              </a:rPr>
              <a:t>ostream</a:t>
            </a:r>
            <a:r>
              <a:rPr lang="zh-TW" altLang="en-US" dirty="0" smtClean="0"/>
              <a:t>類別所建立出來的</a:t>
            </a:r>
            <a:r>
              <a:rPr lang="en-US" altLang="zh-TW" dirty="0" err="1" smtClean="0">
                <a:solidFill>
                  <a:srgbClr val="C00000"/>
                </a:solidFill>
              </a:rPr>
              <a:t>cout</a:t>
            </a:r>
            <a:r>
              <a:rPr lang="zh-TW" altLang="en-US" dirty="0" smtClean="0"/>
              <a:t>輸出物件來處理</a:t>
            </a:r>
            <a:endParaRPr lang="en-US" altLang="zh-TW" dirty="0" smtClean="0"/>
          </a:p>
          <a:p>
            <a:r>
              <a:rPr lang="zh-TW" altLang="en-US" dirty="0" smtClean="0"/>
              <a:t>在程式中，只要使用到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輸出物件，就必須在程式的前置處理指令區加入下列指令敘述：</a:t>
            </a:r>
          </a:p>
          <a:p>
            <a:pPr marL="179387" lvl="1" indent="0">
              <a:buNone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pPr marL="179387" lvl="1" indent="0">
              <a:buNone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;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64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 err="1"/>
              <a:t>cout</a:t>
            </a:r>
            <a:r>
              <a:rPr lang="zh-TW" altLang="en-US" dirty="0"/>
              <a:t>輸出物件是宣告在</a:t>
            </a:r>
            <a:r>
              <a:rPr lang="en-US" altLang="zh-TW" dirty="0" err="1"/>
              <a:t>iostream</a:t>
            </a:r>
            <a:r>
              <a:rPr lang="zh-TW" altLang="en-US" dirty="0"/>
              <a:t>標頭檔的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</a:t>
            </a:r>
            <a:r>
              <a:rPr lang="zh-TW" altLang="en-US" dirty="0"/>
              <a:t>空間（</a:t>
            </a:r>
            <a:r>
              <a:rPr lang="en-US" altLang="zh-TW" dirty="0"/>
              <a:t>namespace</a:t>
            </a:r>
            <a:r>
              <a:rPr lang="zh-TW" altLang="en-US" dirty="0"/>
              <a:t>）內的</a:t>
            </a:r>
            <a:r>
              <a:rPr lang="en-US" altLang="zh-TW" dirty="0" err="1"/>
              <a:t>ostream</a:t>
            </a:r>
            <a:r>
              <a:rPr lang="zh-TW" altLang="en-US" dirty="0"/>
              <a:t>類別</a:t>
            </a:r>
          </a:p>
          <a:p>
            <a:r>
              <a:rPr lang="zh-TW" altLang="en-US" dirty="0"/>
              <a:t>使用</a:t>
            </a:r>
            <a:r>
              <a:rPr lang="en-US" altLang="zh-TW" dirty="0" err="1"/>
              <a:t>cout</a:t>
            </a:r>
            <a:r>
              <a:rPr lang="zh-TW" altLang="en-US" dirty="0"/>
              <a:t>輸出物件前，必須將宣告部份引入程式中，否則可能會出現下面錯誤訊息（切記）：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'</a:t>
            </a:r>
            <a:r>
              <a:rPr lang="en-US" altLang="zh-TW" dirty="0" err="1"/>
              <a:t>cout</a:t>
            </a:r>
            <a:r>
              <a:rPr lang="en-US" altLang="zh-TW" dirty="0"/>
              <a:t>' was not declared in this scope</a:t>
            </a:r>
          </a:p>
          <a:p>
            <a:endParaRPr lang="en-US" altLang="zh-TW" dirty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1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cout</a:t>
            </a:r>
            <a:r>
              <a:rPr lang="zh-TW" altLang="en-US" dirty="0" smtClean="0"/>
              <a:t>（</a:t>
            </a:r>
            <a:r>
              <a:rPr lang="zh-TW" altLang="zh-TW" dirty="0" smtClean="0"/>
              <a:t>讀作 c-out</a:t>
            </a:r>
            <a:r>
              <a:rPr lang="zh-TW" altLang="en-US" dirty="0" smtClean="0"/>
              <a:t>）</a:t>
            </a:r>
            <a:r>
              <a:rPr lang="zh-TW" altLang="zh-TW" dirty="0" smtClean="0"/>
              <a:t>物件的作用，</a:t>
            </a:r>
            <a:r>
              <a:rPr lang="zh-TW" altLang="en-US" dirty="0" smtClean="0"/>
              <a:t>是利用「</a:t>
            </a:r>
            <a:r>
              <a:rPr lang="en-US" altLang="zh-TW" dirty="0" smtClean="0"/>
              <a:t>&lt;&lt;</a:t>
            </a:r>
            <a:r>
              <a:rPr lang="zh-TW" altLang="en-US" dirty="0" smtClean="0"/>
              <a:t>」（</a:t>
            </a:r>
            <a:r>
              <a:rPr lang="en-US" altLang="zh-TW" dirty="0" smtClean="0"/>
              <a:t>insertion operator</a:t>
            </a:r>
            <a:r>
              <a:rPr lang="zh-TW" altLang="en-US" dirty="0" smtClean="0"/>
              <a:t>：插入運算子）將「</a:t>
            </a:r>
            <a:r>
              <a:rPr lang="en-US" altLang="zh-TW" dirty="0" smtClean="0"/>
              <a:t>&lt;&lt;</a:t>
            </a:r>
            <a:r>
              <a:rPr lang="zh-TW" altLang="en-US" dirty="0" smtClean="0"/>
              <a:t>」後的資料（可以是數字，字元或字串）依序顯示在標準輸出裝置（通常指螢幕）上</a:t>
            </a:r>
            <a:endParaRPr lang="en-US" altLang="zh-TW" dirty="0" smtClean="0"/>
          </a:p>
          <a:p>
            <a:r>
              <a:rPr lang="zh-TW" altLang="en-US" dirty="0" smtClean="0"/>
              <a:t>在預設的情況下，浮點數顯示時，最多</a:t>
            </a:r>
            <a:r>
              <a:rPr lang="en-US" altLang="zh-TW" dirty="0" smtClean="0"/>
              <a:t>6</a:t>
            </a:r>
            <a:r>
              <a:rPr lang="zh-TW" altLang="en-US" dirty="0" smtClean="0"/>
              <a:t>位（整數位數</a:t>
            </a:r>
            <a:r>
              <a:rPr lang="en-US" altLang="zh-TW" dirty="0" smtClean="0"/>
              <a:t>+</a:t>
            </a:r>
            <a:r>
              <a:rPr lang="zh-TW" altLang="en-US" dirty="0" smtClean="0"/>
              <a:t>小數位數）。若</a:t>
            </a:r>
            <a:r>
              <a:rPr lang="zh-TW" altLang="zh-TW" dirty="0" smtClean="0"/>
              <a:t>浮點數的整數部份超過6位，則會以科學記號的方式表示</a:t>
            </a:r>
            <a:endParaRPr lang="zh-TW" altLang="en-US" dirty="0" smtClean="0"/>
          </a:p>
          <a:p>
            <a:pPr lvl="1"/>
            <a:r>
              <a:rPr lang="zh-TW" altLang="zh-TW" dirty="0" smtClean="0"/>
              <a:t>例，1234567.8顯示</a:t>
            </a:r>
            <a:r>
              <a:rPr lang="zh-TW" altLang="en-US" dirty="0" smtClean="0"/>
              <a:t>的</a:t>
            </a:r>
            <a:r>
              <a:rPr lang="zh-TW" altLang="zh-TW" dirty="0" smtClean="0"/>
              <a:t>結果為1.23457e+006</a:t>
            </a:r>
          </a:p>
        </p:txBody>
      </p:sp>
    </p:spTree>
    <p:extLst>
      <p:ext uri="{BB962C8B-B14F-4D97-AF65-F5344CB8AC3E}">
        <p14:creationId xmlns:p14="http://schemas.microsoft.com/office/powerpoint/2010/main" val="102207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輸出物件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的使用語法如下：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791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3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2662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I/O</a:t>
            </a:r>
            <a:r>
              <a:rPr lang="zh-TW" altLang="en-US" dirty="0" smtClean="0"/>
              <a:t>格式旗標的目的，是要將其設定處以後的所有資料依據指定的格式輸出，並維持到下一次被變更前為止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632312"/>
            <a:ext cx="5086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6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</a:p>
          <a:p>
            <a:pPr lvl="1"/>
            <a:r>
              <a:rPr lang="en-US" altLang="zh-TW" dirty="0" err="1" smtClean="0"/>
              <a:t>setf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unsetf</a:t>
            </a:r>
            <a:r>
              <a:rPr lang="zh-TW" altLang="en-US" dirty="0" smtClean="0"/>
              <a:t>兩個成員函式，是定義在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命名空間中的</a:t>
            </a:r>
            <a:r>
              <a:rPr lang="en-US" altLang="zh-TW" dirty="0" err="1" smtClean="0"/>
              <a:t>ios_base</a:t>
            </a:r>
            <a:r>
              <a:rPr lang="zh-TW" altLang="en-US" dirty="0" smtClean="0"/>
              <a:t>類別裡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常用的格式旗標如下：</a:t>
            </a:r>
          </a:p>
          <a:p>
            <a:pPr lvl="2"/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graphicFrame>
        <p:nvGraphicFramePr>
          <p:cNvPr id="8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959537"/>
              </p:ext>
            </p:extLst>
          </p:nvPr>
        </p:nvGraphicFramePr>
        <p:xfrm>
          <a:off x="467544" y="3356992"/>
          <a:ext cx="8229600" cy="25415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98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6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48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4488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格式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旗標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語法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設定方式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取消設定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ios::left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靠左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::left)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預設靠右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84617" marR="84617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03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::left)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4333" name="Group 18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650340"/>
              </p:ext>
            </p:extLst>
          </p:nvPr>
        </p:nvGraphicFramePr>
        <p:xfrm>
          <a:off x="179512" y="260648"/>
          <a:ext cx="8712968" cy="64807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04942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格式狀態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旗標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語法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設定方式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取消設定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10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::d</a:t>
                      </a:r>
                      <a:r>
                        <a:rPr kumimoji="1" lang="da-DK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ec</a:t>
                      </a:r>
                      <a:endParaRPr kumimoji="1" lang="da-DK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以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制方式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顯示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dec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 ;</a:t>
                      </a: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dec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關閉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方式設定後，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再設定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方式，才有效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84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ios::hex</a:t>
                      </a:r>
                      <a:endParaRPr kumimoji="1" lang="da-DK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以</a:t>
                      </a: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制方式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顯示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::hex) ;</a:t>
                      </a: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::hex)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只適用於整數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關閉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進制方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式設定後，再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設定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進制方式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，才有效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930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828756"/>
              </p:ext>
            </p:extLst>
          </p:nvPr>
        </p:nvGraphicFramePr>
        <p:xfrm>
          <a:off x="107504" y="1196752"/>
          <a:ext cx="8761414" cy="47117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0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3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042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97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55494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格式狀態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旗標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語法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設定方式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7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取消設定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84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ios::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showbase</a:t>
                      </a:r>
                      <a:endParaRPr kumimoji="1" lang="da-DK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以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0x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作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為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制資料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的前導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文字</a:t>
                      </a:r>
                      <a:endParaRPr kumimoji="1" lang="da-DK" altLang="zh-TW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cout.setf(ios:: showbase) 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cout.unsetf(ios:: showbase) ;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600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只適用於整數</a:t>
                      </a:r>
                    </a:p>
                    <a:p>
                      <a:pPr marL="3600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360000" marR="0" lvl="0" indent="-3794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有設定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進制顯示後，才有效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7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40408" name="Group 1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758397"/>
              </p:ext>
            </p:extLst>
          </p:nvPr>
        </p:nvGraphicFramePr>
        <p:xfrm>
          <a:off x="107504" y="764705"/>
          <a:ext cx="8517633" cy="54006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129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2617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格式狀態</a:t>
                      </a:r>
                    </a:p>
                    <a:p>
                      <a:pPr marL="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旗標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語法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設定方式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35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取消設定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6316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::fixed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固定小數部份的位數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::fixed)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rowSpan="2">
                  <a:txBody>
                    <a:bodyPr/>
                    <a:lstStyle>
                      <a:lvl1pPr marL="762000" indent="-5334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780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1. </a:t>
                      </a:r>
                      <a:r>
                        <a:rPr kumimoji="1" lang="zh-TW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只適用於浮點數</a:t>
                      </a:r>
                    </a:p>
                    <a:p>
                      <a:pPr marL="3780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位</a:t>
                      </a:r>
                    </a:p>
                    <a:p>
                      <a:pPr marL="3780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 </a:t>
                      </a:r>
                      <a:r>
                        <a:rPr kumimoji="1" lang="zh-TW" alt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有設定精確</a:t>
                      </a:r>
                    </a:p>
                    <a:p>
                      <a:pPr marL="3780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度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cout.precision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(n);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，小數部份則為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位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76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::fixed)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4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如何將資料呈現在螢幕上？</a:t>
            </a:r>
            <a:endParaRPr lang="zh-TW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常用的</a:t>
            </a:r>
            <a:r>
              <a:rPr lang="en-US" altLang="zh-TW" dirty="0" smtClean="0"/>
              <a:t>I/O</a:t>
            </a:r>
            <a:r>
              <a:rPr lang="zh-TW" altLang="en-US" dirty="0" smtClean="0"/>
              <a:t>格式操縱器有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(n)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endl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setw</a:t>
            </a:r>
            <a:r>
              <a:rPr lang="en-US" altLang="zh-TW" dirty="0" smtClean="0"/>
              <a:t>(n)</a:t>
            </a:r>
            <a:r>
              <a:rPr lang="zh-TW" altLang="en-US" dirty="0" smtClean="0"/>
              <a:t>的作用，是設定其後緊鄰的資料項之寬度為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個位元組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setw</a:t>
            </a:r>
            <a:r>
              <a:rPr lang="zh-TW" altLang="en-US" dirty="0" smtClean="0"/>
              <a:t>函式是宣告在</a:t>
            </a:r>
            <a:r>
              <a:rPr lang="en-US" altLang="zh-TW" dirty="0" err="1" smtClean="0"/>
              <a:t>iomanip</a:t>
            </a:r>
            <a:r>
              <a:rPr lang="zh-TW" altLang="en-US" dirty="0" smtClean="0"/>
              <a:t>標頭檔中，使用</a:t>
            </a:r>
            <a:r>
              <a:rPr lang="en-US" altLang="zh-TW" dirty="0" err="1" smtClean="0"/>
              <a:t>setw</a:t>
            </a:r>
            <a:r>
              <a:rPr lang="zh-TW" altLang="en-US" dirty="0" smtClean="0"/>
              <a:t>函式前，必須在前置處理指令區「</a:t>
            </a:r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」將</a:t>
            </a:r>
            <a:r>
              <a:rPr lang="en-US" altLang="zh-TW" dirty="0" err="1" smtClean="0"/>
              <a:t>iomanip</a:t>
            </a:r>
            <a:r>
              <a:rPr lang="zh-TW" altLang="en-US" dirty="0" smtClean="0"/>
              <a:t>標頭檔含括到程式中，否則可能會出現下面錯誤訊息（切記）：</a:t>
            </a:r>
          </a:p>
          <a:p>
            <a:pPr marL="271462" lvl="1" indent="0">
              <a:buNone/>
            </a:pPr>
            <a:r>
              <a:rPr lang="en-US" altLang="zh-TW" dirty="0" smtClean="0"/>
              <a:t>	'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' was not declared in this scope</a:t>
            </a:r>
          </a:p>
        </p:txBody>
      </p:sp>
    </p:spTree>
    <p:extLst>
      <p:ext uri="{BB962C8B-B14F-4D97-AF65-F5344CB8AC3E}">
        <p14:creationId xmlns:p14="http://schemas.microsoft.com/office/powerpoint/2010/main" val="40466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資料輸入與資料輸出是任何事件的基本元素</a:t>
            </a:r>
          </a:p>
          <a:p>
            <a:r>
              <a:rPr lang="zh-TW" altLang="en-US" dirty="0" smtClean="0"/>
              <a:t>若資料輸入與資料輸出不是同時存在於事件中，則事件的結果不是千篇一律（因沒有資料輸入，所以資料輸出就沒有變化），就是不知其目的為何（因沒有資料輸出）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914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如何將資料呈現在螢幕上？</a:t>
            </a:r>
            <a:endParaRPr lang="zh-TW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err="1" smtClean="0"/>
              <a:t>endl</a:t>
            </a:r>
            <a:r>
              <a:rPr lang="zh-TW" altLang="en-US" dirty="0" smtClean="0"/>
              <a:t>的目的，是執行換列且清除緩衝區的資料。</a:t>
            </a:r>
            <a:r>
              <a:rPr lang="en-US" altLang="zh-TW" dirty="0" err="1" smtClean="0"/>
              <a:t>endl</a:t>
            </a:r>
            <a:r>
              <a:rPr lang="zh-TW" altLang="en-US" dirty="0" smtClean="0"/>
              <a:t>宣告在</a:t>
            </a:r>
            <a:r>
              <a:rPr lang="en-US" altLang="zh-TW" dirty="0" err="1" smtClean="0"/>
              <a:t>iostream</a:t>
            </a:r>
            <a:r>
              <a:rPr lang="zh-TW" altLang="en-US" dirty="0" smtClean="0"/>
              <a:t>標頭檔的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</a:t>
            </a:r>
            <a:r>
              <a:rPr lang="zh-TW" altLang="en-US" dirty="0"/>
              <a:t>（</a:t>
            </a:r>
            <a:r>
              <a:rPr lang="en-US" altLang="zh-TW" dirty="0" smtClean="0"/>
              <a:t>namespace</a:t>
            </a:r>
            <a:r>
              <a:rPr lang="zh-TW" altLang="en-US" dirty="0" smtClean="0"/>
              <a:t>）內的</a:t>
            </a:r>
            <a:r>
              <a:rPr lang="en-US" altLang="zh-TW" dirty="0" err="1" smtClean="0"/>
              <a:t>ostream</a:t>
            </a:r>
            <a:r>
              <a:rPr lang="zh-TW" altLang="en-US" dirty="0" smtClean="0"/>
              <a:t>類別中</a:t>
            </a:r>
          </a:p>
          <a:p>
            <a:pPr lvl="1"/>
            <a:r>
              <a:rPr lang="zh-TW" altLang="en-US" dirty="0" smtClean="0"/>
              <a:t>一個</a:t>
            </a:r>
            <a:r>
              <a:rPr lang="en-US" altLang="zh-TW" dirty="0" smtClean="0"/>
              <a:t>I/O</a:t>
            </a:r>
            <a:r>
              <a:rPr lang="zh-TW" altLang="en-US" dirty="0" smtClean="0"/>
              <a:t>格式操縱器，只影響其後的第一個資料，處理後即回復</a:t>
            </a:r>
            <a:r>
              <a:rPr lang="en-US" altLang="zh-TW" dirty="0" smtClean="0"/>
              <a:t>C++</a:t>
            </a:r>
            <a:r>
              <a:rPr lang="zh-TW" altLang="en-US" dirty="0" smtClean="0"/>
              <a:t>預設的輸出格式</a:t>
            </a:r>
          </a:p>
        </p:txBody>
      </p:sp>
    </p:spTree>
    <p:extLst>
      <p:ext uri="{BB962C8B-B14F-4D97-AF65-F5344CB8AC3E}">
        <p14:creationId xmlns:p14="http://schemas.microsoft.com/office/powerpoint/2010/main" val="246853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如何將資料呈現在螢幕上？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「運算式」可以是常數，變數或函式，也可以常數，變數或函式的組合</a:t>
            </a:r>
            <a:endParaRPr lang="en-US" altLang="zh-TW" dirty="0"/>
          </a:p>
          <a:p>
            <a:r>
              <a:rPr lang="zh-TW" altLang="en-US" dirty="0"/>
              <a:t>「</a:t>
            </a:r>
            <a:r>
              <a:rPr lang="en-US" altLang="zh-TW" dirty="0"/>
              <a:t>[ ]</a:t>
            </a:r>
            <a:r>
              <a:rPr lang="zh-TW" altLang="en-US" dirty="0"/>
              <a:t>」，表示它內部（包含</a:t>
            </a:r>
            <a:r>
              <a:rPr lang="en-US" altLang="zh-TW" dirty="0"/>
              <a:t>[ </a:t>
            </a:r>
            <a:r>
              <a:rPr lang="en-US" altLang="zh-TW" dirty="0" smtClean="0"/>
              <a:t>]</a:t>
            </a:r>
            <a:r>
              <a:rPr lang="zh-TW" altLang="en-US" dirty="0" smtClean="0"/>
              <a:t>）的</a:t>
            </a:r>
            <a:r>
              <a:rPr lang="zh-TW" altLang="en-US" dirty="0"/>
              <a:t>資料是選擇性的，需要與否視情況而定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67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如何將資料呈現在螢幕上？</a:t>
            </a:r>
          </a:p>
        </p:txBody>
      </p:sp>
      <p:sp>
        <p:nvSpPr>
          <p:cNvPr id="3379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用法除了以上方式外，還有下列兩種方式：</a:t>
            </a:r>
          </a:p>
          <a:p>
            <a:pPr marL="271462" lvl="1" indent="0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使用定義在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命名空間中的</a:t>
            </a:r>
            <a:r>
              <a:rPr lang="en-US" altLang="zh-TW" dirty="0" err="1" smtClean="0"/>
              <a:t>ios</a:t>
            </a:r>
            <a:r>
              <a:rPr lang="zh-TW" altLang="en-US" dirty="0" smtClean="0"/>
              <a:t>類別之成員函式</a:t>
            </a:r>
            <a:r>
              <a:rPr lang="en-US" altLang="zh-TW" dirty="0" smtClean="0"/>
              <a:t>fill</a:t>
            </a:r>
            <a:r>
              <a:rPr lang="zh-TW" altLang="en-US" dirty="0" smtClean="0"/>
              <a:t>，以指定的字元來填滿輸出資料時的空白位置，但必須配合</a:t>
            </a:r>
            <a:r>
              <a:rPr lang="en-US" altLang="zh-TW" dirty="0" err="1" smtClean="0"/>
              <a:t>setw</a:t>
            </a:r>
            <a:r>
              <a:rPr lang="zh-TW" altLang="en-US" dirty="0" smtClean="0"/>
              <a:t>函式，設定要輸出資料的寬度才有作用。語法如下：</a:t>
            </a:r>
          </a:p>
          <a:p>
            <a:pPr lvl="2"/>
            <a:r>
              <a:rPr lang="en-US" altLang="zh-TW" dirty="0" err="1" smtClean="0"/>
              <a:t>cout.fill</a:t>
            </a:r>
            <a:r>
              <a:rPr lang="en-US" altLang="zh-TW" dirty="0" smtClean="0"/>
              <a:t>('</a:t>
            </a:r>
            <a:r>
              <a:rPr lang="zh-TW" altLang="en-US" dirty="0" smtClean="0"/>
              <a:t>指定的字元</a:t>
            </a:r>
            <a:r>
              <a:rPr lang="en-US" altLang="zh-TW" dirty="0" smtClean="0"/>
              <a:t>') ;</a:t>
            </a:r>
          </a:p>
        </p:txBody>
      </p:sp>
    </p:spTree>
    <p:extLst>
      <p:ext uri="{BB962C8B-B14F-4D97-AF65-F5344CB8AC3E}">
        <p14:creationId xmlns:p14="http://schemas.microsoft.com/office/powerpoint/2010/main" val="396780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2" lvl="1" indent="0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使用定義在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命名空間中的</a:t>
            </a:r>
            <a:r>
              <a:rPr lang="en-US" altLang="zh-TW" dirty="0" err="1" smtClean="0"/>
              <a:t>ios_base</a:t>
            </a:r>
            <a:r>
              <a:rPr lang="zh-TW" altLang="en-US" dirty="0" smtClean="0"/>
              <a:t>類別之成員函式</a:t>
            </a:r>
            <a:r>
              <a:rPr lang="en-US" altLang="zh-TW" dirty="0" smtClean="0"/>
              <a:t>precision</a:t>
            </a:r>
            <a:r>
              <a:rPr lang="zh-TW" altLang="en-US" dirty="0" smtClean="0"/>
              <a:t>，可以使輸出的浮點數資料達到希望的準確度（或精確度）。語法如下：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err="1" smtClean="0"/>
              <a:t>cout.precision</a:t>
            </a:r>
            <a:r>
              <a:rPr lang="en-US" altLang="zh-TW" dirty="0" smtClean="0"/>
              <a:t>(n) ; </a:t>
            </a:r>
          </a:p>
          <a:p>
            <a:pPr marL="271462" lvl="1" indent="0">
              <a:buNone/>
            </a:pPr>
            <a:r>
              <a:rPr lang="en-US" altLang="zh-TW" dirty="0" smtClean="0"/>
              <a:t>// </a:t>
            </a:r>
            <a:r>
              <a:rPr lang="zh-TW" altLang="en-US" dirty="0" smtClean="0"/>
              <a:t>設定浮點數資料輸出時，整數位數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小數位數，共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0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2</a:t>
            </a:r>
            <a:endParaRPr lang="zh-TW" altLang="en-US" dirty="0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輸出資料的格式旗標設定、精確度設定</a:t>
            </a:r>
            <a:r>
              <a:rPr lang="en-US" altLang="zh-TW" dirty="0" smtClean="0"/>
              <a:t>precision(n)</a:t>
            </a:r>
            <a:r>
              <a:rPr lang="zh-TW" altLang="en-US" dirty="0" smtClean="0"/>
              <a:t>、寬度設定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(n)</a:t>
            </a:r>
            <a:r>
              <a:rPr lang="zh-TW" altLang="en-US" dirty="0" smtClean="0"/>
              <a:t>及跳脫字元的應用練習</a:t>
            </a:r>
          </a:p>
        </p:txBody>
      </p:sp>
    </p:spTree>
    <p:extLst>
      <p:ext uri="{BB962C8B-B14F-4D97-AF65-F5344CB8AC3E}">
        <p14:creationId xmlns:p14="http://schemas.microsoft.com/office/powerpoint/2010/main" val="6527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88640"/>
            <a:ext cx="8047857" cy="6048672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&lt;string&gt;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string name="mike"; //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7-1-3</a:t>
            </a:r>
            <a:r>
              <a:rPr lang="zh-TW" altLang="en-US" dirty="0" smtClean="0"/>
              <a:t>字串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age=28;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char blood='A';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float height=168.5;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double money=1234567000;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</a:t>
            </a:r>
            <a:r>
              <a:rPr lang="en-US" altLang="zh-TW" sz="2000" dirty="0" err="1" smtClean="0"/>
              <a:t>cout.precision</a:t>
            </a:r>
            <a:r>
              <a:rPr lang="en-US" altLang="zh-TW" sz="2000" dirty="0" smtClean="0"/>
              <a:t>(4);  // </a:t>
            </a:r>
            <a:r>
              <a:rPr lang="zh-TW" altLang="en-US" sz="2000" dirty="0" smtClean="0"/>
              <a:t>設定浮點數資料輸出時，整數位數 </a:t>
            </a:r>
            <a:r>
              <a:rPr lang="en-US" altLang="zh-TW" sz="2000" dirty="0" smtClean="0"/>
              <a:t>+ </a:t>
            </a:r>
            <a:r>
              <a:rPr lang="zh-TW" altLang="en-US" sz="2000" dirty="0" smtClean="0"/>
              <a:t>小數位數，共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位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&lt;&lt; "1234567890123456789012345678901234567890"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"1234567890\n"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"</a:t>
            </a:r>
            <a:r>
              <a:rPr lang="zh-TW" altLang="en-US" sz="2000" dirty="0" smtClean="0"/>
              <a:t>我的名字叫</a:t>
            </a:r>
            <a:r>
              <a:rPr lang="en-US" altLang="zh-TW" sz="2000" dirty="0" smtClean="0"/>
              <a:t>" &lt;&lt; name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"\t</a:t>
            </a:r>
            <a:r>
              <a:rPr lang="zh-TW" altLang="en-US" sz="2000" dirty="0" smtClean="0"/>
              <a:t>今年</a:t>
            </a:r>
            <a:r>
              <a:rPr lang="en-US" altLang="zh-TW" sz="2000" dirty="0" smtClean="0"/>
              <a:t>" &lt;&lt; age &lt;&lt; "</a:t>
            </a:r>
            <a:r>
              <a:rPr lang="zh-TW" altLang="en-US" sz="2000" dirty="0" smtClean="0"/>
              <a:t>歲</a:t>
            </a:r>
            <a:r>
              <a:rPr lang="en-US" altLang="zh-TW" sz="2000" dirty="0" smtClean="0"/>
              <a:t>\n"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"</a:t>
            </a:r>
            <a:r>
              <a:rPr lang="zh-TW" altLang="en-US" sz="2000" dirty="0" smtClean="0"/>
              <a:t>血型是</a:t>
            </a:r>
            <a:r>
              <a:rPr lang="en-US" altLang="zh-TW" sz="2000" dirty="0" smtClean="0"/>
              <a:t>" &lt;&lt; blood &lt;&lt;"\t</a:t>
            </a:r>
            <a:r>
              <a:rPr lang="zh-TW" altLang="en-US" sz="2000" dirty="0" smtClean="0"/>
              <a:t>身高</a:t>
            </a:r>
            <a:r>
              <a:rPr lang="en-US" altLang="zh-TW" sz="2000" dirty="0" smtClean="0"/>
              <a:t>"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</a:t>
            </a:r>
            <a:r>
              <a:rPr lang="en-US" altLang="zh-TW" sz="2000" dirty="0" err="1" smtClean="0"/>
              <a:t>setw</a:t>
            </a:r>
            <a:r>
              <a:rPr lang="en-US" altLang="zh-TW" sz="2000" dirty="0" smtClean="0"/>
              <a:t>(7) &lt;&lt; height &lt;&lt; "</a:t>
            </a:r>
            <a:r>
              <a:rPr lang="zh-TW" altLang="en-US" sz="2000" dirty="0" smtClean="0"/>
              <a:t>公分</a:t>
            </a:r>
            <a:r>
              <a:rPr lang="en-US" altLang="zh-TW" sz="2000" dirty="0" smtClean="0"/>
              <a:t>\t" ;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8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err="1" smtClean="0"/>
              <a:t>cout.setf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ios</a:t>
            </a:r>
            <a:r>
              <a:rPr lang="en-US" altLang="zh-TW" sz="2000" dirty="0"/>
              <a:t>::</a:t>
            </a:r>
            <a:r>
              <a:rPr lang="en-US" altLang="zh-TW" sz="2000" dirty="0" err="1"/>
              <a:t>scientic</a:t>
            </a:r>
            <a:r>
              <a:rPr lang="en-US" altLang="zh-TW" sz="2000" dirty="0"/>
              <a:t>);  //  </a:t>
            </a:r>
            <a:r>
              <a:rPr lang="zh-TW" altLang="en-US" sz="2000" dirty="0"/>
              <a:t>浮點數以科學記號的方式   </a:t>
            </a:r>
          </a:p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err="1" smtClean="0"/>
              <a:t>cout.precision</a:t>
            </a:r>
            <a:r>
              <a:rPr lang="en-US" altLang="zh-TW" sz="2000" dirty="0" smtClean="0"/>
              <a:t>(6</a:t>
            </a:r>
            <a:r>
              <a:rPr lang="en-US" altLang="zh-TW" sz="2000" dirty="0"/>
              <a:t>);  //  </a:t>
            </a:r>
            <a:r>
              <a:rPr lang="zh-TW" altLang="en-US" sz="2000" dirty="0"/>
              <a:t>設定浮點數資料的小數位數</a:t>
            </a:r>
            <a:r>
              <a:rPr lang="en-US" altLang="zh-TW" sz="2000" dirty="0"/>
              <a:t>6</a:t>
            </a:r>
            <a:r>
              <a:rPr lang="zh-TW" altLang="en-US" sz="2000" dirty="0"/>
              <a:t>位  </a:t>
            </a:r>
          </a:p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&lt;&lt; "</a:t>
            </a:r>
            <a:r>
              <a:rPr lang="zh-TW" altLang="en-US" sz="2000" dirty="0"/>
              <a:t>銀行存款</a:t>
            </a:r>
            <a:r>
              <a:rPr lang="en-US" altLang="zh-TW" sz="2000" dirty="0"/>
              <a:t>" &lt;&lt; money &lt;&lt; "</a:t>
            </a:r>
            <a:r>
              <a:rPr lang="zh-TW" altLang="en-US" sz="2000" dirty="0"/>
              <a:t>元</a:t>
            </a:r>
            <a:r>
              <a:rPr lang="en-US" altLang="zh-TW" sz="2000" dirty="0"/>
              <a:t>";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return </a:t>
            </a:r>
            <a:r>
              <a:rPr lang="en-US" altLang="zh-TW" sz="2000" dirty="0"/>
              <a:t>0;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</a:t>
            </a: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1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78914"/>
              </p:ext>
            </p:extLst>
          </p:nvPr>
        </p:nvGraphicFramePr>
        <p:xfrm>
          <a:off x="323528" y="1556792"/>
          <a:ext cx="8640960" cy="19964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83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570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96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結果</a:t>
                      </a:r>
                      <a:endParaRPr kumimoji="1" lang="zh-TW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12345678901234567890123456789012345678901234567890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我的名字叫</a:t>
                      </a: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mike  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今年</a:t>
                      </a: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28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歲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血型是</a:t>
                      </a: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A 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身高  </a:t>
                      </a: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168.5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公分   銀行存款</a:t>
                      </a:r>
                      <a:r>
                        <a:rPr kumimoji="1" lang="en-US" altLang="zh-TW" sz="25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1.234567e+009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元</a:t>
                      </a:r>
                      <a:endParaRPr kumimoji="1" lang="zh-TW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程式解說</a:t>
            </a:r>
          </a:p>
        </p:txBody>
      </p:sp>
      <p:sp>
        <p:nvSpPr>
          <p:cNvPr id="3686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dirty="0" smtClean="0"/>
              <a:t>若「</a:t>
            </a:r>
            <a:r>
              <a:rPr lang="en-US" altLang="zh-TW" dirty="0" err="1" smtClean="0"/>
              <a:t>cout.precision</a:t>
            </a:r>
            <a:r>
              <a:rPr lang="en-US" altLang="zh-TW" dirty="0" smtClean="0"/>
              <a:t>(n);</a:t>
            </a:r>
            <a:r>
              <a:rPr lang="zh-TW" altLang="en-US" dirty="0" smtClean="0"/>
              <a:t>」單獨使用，則表示設定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整數位數</a:t>
            </a:r>
            <a:r>
              <a:rPr lang="en-US" altLang="zh-TW" dirty="0" smtClean="0"/>
              <a:t>) + (</a:t>
            </a:r>
            <a:r>
              <a:rPr lang="zh-TW" altLang="en-US" dirty="0" smtClean="0"/>
              <a:t>小數位數</a:t>
            </a:r>
            <a:r>
              <a:rPr lang="en-US" altLang="zh-TW" dirty="0" smtClean="0"/>
              <a:t>) 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</a:t>
            </a:r>
          </a:p>
          <a:p>
            <a:pPr algn="l"/>
            <a:r>
              <a:rPr lang="zh-TW" altLang="en-US" dirty="0" smtClean="0"/>
              <a:t>「</a:t>
            </a:r>
            <a:r>
              <a:rPr lang="en-US" altLang="zh-TW" dirty="0" err="1" smtClean="0"/>
              <a:t>cout.precision</a:t>
            </a:r>
            <a:r>
              <a:rPr lang="en-US" altLang="zh-TW" dirty="0" smtClean="0"/>
              <a:t>(n);</a:t>
            </a:r>
            <a:r>
              <a:rPr lang="zh-TW" altLang="en-US" dirty="0" smtClean="0"/>
              <a:t>」若與 「</a:t>
            </a:r>
            <a:r>
              <a:rPr lang="en-US" altLang="zh-TW" dirty="0" err="1" smtClean="0"/>
              <a:t>cout.setf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::fixed);</a:t>
            </a:r>
            <a:r>
              <a:rPr lang="zh-TW" altLang="en-US" dirty="0" smtClean="0"/>
              <a:t>」同時存在，則表示設定小數位數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「</a:t>
            </a:r>
            <a:r>
              <a:rPr lang="en-US" altLang="zh-TW" dirty="0" err="1" smtClean="0"/>
              <a:t>cout.precision</a:t>
            </a:r>
            <a:r>
              <a:rPr lang="en-US" altLang="zh-TW" dirty="0" smtClean="0"/>
              <a:t>(n);</a:t>
            </a:r>
            <a:r>
              <a:rPr lang="zh-TW" altLang="en-US" dirty="0" smtClean="0"/>
              <a:t>」若與「</a:t>
            </a:r>
            <a:r>
              <a:rPr lang="en-US" altLang="zh-TW" dirty="0" err="1" smtClean="0"/>
              <a:t>cout.setf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::scientific);</a:t>
            </a:r>
            <a:r>
              <a:rPr lang="zh-TW" altLang="en-US" dirty="0" smtClean="0"/>
              <a:t>」同時存在，則表示設定小數位數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位，且以浮點數以科學記號表示</a:t>
            </a:r>
          </a:p>
          <a:p>
            <a:pPr algn="l"/>
            <a:r>
              <a:rPr lang="zh-TW" altLang="en-US" dirty="0" smtClean="0"/>
              <a:t>水平定位鍵的預設位置，分別為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65 </a:t>
            </a:r>
            <a:r>
              <a:rPr lang="zh-TW" altLang="en-US" dirty="0" smtClean="0"/>
              <a:t>及</a:t>
            </a:r>
            <a:r>
              <a:rPr lang="en-US" altLang="zh-TW" dirty="0" smtClean="0"/>
              <a:t>73</a:t>
            </a:r>
          </a:p>
          <a:p>
            <a:pPr algn="l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79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無論是從鍵盤輸入資料，或從檔案中讀取資料，或將程式的執行結果輸出到螢幕及寫入檔案中，</a:t>
            </a:r>
            <a:r>
              <a:rPr lang="en-US" altLang="zh-TW" dirty="0" smtClean="0"/>
              <a:t>C++</a:t>
            </a:r>
            <a:r>
              <a:rPr lang="zh-TW" altLang="en-US" dirty="0" smtClean="0"/>
              <a:t>語言都是以</a:t>
            </a:r>
            <a:r>
              <a:rPr lang="zh-TW" altLang="en-US" dirty="0" smtClean="0">
                <a:solidFill>
                  <a:srgbClr val="C00000"/>
                </a:solidFill>
              </a:rPr>
              <a:t>串流</a:t>
            </a:r>
            <a:r>
              <a:rPr lang="zh-TW" altLang="en-US" dirty="0" smtClean="0"/>
              <a:t>（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）的方式來處理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串流指的是一種資料傳輸方式，將資料依序傳送出去或接收進來，就像水流一樣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359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範例</a:t>
            </a:r>
            <a:r>
              <a:rPr lang="en-US" altLang="zh-TW" sz="3200" dirty="0" smtClean="0"/>
              <a:t>3</a:t>
            </a:r>
            <a:r>
              <a:rPr lang="zh-TW" altLang="en-US" sz="3200" dirty="0" smtClean="0"/>
              <a:t> 利用</a:t>
            </a:r>
            <a:r>
              <a:rPr lang="en-US" altLang="zh-TW" sz="3200" dirty="0" err="1"/>
              <a:t>cout</a:t>
            </a:r>
            <a:r>
              <a:rPr lang="en-US" altLang="zh-TW" sz="3200" dirty="0"/>
              <a:t> </a:t>
            </a:r>
            <a:r>
              <a:rPr lang="zh-TW" altLang="en-US" sz="3200" dirty="0"/>
              <a:t>物件的成員函式</a:t>
            </a:r>
            <a:r>
              <a:rPr lang="en-US" altLang="zh-TW" sz="3200" dirty="0"/>
              <a:t>fill( )</a:t>
            </a:r>
            <a:r>
              <a:rPr lang="zh-TW" altLang="en-US" sz="3200" dirty="0"/>
              <a:t>，輸出</a:t>
            </a:r>
            <a:r>
              <a:rPr lang="en-US" altLang="zh-TW" sz="3200" dirty="0" smtClean="0"/>
              <a:t>00011000</a:t>
            </a:r>
            <a:endParaRPr lang="zh-TW" altLang="en-US" sz="3200" dirty="0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54006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=1;       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cout.ll</a:t>
            </a:r>
            <a:r>
              <a:rPr lang="en-US" altLang="zh-TW" dirty="0" smtClean="0"/>
              <a:t>('0')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(4) &lt;&lt;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; //</a:t>
            </a:r>
            <a:r>
              <a:rPr lang="zh-TW" altLang="en-US" dirty="0" smtClean="0"/>
              <a:t>以</a:t>
            </a:r>
            <a:r>
              <a:rPr lang="en-US" altLang="zh-TW" dirty="0" smtClean="0"/>
              <a:t>4Byte</a:t>
            </a:r>
            <a:r>
              <a:rPr lang="zh-TW" altLang="en-US" dirty="0" smtClean="0"/>
              <a:t>寬度顯示</a:t>
            </a:r>
            <a:r>
              <a:rPr lang="en-US" altLang="zh-TW" dirty="0" err="1" smtClean="0"/>
              <a:t>num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cout.setf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::left) ; //</a:t>
            </a:r>
            <a:r>
              <a:rPr lang="zh-TW" altLang="en-US" dirty="0" smtClean="0"/>
              <a:t>資料靠左輸出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(4) &lt;&lt;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;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return 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698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</a:p>
          <a:p>
            <a:pPr lvl="1"/>
            <a:r>
              <a:rPr lang="en-US" altLang="zh-TW" dirty="0" smtClean="0"/>
              <a:t>00011000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程式解說</a:t>
            </a:r>
          </a:p>
          <a:p>
            <a:pPr lvl="1"/>
            <a:r>
              <a:rPr lang="zh-TW" altLang="en-US" dirty="0" smtClean="0"/>
              <a:t>資料輸出前，若無設定靠右或靠左輸出，則預設靠右輸出。例如，程式第</a:t>
            </a:r>
            <a:r>
              <a:rPr lang="en-US" altLang="zh-TW" dirty="0" smtClean="0"/>
              <a:t>8</a:t>
            </a:r>
            <a:r>
              <a:rPr lang="zh-TW" altLang="en-US" dirty="0" smtClean="0"/>
              <a:t>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22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3-2</a:t>
            </a:r>
            <a:r>
              <a:rPr lang="zh-TW" altLang="en-US" smtClean="0"/>
              <a:t> 資料輸入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程式執行時，資料取得的方式有下列四種：</a:t>
            </a:r>
          </a:p>
          <a:p>
            <a:pPr marL="271462" lvl="1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在撰寫階段時，就將資料寫在程式中</a:t>
            </a:r>
          </a:p>
          <a:p>
            <a:pPr lvl="1"/>
            <a:r>
              <a:rPr lang="zh-TW" altLang="en-US" dirty="0" smtClean="0"/>
              <a:t>這是取得資料最簡單的方式，但每次執行結果都一樣。因此，只能解決固定的問題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在程式執行階段，由鍵盤輸入資料</a:t>
            </a:r>
          </a:p>
          <a:p>
            <a:pPr lvl="1"/>
            <a:r>
              <a:rPr lang="zh-TW" altLang="en-US" dirty="0" smtClean="0"/>
              <a:t>取得的資料隨著使用者輸入的內容不同，其執行結果也隨之不同。因此，適合解決同一類型的問題</a:t>
            </a:r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3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1462" lvl="1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在程式執行階段，由亂數隨機產生資料</a:t>
            </a:r>
          </a:p>
          <a:p>
            <a:pPr lvl="1"/>
            <a:r>
              <a:rPr lang="zh-TW" altLang="en-US" dirty="0" smtClean="0"/>
              <a:t>資料取得是隨機產生的，其目的是自動產生資料或不想讓使用者掌握資料內容</a:t>
            </a:r>
            <a:endParaRPr lang="en-US" altLang="zh-TW" dirty="0" smtClean="0"/>
          </a:p>
          <a:p>
            <a:pPr lvl="1"/>
            <a:endParaRPr lang="zh-TW" altLang="en-US" dirty="0" smtClean="0"/>
          </a:p>
          <a:p>
            <a:pPr marL="271462" lvl="1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在程式執行階段，由檔案中讀取資料</a:t>
            </a:r>
          </a:p>
          <a:p>
            <a:pPr lvl="1"/>
            <a:r>
              <a:rPr lang="zh-TW" altLang="en-US" dirty="0" smtClean="0"/>
              <a:t>當程式執行時所需要的資料很多時，可事先將資料儲存在檔案中，等程式執行時再從檔案中取得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5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本節主要探討在程式執行階段，如何由鍵盤輸入資料</a:t>
            </a:r>
          </a:p>
          <a:p>
            <a:pPr lvl="1"/>
            <a:r>
              <a:rPr lang="zh-TW" altLang="en-US" smtClean="0"/>
              <a:t>使用</a:t>
            </a:r>
            <a:r>
              <a:rPr lang="en-US" altLang="zh-TW" smtClean="0"/>
              <a:t>istream</a:t>
            </a:r>
            <a:r>
              <a:rPr lang="zh-TW" altLang="en-US" smtClean="0"/>
              <a:t>類別所建立出來的</a:t>
            </a:r>
            <a:r>
              <a:rPr lang="en-US" altLang="zh-TW" smtClean="0"/>
              <a:t>cin</a:t>
            </a:r>
            <a:r>
              <a:rPr lang="zh-TW" altLang="en-US" smtClean="0"/>
              <a:t>物件</a:t>
            </a:r>
          </a:p>
          <a:p>
            <a:pPr lvl="1"/>
            <a:r>
              <a:rPr lang="zh-TW" altLang="en-US" smtClean="0"/>
              <a:t>使用宣告在</a:t>
            </a:r>
            <a:r>
              <a:rPr lang="en-US" altLang="zh-TW" smtClean="0"/>
              <a:t>stdio.h</a:t>
            </a:r>
            <a:r>
              <a:rPr lang="zh-TW" altLang="en-US" smtClean="0"/>
              <a:t>及</a:t>
            </a:r>
            <a:r>
              <a:rPr lang="en-US" altLang="zh-TW" smtClean="0"/>
              <a:t>conio.h</a:t>
            </a:r>
            <a:r>
              <a:rPr lang="zh-TW" altLang="en-US" smtClean="0"/>
              <a:t>兩個標頭檔中的字元輸入函式</a:t>
            </a:r>
          </a:p>
        </p:txBody>
      </p:sp>
    </p:spTree>
    <p:extLst>
      <p:ext uri="{BB962C8B-B14F-4D97-AF65-F5344CB8AC3E}">
        <p14:creationId xmlns:p14="http://schemas.microsoft.com/office/powerpoint/2010/main" val="16233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3-2-1 </a:t>
            </a:r>
            <a:r>
              <a:rPr lang="zh-TW" altLang="en-US" smtClean="0"/>
              <a:t>輸入物件</a:t>
            </a:r>
          </a:p>
        </p:txBody>
      </p:sp>
      <p:sp>
        <p:nvSpPr>
          <p:cNvPr id="45059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要從鍵盤輸入資料，可以使用</a:t>
            </a:r>
            <a:r>
              <a:rPr lang="en-US" altLang="zh-TW" dirty="0" err="1" smtClean="0"/>
              <a:t>istream</a:t>
            </a:r>
            <a:r>
              <a:rPr lang="zh-TW" altLang="en-US" dirty="0" smtClean="0"/>
              <a:t>類別所建立出來的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輸入物件來處理</a:t>
            </a:r>
          </a:p>
          <a:p>
            <a:pPr lvl="1"/>
            <a:r>
              <a:rPr lang="zh-TW" altLang="en-US" dirty="0" smtClean="0"/>
              <a:t>由於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輸入物件是宣告在</a:t>
            </a:r>
            <a:r>
              <a:rPr lang="en-US" altLang="zh-TW" dirty="0" err="1" smtClean="0"/>
              <a:t>iostream</a:t>
            </a:r>
            <a:r>
              <a:rPr lang="zh-TW" altLang="en-US" dirty="0" smtClean="0"/>
              <a:t>標頭檔的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命名空間（</a:t>
            </a:r>
            <a:r>
              <a:rPr lang="en-US" altLang="zh-TW" dirty="0" smtClean="0"/>
              <a:t>namespace</a:t>
            </a:r>
            <a:r>
              <a:rPr lang="zh-TW" altLang="en-US" dirty="0" smtClean="0"/>
              <a:t>）內的</a:t>
            </a:r>
            <a:r>
              <a:rPr lang="en-US" altLang="zh-TW" dirty="0" err="1" smtClean="0"/>
              <a:t>istream</a:t>
            </a:r>
            <a:r>
              <a:rPr lang="zh-TW" altLang="en-US" dirty="0" smtClean="0"/>
              <a:t>的類別，使用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輸入物件前必須將</a:t>
            </a:r>
          </a:p>
          <a:p>
            <a:pPr marL="384048" lvl="2" indent="0">
              <a:buNone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pPr marL="384048" lvl="2" indent="0">
              <a:buNone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 smtClean="0"/>
              <a:t>引入程式中，否則可能會出現下面錯誤訊息</a:t>
            </a:r>
            <a:r>
              <a:rPr lang="zh-TW" altLang="en-US" dirty="0"/>
              <a:t>（</a:t>
            </a:r>
            <a:r>
              <a:rPr lang="zh-TW" altLang="en-US" dirty="0" smtClean="0"/>
              <a:t>切記）：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en-US" dirty="0" smtClean="0"/>
              <a:t>'</a:t>
            </a:r>
            <a:r>
              <a:rPr lang="en-US" altLang="en-US" dirty="0" err="1" smtClean="0"/>
              <a:t>cin</a:t>
            </a:r>
            <a:r>
              <a:rPr lang="en-US" altLang="en-US" dirty="0" smtClean="0"/>
              <a:t>'</a:t>
            </a:r>
            <a:r>
              <a:rPr lang="en-US" altLang="zh-TW" dirty="0" smtClean="0"/>
              <a:t> was not declared in this scope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7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cin</a:t>
            </a:r>
            <a:r>
              <a:rPr lang="zh-TW" altLang="en-US" dirty="0" smtClean="0"/>
              <a:t>（讀作</a:t>
            </a:r>
            <a:r>
              <a:rPr lang="en-US" altLang="zh-TW" dirty="0" smtClean="0"/>
              <a:t>c-in</a:t>
            </a:r>
            <a:r>
              <a:rPr lang="zh-TW" altLang="en-US" dirty="0" smtClean="0"/>
              <a:t>）物件的作用，是將標準輸入裝置（即鍵盤）所輸入的資料（可以是數字，字元或字串），利用 「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」（</a:t>
            </a:r>
            <a:r>
              <a:rPr lang="en-US" altLang="zh-TW" dirty="0" smtClean="0"/>
              <a:t>extraction operator</a:t>
            </a:r>
            <a:r>
              <a:rPr lang="zh-TW" altLang="en-US" dirty="0" smtClean="0"/>
              <a:t>：萃取運算子）將輸入的資料萃取出來，分別傳送給「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」後所對應的變數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8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6083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zh-TW" altLang="en-US" dirty="0" smtClean="0"/>
              <a:t>語法如下：</a:t>
            </a:r>
          </a:p>
          <a:p>
            <a:pPr marL="271462" lvl="1" indent="0">
              <a:buNone/>
            </a:pP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cin</a:t>
            </a:r>
            <a:r>
              <a:rPr lang="en-US" altLang="zh-TW" dirty="0" smtClean="0">
                <a:solidFill>
                  <a:srgbClr val="C00000"/>
                </a:solidFill>
              </a:rPr>
              <a:t> &gt;&gt; 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1 [ &gt;&gt; 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2 ] [ &gt;&gt; 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3 ]… ;</a:t>
            </a:r>
          </a:p>
          <a:p>
            <a:r>
              <a:rPr lang="zh-TW" altLang="en-US" dirty="0" smtClean="0"/>
              <a:t>語法說明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輸入資料時，若前導的資料是空白，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鍵或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鍵，則會被忽略且不會當做資料的一部分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若輸入的資料要存入整數變數，則輸入的資料只接受最前面的整數值，後面不符合的部分則會留在鍵盤緩衝區，使得後續要輸入的資料是直接從鍵盤緩衝區讀取而不是從鍵盤取得，導致取得不正確的資料</a:t>
            </a:r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8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語法說明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若輸入的資料要存入浮點數變數，則輸入的資料只接受最前面的浮點數，後面不符合的部分則會留在鍵盤緩衝區，使得後續要輸入的資料是直接從鍵盤緩衝區讀取而不是從鍵盤取得，導致取得不正確的資料</a:t>
            </a:r>
          </a:p>
          <a:p>
            <a:pPr lvl="1"/>
            <a:r>
              <a:rPr lang="zh-TW" altLang="en-US" dirty="0" smtClean="0"/>
              <a:t>防止資料直接從鍵盤緩衝區讀取的兩項撰寫要點：</a:t>
            </a:r>
          </a:p>
          <a:p>
            <a:pPr lvl="2"/>
            <a:r>
              <a:rPr lang="zh-TW" altLang="en-US" dirty="0" smtClean="0"/>
              <a:t>輸入的資料個數要與實際需要的資料個數一樣</a:t>
            </a:r>
          </a:p>
          <a:p>
            <a:pPr lvl="2"/>
            <a:r>
              <a:rPr lang="zh-TW" altLang="en-US" dirty="0" smtClean="0"/>
              <a:t>若在輸入數值資料後，接著要輸入文字資料，則在輸入文字資料前，執行「</a:t>
            </a:r>
            <a:r>
              <a:rPr lang="en-US" altLang="zh-TW" dirty="0" err="1" smtClean="0"/>
              <a:t>cin.sync</a:t>
            </a:r>
            <a:r>
              <a:rPr lang="en-US" altLang="zh-TW" dirty="0" smtClean="0"/>
              <a:t>( ) ;</a:t>
            </a:r>
            <a:r>
              <a:rPr lang="zh-TW" altLang="en-US" dirty="0" smtClean="0"/>
              <a:t>」</a:t>
            </a:r>
          </a:p>
          <a:p>
            <a:pPr lvl="2"/>
            <a:r>
              <a:rPr lang="en-US" altLang="zh-TW" dirty="0" smtClean="0"/>
              <a:t>sync</a:t>
            </a:r>
            <a:r>
              <a:rPr lang="zh-TW" altLang="en-US" dirty="0" smtClean="0"/>
              <a:t>函式是定義在命名空間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istream</a:t>
            </a:r>
            <a:r>
              <a:rPr lang="zh-TW" altLang="en-US" dirty="0" smtClean="0"/>
              <a:t>類別之成員函式，其作用是清除留在鍵盤緩衝區的資料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20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輸入的各個資料間是以空白，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鍵或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鍵做為的區隔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</a:t>
            </a:r>
            <a:r>
              <a:rPr lang="en-US" altLang="zh-TW" dirty="0" smtClean="0"/>
              <a:t>[ ]</a:t>
            </a:r>
            <a:r>
              <a:rPr lang="zh-TW" altLang="en-US" dirty="0" smtClean="0"/>
              <a:t>」，表示它內部（包含</a:t>
            </a:r>
            <a:r>
              <a:rPr lang="en-US" altLang="zh-TW" dirty="0" smtClean="0"/>
              <a:t>[ ]</a:t>
            </a:r>
            <a:r>
              <a:rPr lang="zh-TW" altLang="en-US" dirty="0" smtClean="0"/>
              <a:t>）的資料是選擇性的，需要與否視情況而定。若只輸入一資料，則「</a:t>
            </a:r>
            <a:r>
              <a:rPr lang="en-US" altLang="zh-TW" dirty="0" smtClean="0"/>
              <a:t>[ ]</a:t>
            </a:r>
            <a:r>
              <a:rPr lang="zh-TW" altLang="en-US" dirty="0" smtClean="0"/>
              <a:t>」可省略，否則由需要輸入的資料量，來決定需要多少個「</a:t>
            </a:r>
            <a:r>
              <a:rPr lang="en-US" altLang="zh-TW" dirty="0" smtClean="0"/>
              <a:t>[ ]</a:t>
            </a:r>
            <a:r>
              <a:rPr lang="zh-TW" altLang="en-US" dirty="0" smtClean="0"/>
              <a:t>」內的敘述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5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語言</a:t>
            </a:r>
            <a:r>
              <a:rPr lang="zh-TW" altLang="en-US" dirty="0"/>
              <a:t>的資料輸入與資料輸出處理，是使用宣告在</a:t>
            </a:r>
            <a:r>
              <a:rPr lang="en-US" altLang="zh-TW" dirty="0" err="1"/>
              <a:t>iostream</a:t>
            </a:r>
            <a:r>
              <a:rPr lang="zh-TW" altLang="en-US" dirty="0"/>
              <a:t>標頭檔內的標準輸出串流物件</a:t>
            </a:r>
            <a:r>
              <a:rPr lang="en-US" altLang="zh-TW" dirty="0" err="1"/>
              <a:t>cout</a:t>
            </a:r>
            <a:r>
              <a:rPr lang="zh-TW" altLang="en-US" dirty="0"/>
              <a:t>，標準錯誤輸出串流物件</a:t>
            </a:r>
            <a:r>
              <a:rPr lang="en-US" altLang="zh-TW" dirty="0" err="1"/>
              <a:t>cerr</a:t>
            </a:r>
            <a:r>
              <a:rPr lang="zh-TW" altLang="en-US" dirty="0"/>
              <a:t>及標準輸入串流物件</a:t>
            </a:r>
            <a:r>
              <a:rPr lang="en-US" altLang="zh-TW" dirty="0" err="1"/>
              <a:t>cin</a:t>
            </a:r>
            <a:r>
              <a:rPr lang="zh-TW" altLang="en-US" dirty="0"/>
              <a:t>來處理</a:t>
            </a:r>
            <a:endParaRPr lang="en-US" altLang="zh-TW" dirty="0"/>
          </a:p>
          <a:p>
            <a:pPr lvl="1"/>
            <a:r>
              <a:rPr lang="zh-TW" altLang="en-US" dirty="0"/>
              <a:t>串流物件</a:t>
            </a:r>
            <a:r>
              <a:rPr lang="en-US" altLang="zh-TW" dirty="0" err="1">
                <a:solidFill>
                  <a:srgbClr val="C00000"/>
                </a:solidFill>
              </a:rPr>
              <a:t>cout</a:t>
            </a:r>
            <a:r>
              <a:rPr lang="zh-TW" altLang="en-US" dirty="0"/>
              <a:t>的作用，是將資料顯示在標準輸出</a:t>
            </a:r>
            <a:r>
              <a:rPr lang="zh-TW" altLang="en-US" dirty="0" smtClean="0"/>
              <a:t>裝置（通常</a:t>
            </a:r>
            <a:r>
              <a:rPr lang="zh-TW" altLang="en-US" dirty="0"/>
              <a:t>指</a:t>
            </a:r>
            <a:r>
              <a:rPr lang="zh-TW" altLang="en-US" dirty="0" smtClean="0"/>
              <a:t>螢幕）上</a:t>
            </a:r>
            <a:endParaRPr lang="en-US" altLang="zh-TW" dirty="0"/>
          </a:p>
          <a:p>
            <a:pPr lvl="1"/>
            <a:r>
              <a:rPr lang="zh-TW" altLang="en-US" dirty="0"/>
              <a:t>串流物件</a:t>
            </a:r>
            <a:r>
              <a:rPr lang="en-US" altLang="zh-TW" dirty="0" err="1">
                <a:solidFill>
                  <a:srgbClr val="C00000"/>
                </a:solidFill>
              </a:rPr>
              <a:t>cin</a:t>
            </a:r>
            <a:r>
              <a:rPr lang="zh-TW" altLang="en-US" dirty="0"/>
              <a:t>的作用，則是從標準輸入</a:t>
            </a:r>
            <a:r>
              <a:rPr lang="zh-TW" altLang="en-US" dirty="0" smtClean="0"/>
              <a:t>裝置（通常</a:t>
            </a:r>
            <a:r>
              <a:rPr lang="zh-TW" altLang="en-US" dirty="0"/>
              <a:t>指</a:t>
            </a:r>
            <a:r>
              <a:rPr lang="zh-TW" altLang="en-US" dirty="0" smtClean="0"/>
              <a:t>鍵盤）輸入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串流物件</a:t>
            </a:r>
            <a:r>
              <a:rPr lang="en-US" altLang="zh-TW" dirty="0" err="1">
                <a:solidFill>
                  <a:srgbClr val="C00000"/>
                </a:solidFill>
              </a:rPr>
              <a:t>cerr</a:t>
            </a:r>
            <a:r>
              <a:rPr lang="zh-TW" altLang="en-US" dirty="0"/>
              <a:t>，則是將錯誤訊息輸出到標準錯誤輸出</a:t>
            </a:r>
            <a:r>
              <a:rPr lang="zh-TW" altLang="en-US" dirty="0" smtClean="0"/>
              <a:t>裝置（通常</a:t>
            </a:r>
            <a:r>
              <a:rPr lang="zh-TW" altLang="en-US" dirty="0"/>
              <a:t>指</a:t>
            </a:r>
            <a:r>
              <a:rPr lang="zh-TW" altLang="en-US" dirty="0" smtClean="0"/>
              <a:t>螢幕）上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4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輸入字串資料除了上述的方式外，還可以藉由定義在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命名空間中的</a:t>
            </a:r>
            <a:r>
              <a:rPr lang="en-US" altLang="zh-TW" dirty="0" err="1" smtClean="0"/>
              <a:t>istream</a:t>
            </a:r>
            <a:r>
              <a:rPr lang="zh-TW" altLang="en-US" dirty="0" smtClean="0"/>
              <a:t>類別之成員函式</a:t>
            </a:r>
            <a:r>
              <a:rPr lang="en-US" altLang="zh-TW" dirty="0" err="1" smtClean="0"/>
              <a:t>getline</a:t>
            </a:r>
            <a:r>
              <a:rPr lang="zh-TW" altLang="en-US" dirty="0" smtClean="0"/>
              <a:t>來處理。</a:t>
            </a:r>
            <a:r>
              <a:rPr lang="en-US" altLang="zh-TW" dirty="0" err="1" smtClean="0"/>
              <a:t>getline</a:t>
            </a:r>
            <a:r>
              <a:rPr lang="zh-TW" altLang="en-US" dirty="0" smtClean="0"/>
              <a:t>函式的使用語法如下：</a:t>
            </a:r>
            <a:r>
              <a:rPr lang="en-US" altLang="zh-TW" dirty="0" smtClean="0"/>
              <a:t> </a:t>
            </a:r>
          </a:p>
          <a:p>
            <a:pPr marL="271462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getline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,</a:t>
            </a:r>
            <a:r>
              <a:rPr lang="zh-TW" altLang="en-US" dirty="0" smtClean="0"/>
              <a:t>字串物件變數</a:t>
            </a:r>
            <a:r>
              <a:rPr lang="en-US" altLang="zh-TW" dirty="0" smtClean="0"/>
              <a:t>);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語法說明	</a:t>
            </a:r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鍵作為輸入字串資料的結束，並將輸入的資料存入字串物件變數中</a:t>
            </a:r>
          </a:p>
          <a:p>
            <a:pPr lvl="1"/>
            <a:r>
              <a:rPr lang="zh-TW" altLang="en-US" dirty="0" smtClean="0"/>
              <a:t>輸入字串資料時，前導的資料可以是空白或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6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1203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smtClean="0"/>
              <a:t>string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;</a:t>
            </a:r>
          </a:p>
          <a:p>
            <a:pPr marL="271462" lvl="1" indent="0">
              <a:buNone/>
            </a:pP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輸入字串</a:t>
            </a:r>
            <a:r>
              <a:rPr lang="en-US" altLang="zh-TW" dirty="0" smtClean="0"/>
              <a:t>:" ;</a:t>
            </a:r>
          </a:p>
          <a:p>
            <a:pPr marL="271462" lvl="1" indent="0">
              <a:buNone/>
            </a:pPr>
            <a:r>
              <a:rPr lang="en-US" altLang="zh-TW" dirty="0" err="1" smtClean="0"/>
              <a:t>getline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 ;</a:t>
            </a:r>
          </a:p>
          <a:p>
            <a:pPr marL="271462" lvl="1" indent="0">
              <a:buNone/>
            </a:pPr>
            <a:r>
              <a:rPr lang="en-US" altLang="zh-TW" dirty="0" smtClean="0"/>
              <a:t> //</a:t>
            </a:r>
            <a:r>
              <a:rPr lang="zh-TW" altLang="en-US" dirty="0" smtClean="0"/>
              <a:t>由鍵盤輸入字串資料，並以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鍵作為結束，</a:t>
            </a:r>
          </a:p>
          <a:p>
            <a:pPr marL="271462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最後將輸入的資料存入</a:t>
            </a:r>
            <a:r>
              <a:rPr lang="en-US" altLang="zh-TW" dirty="0" err="1" smtClean="0"/>
              <a:t>str</a:t>
            </a:r>
            <a:r>
              <a:rPr lang="zh-TW" altLang="en-US" dirty="0" smtClean="0"/>
              <a:t>字串物件變數中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1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範例</a:t>
            </a:r>
            <a:r>
              <a:rPr lang="en-US" altLang="zh-TW" sz="3200" dirty="0" smtClean="0"/>
              <a:t>4 </a:t>
            </a:r>
            <a:r>
              <a:rPr lang="zh-TW" altLang="en-US" sz="3200" dirty="0" smtClean="0"/>
              <a:t>寫一程式，輸出長為</a:t>
            </a:r>
            <a:r>
              <a:rPr lang="en-US" altLang="zh-TW" sz="3200" dirty="0" smtClean="0"/>
              <a:t>20</a:t>
            </a:r>
            <a:r>
              <a:rPr lang="zh-TW" altLang="en-US" sz="3200" dirty="0" smtClean="0"/>
              <a:t>、寬為</a:t>
            </a:r>
            <a:r>
              <a:rPr lang="en-US" altLang="zh-TW" sz="3200" dirty="0" smtClean="0"/>
              <a:t>12</a:t>
            </a:r>
            <a:r>
              <a:rPr lang="zh-TW" altLang="en-US" sz="3200" dirty="0" smtClean="0"/>
              <a:t>的長方形面積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length=20, width=12 ;  //  </a:t>
            </a:r>
            <a:r>
              <a:rPr lang="zh-TW" altLang="en-US" dirty="0" smtClean="0"/>
              <a:t>長方形的長與寬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長為</a:t>
            </a:r>
            <a:r>
              <a:rPr lang="en-US" altLang="zh-TW" dirty="0" smtClean="0"/>
              <a:t>" &lt;&lt; length &lt;&lt; ",</a:t>
            </a:r>
            <a:r>
              <a:rPr lang="zh-TW" altLang="en-US" dirty="0" smtClean="0"/>
              <a:t>寬為</a:t>
            </a:r>
            <a:r>
              <a:rPr lang="en-US" altLang="zh-TW" dirty="0" smtClean="0"/>
              <a:t>" &lt;&lt; width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&lt;&lt; "</a:t>
            </a:r>
            <a:r>
              <a:rPr lang="zh-TW" altLang="en-US" dirty="0" smtClean="0"/>
              <a:t>的長方形面積</a:t>
            </a:r>
            <a:r>
              <a:rPr lang="en-US" altLang="zh-TW" dirty="0" smtClean="0"/>
              <a:t>=" &lt;&lt; length * width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return 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2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程式解說</a:t>
            </a:r>
          </a:p>
          <a:p>
            <a:pPr lvl="1"/>
            <a:r>
              <a:rPr lang="zh-TW" altLang="en-US" dirty="0" smtClean="0"/>
              <a:t>長度（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）固定為</a:t>
            </a:r>
            <a:r>
              <a:rPr lang="en-US" altLang="zh-TW" dirty="0" smtClean="0"/>
              <a:t>20</a:t>
            </a:r>
            <a:r>
              <a:rPr lang="zh-TW" altLang="en-US" dirty="0" smtClean="0"/>
              <a:t>，</a:t>
            </a:r>
            <a:r>
              <a:rPr lang="zh-TW" altLang="en-US" dirty="0"/>
              <a:t>寬度</a:t>
            </a:r>
            <a:r>
              <a:rPr lang="zh-TW" altLang="en-US" dirty="0" smtClean="0"/>
              <a:t>（</a:t>
            </a:r>
            <a:r>
              <a:rPr lang="en-US" altLang="zh-TW" dirty="0" smtClean="0"/>
              <a:t>width</a:t>
            </a:r>
            <a:r>
              <a:rPr lang="zh-TW" altLang="en-US" dirty="0" smtClean="0"/>
              <a:t>）固定為</a:t>
            </a:r>
            <a:r>
              <a:rPr lang="en-US" altLang="zh-TW" dirty="0" smtClean="0"/>
              <a:t>12</a:t>
            </a:r>
            <a:r>
              <a:rPr lang="zh-TW" altLang="en-US" dirty="0" smtClean="0"/>
              <a:t>，故程式每次執行時都輸出面積</a:t>
            </a:r>
            <a:r>
              <a:rPr lang="en-US" altLang="zh-TW" dirty="0" smtClean="0"/>
              <a:t>=240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本範例的做法，只能計算長度</a:t>
            </a:r>
            <a:r>
              <a:rPr lang="en-US" altLang="zh-TW" dirty="0" smtClean="0"/>
              <a:t>=20</a:t>
            </a:r>
            <a:r>
              <a:rPr lang="zh-TW" altLang="en-US" dirty="0" smtClean="0"/>
              <a:t>，寬度</a:t>
            </a:r>
            <a:r>
              <a:rPr lang="en-US" altLang="zh-TW" dirty="0" smtClean="0"/>
              <a:t>=12</a:t>
            </a:r>
            <a:r>
              <a:rPr lang="zh-TW" altLang="en-US" dirty="0" smtClean="0"/>
              <a:t>的長方形面積，若要計算其他不同長度或寬度的長方形面積，則必須修改程式碼</a:t>
            </a:r>
          </a:p>
          <a:p>
            <a:endParaRPr lang="en-US" altLang="zh-TW" dirty="0" smtClean="0"/>
          </a:p>
        </p:txBody>
      </p:sp>
      <p:graphicFrame>
        <p:nvGraphicFramePr>
          <p:cNvPr id="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85882"/>
              </p:ext>
            </p:extLst>
          </p:nvPr>
        </p:nvGraphicFramePr>
        <p:xfrm>
          <a:off x="539552" y="1412776"/>
          <a:ext cx="7850187" cy="106683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52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97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8" marR="91448" marT="45739" marB="4573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長為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20,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寬為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12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的長方形面積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=240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8" marR="91448" marT="45739" marB="45739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4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範例</a:t>
            </a:r>
            <a:r>
              <a:rPr lang="en-US" altLang="zh-TW" sz="3200" dirty="0" smtClean="0"/>
              <a:t>5</a:t>
            </a:r>
            <a:r>
              <a:rPr lang="zh-TW" altLang="en-US" sz="3200" dirty="0" smtClean="0"/>
              <a:t> 寫一程式，輸入長方形的長與寬，印出面積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525658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length, width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輸入長方形的長與寬</a:t>
            </a:r>
            <a:r>
              <a:rPr lang="en-US" altLang="zh-TW" dirty="0" smtClean="0"/>
              <a:t>:"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length &gt;&gt; width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長為</a:t>
            </a:r>
            <a:r>
              <a:rPr lang="en-US" altLang="zh-TW" dirty="0" smtClean="0"/>
              <a:t>" &lt;&lt; length &lt;&lt; ",</a:t>
            </a:r>
            <a:r>
              <a:rPr lang="zh-TW" altLang="en-US" dirty="0" smtClean="0"/>
              <a:t>寬為</a:t>
            </a:r>
            <a:r>
              <a:rPr lang="en-US" altLang="zh-TW" dirty="0" smtClean="0"/>
              <a:t>" &lt;&lt; width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&lt;&lt; "</a:t>
            </a:r>
            <a:r>
              <a:rPr lang="zh-TW" altLang="en-US" dirty="0" smtClean="0"/>
              <a:t>的長方形面積</a:t>
            </a:r>
            <a:r>
              <a:rPr lang="en-US" altLang="zh-TW" dirty="0" smtClean="0"/>
              <a:t>=" &lt;&lt; length * width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return 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44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6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程式解說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程式第</a:t>
            </a:r>
            <a:r>
              <a:rPr lang="en-US" altLang="zh-TW" dirty="0" smtClean="0"/>
              <a:t>7</a:t>
            </a:r>
            <a:r>
              <a:rPr lang="zh-TW" altLang="en-US" dirty="0" smtClean="0"/>
              <a:t>列「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 length &gt;&gt; width ;</a:t>
            </a:r>
            <a:r>
              <a:rPr lang="zh-TW" altLang="en-US" dirty="0" smtClean="0"/>
              <a:t>」的目的，是要求輸入兩個整數，以空白隔開，並將輸入的資料分別存入整數變數「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」及「</a:t>
            </a:r>
            <a:r>
              <a:rPr lang="en-US" altLang="zh-TW" dirty="0" smtClean="0"/>
              <a:t>width</a:t>
            </a:r>
            <a:r>
              <a:rPr lang="zh-TW" altLang="en-US" dirty="0" smtClean="0"/>
              <a:t>」</a:t>
            </a:r>
          </a:p>
          <a:p>
            <a:pPr lvl="1"/>
            <a:r>
              <a:rPr lang="zh-TW" altLang="en-US" dirty="0" smtClean="0"/>
              <a:t>本範例無須修改任何一列程式敘述，就能計算各種不同長度或寬度的長方形面積</a:t>
            </a:r>
          </a:p>
        </p:txBody>
      </p:sp>
      <p:graphicFrame>
        <p:nvGraphicFramePr>
          <p:cNvPr id="4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04028"/>
              </p:ext>
            </p:extLst>
          </p:nvPr>
        </p:nvGraphicFramePr>
        <p:xfrm>
          <a:off x="683568" y="1196752"/>
          <a:ext cx="7127875" cy="119221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61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1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28" marR="91428" marT="45672" marB="4567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輸入長方形的長與寬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:9 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長為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9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寬為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的長方形面積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=54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28" marR="91428" marT="45672" marB="45672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75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3-2-2 </a:t>
            </a:r>
            <a:r>
              <a:rPr lang="zh-TW" altLang="en-US" dirty="0" smtClean="0"/>
              <a:t>字元輸入函式</a:t>
            </a:r>
            <a:endParaRPr lang="en-US" altLang="zh-TW" dirty="0" smtClean="0"/>
          </a:p>
        </p:txBody>
      </p:sp>
      <p:sp>
        <p:nvSpPr>
          <p:cNvPr id="5529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一、標準字元輸入函式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 )</a:t>
            </a:r>
            <a:r>
              <a:rPr lang="zh-TW" altLang="en-US" dirty="0" smtClean="0"/>
              <a:t>：從鍵盤輸入一個字元</a:t>
            </a:r>
          </a:p>
          <a:p>
            <a:r>
              <a:rPr lang="zh-TW" altLang="en-US" dirty="0" smtClean="0"/>
              <a:t>語法如下：</a:t>
            </a:r>
          </a:p>
          <a:p>
            <a:pPr marL="271462" lvl="1" indent="0">
              <a:buNone/>
            </a:pPr>
            <a:r>
              <a:rPr lang="zh-TW" altLang="en-US" dirty="0" smtClean="0"/>
              <a:t>字元變數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 ); 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 語法說明</a:t>
            </a:r>
          </a:p>
          <a:p>
            <a:pPr lvl="1"/>
            <a:r>
              <a:rPr lang="en-US" altLang="zh-TW" dirty="0" err="1" smtClean="0"/>
              <a:t>getchar</a:t>
            </a:r>
            <a:r>
              <a:rPr lang="zh-TW" altLang="en-US" dirty="0" smtClean="0"/>
              <a:t>函式被呼叫時，會等待使用者輸入一個字元（需按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鍵作為輸入結束），並將該字元存入字元變數中，且輸入的字元會顯示在螢幕上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5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getchar</a:t>
            </a:r>
            <a:r>
              <a:rPr lang="zh-TW" altLang="en-US" dirty="0" smtClean="0"/>
              <a:t>函式的宣告放在</a:t>
            </a:r>
            <a:r>
              <a:rPr lang="en-US" altLang="zh-TW" dirty="0" err="1" smtClean="0"/>
              <a:t>stdio.h</a:t>
            </a:r>
            <a:r>
              <a:rPr lang="zh-TW" altLang="en-US" dirty="0" smtClean="0"/>
              <a:t>標頭檔中，使用前須在前置處理指令區「</a:t>
            </a:r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」，否則可能會出現下面錯誤訊息（切記）：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' was not declared in this scope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24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5734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二、非標準字元輸入函式</a:t>
            </a:r>
            <a:r>
              <a:rPr lang="en-US" altLang="zh-TW" dirty="0" err="1" smtClean="0"/>
              <a:t>getche</a:t>
            </a:r>
            <a:r>
              <a:rPr lang="en-US" altLang="zh-TW" dirty="0" smtClean="0"/>
              <a:t>( )</a:t>
            </a:r>
            <a:r>
              <a:rPr lang="zh-TW" altLang="en-US" dirty="0" smtClean="0"/>
              <a:t>：從鍵盤輸入一個字元</a:t>
            </a:r>
          </a:p>
          <a:p>
            <a:r>
              <a:rPr lang="zh-TW" altLang="en-US" dirty="0" smtClean="0"/>
              <a:t>語法如下：</a:t>
            </a:r>
          </a:p>
          <a:p>
            <a:pPr marL="271462" lvl="1" indent="0">
              <a:buNone/>
            </a:pPr>
            <a:r>
              <a:rPr lang="zh-TW" altLang="en-US" dirty="0" smtClean="0"/>
              <a:t>字元變數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getche</a:t>
            </a:r>
            <a:r>
              <a:rPr lang="en-US" altLang="zh-TW" dirty="0" smtClean="0"/>
              <a:t>( ); 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getche</a:t>
            </a:r>
            <a:r>
              <a:rPr lang="zh-TW" altLang="en-US" dirty="0" smtClean="0"/>
              <a:t>函式被呼叫時，會等待使用者輸入一個字元（無需按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鍵），並將該字元存入字元變數中，且輸入的字元會顯示在螢幕上</a:t>
            </a:r>
          </a:p>
        </p:txBody>
      </p:sp>
    </p:spTree>
    <p:extLst>
      <p:ext uri="{BB962C8B-B14F-4D97-AF65-F5344CB8AC3E}">
        <p14:creationId xmlns:p14="http://schemas.microsoft.com/office/powerpoint/2010/main" val="30658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getche</a:t>
            </a:r>
            <a:r>
              <a:rPr lang="zh-TW" altLang="en-US" dirty="0" smtClean="0"/>
              <a:t>函式的宣告放在</a:t>
            </a:r>
            <a:r>
              <a:rPr lang="en-US" altLang="zh-TW" dirty="0" err="1" smtClean="0"/>
              <a:t>conio.h</a:t>
            </a:r>
            <a:r>
              <a:rPr lang="zh-TW" altLang="en-US" dirty="0" smtClean="0"/>
              <a:t>標頭檔中，使用前須在前置處理指令區撰寫「</a:t>
            </a:r>
            <a:r>
              <a:rPr lang="en-US" altLang="zh-TW" dirty="0" smtClean="0"/>
              <a:t>#include &lt; </a:t>
            </a:r>
            <a:r>
              <a:rPr lang="en-US" altLang="zh-TW" dirty="0" err="1" smtClean="0"/>
              <a:t>conio.h</a:t>
            </a:r>
            <a:r>
              <a:rPr lang="en-US" altLang="zh-TW" dirty="0" smtClean="0"/>
              <a:t> &gt;</a:t>
            </a:r>
            <a:r>
              <a:rPr lang="zh-TW" altLang="en-US" dirty="0" smtClean="0"/>
              <a:t>，否則可能會出現下面錯誤訊息（切記）：</a:t>
            </a:r>
          </a:p>
          <a:p>
            <a:pPr marL="267970" lvl="1" indent="0">
              <a:buNone/>
            </a:pPr>
            <a:r>
              <a:rPr lang="en-US" altLang="zh-TW" dirty="0" smtClean="0"/>
              <a:t>'</a:t>
            </a:r>
            <a:r>
              <a:rPr lang="en-US" altLang="zh-TW" dirty="0" err="1" smtClean="0"/>
              <a:t>getche</a:t>
            </a:r>
            <a:r>
              <a:rPr lang="en-US" altLang="zh-TW" dirty="0" smtClean="0"/>
              <a:t>' was not declared in this scope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3-1 </a:t>
            </a:r>
            <a:r>
              <a:rPr lang="zh-TW" altLang="en-US" dirty="0"/>
              <a:t>資料輸出</a:t>
            </a:r>
            <a:endParaRPr lang="zh-TW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執行程式時，資料呈現的方式有下列三種：</a:t>
            </a:r>
          </a:p>
          <a:p>
            <a:pPr marL="271462" lvl="1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是顯示在螢幕上</a:t>
            </a:r>
          </a:p>
          <a:p>
            <a:pPr marL="271462" lvl="1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第二種是存入在檔案中（參考 第</a:t>
            </a:r>
            <a:r>
              <a:rPr lang="en-US" altLang="zh-TW" dirty="0" smtClean="0"/>
              <a:t>17</a:t>
            </a:r>
            <a:r>
              <a:rPr lang="zh-TW" altLang="en-US" dirty="0" smtClean="0"/>
              <a:t>章 檔案處理）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是印在紙上（參考 範例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717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5939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三、非標準字元輸入函式</a:t>
            </a:r>
            <a:r>
              <a:rPr lang="en-US" altLang="zh-TW" dirty="0" err="1" smtClean="0"/>
              <a:t>getch</a:t>
            </a:r>
            <a:r>
              <a:rPr lang="en-US" altLang="zh-TW" dirty="0" smtClean="0"/>
              <a:t>( )</a:t>
            </a:r>
            <a:r>
              <a:rPr lang="zh-TW" altLang="en-US" dirty="0" smtClean="0"/>
              <a:t>：從鍵盤輸入一個字元</a:t>
            </a:r>
          </a:p>
          <a:p>
            <a:r>
              <a:rPr lang="zh-TW" altLang="en-US" dirty="0" smtClean="0"/>
              <a:t>語法如下：</a:t>
            </a:r>
          </a:p>
          <a:p>
            <a:pPr marL="271462" lvl="1" indent="0">
              <a:buNone/>
            </a:pPr>
            <a:r>
              <a:rPr lang="zh-TW" altLang="en-US" dirty="0" smtClean="0"/>
              <a:t>字元變數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getch</a:t>
            </a:r>
            <a:r>
              <a:rPr lang="en-US" altLang="zh-TW" dirty="0" smtClean="0"/>
              <a:t>( );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</a:t>
            </a:r>
            <a:r>
              <a:rPr lang="zh-TW" altLang="en-US" dirty="0" smtClean="0"/>
              <a:t>函式被呼叫時，會等待使用者輸入一個字元（無需按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鍵），並將該字元存入字元變數中，但輸入的字元不會顯示在螢幕上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9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</a:t>
            </a:r>
            <a:r>
              <a:rPr lang="zh-TW" altLang="en-US" dirty="0" smtClean="0"/>
              <a:t>函式的宣告放在</a:t>
            </a:r>
            <a:r>
              <a:rPr lang="en-US" altLang="zh-TW" dirty="0" err="1" smtClean="0"/>
              <a:t>conio.h</a:t>
            </a:r>
            <a:r>
              <a:rPr lang="zh-TW" altLang="en-US" dirty="0" smtClean="0"/>
              <a:t>標頭檔中，使用前須在前置處理指令區撰寫 「</a:t>
            </a:r>
            <a:r>
              <a:rPr lang="en-US" altLang="zh-TW" dirty="0" smtClean="0"/>
              <a:t>#include &lt; </a:t>
            </a:r>
            <a:r>
              <a:rPr lang="en-US" altLang="zh-TW" dirty="0" err="1" smtClean="0"/>
              <a:t>conio.h</a:t>
            </a:r>
            <a:r>
              <a:rPr lang="en-US" altLang="zh-TW" dirty="0" smtClean="0"/>
              <a:t> &gt;</a:t>
            </a:r>
            <a:r>
              <a:rPr lang="zh-TW" altLang="en-US" dirty="0" smtClean="0"/>
              <a:t>，否則可能會出現下面錯誤訊息（切記）：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smtClean="0"/>
              <a:t>'</a:t>
            </a:r>
            <a:r>
              <a:rPr lang="en-US" altLang="zh-TW" dirty="0" err="1" smtClean="0"/>
              <a:t>getch</a:t>
            </a:r>
            <a:r>
              <a:rPr lang="en-US" altLang="zh-TW" dirty="0" smtClean="0"/>
              <a:t>' was not declared in this scope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42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範例</a:t>
            </a:r>
            <a:r>
              <a:rPr lang="en-US" altLang="zh-TW" smtClean="0"/>
              <a:t>8</a:t>
            </a:r>
            <a:endParaRPr lang="zh-TW" altLang="en-US" smtClean="0"/>
          </a:p>
        </p:txBody>
      </p:sp>
      <p:sp>
        <p:nvSpPr>
          <p:cNvPr id="5734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寫一程式， 比較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getche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及            </a:t>
            </a:r>
            <a:r>
              <a:rPr lang="en-US" altLang="zh-TW" dirty="0" err="1" smtClean="0"/>
              <a:t>getch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三個函式之間的差異</a:t>
            </a:r>
            <a:br>
              <a:rPr lang="zh-TW" altLang="en-US" dirty="0" smtClean="0"/>
            </a:b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4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conio.h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2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548680"/>
            <a:ext cx="8047857" cy="5544616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</a:t>
            </a:r>
            <a:r>
              <a:rPr lang="en-US" altLang="zh-TW" dirty="0"/>
              <a:t>{  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smtClean="0"/>
              <a:t>char </a:t>
            </a:r>
            <a:r>
              <a:rPr lang="en-US" altLang="zh-TW" dirty="0"/>
              <a:t>ch1,ch2,ch3;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"</a:t>
            </a:r>
            <a:r>
              <a:rPr lang="zh-TW" altLang="en-US" dirty="0"/>
              <a:t>輸入一字元</a:t>
            </a:r>
            <a:r>
              <a:rPr lang="en-US" altLang="zh-TW" dirty="0"/>
              <a:t>:" 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</a:t>
            </a:r>
            <a:r>
              <a:rPr lang="zh-TW" altLang="en-US" dirty="0" smtClean="0"/>
              <a:t>　 </a:t>
            </a:r>
            <a:r>
              <a:rPr lang="en-US" altLang="zh-TW" dirty="0"/>
              <a:t>ch1 = </a:t>
            </a:r>
            <a:r>
              <a:rPr lang="en-US" altLang="zh-TW" dirty="0" err="1"/>
              <a:t>getchar</a:t>
            </a:r>
            <a:r>
              <a:rPr lang="en-US" altLang="zh-TW" dirty="0"/>
              <a:t>();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"</a:t>
            </a:r>
            <a:r>
              <a:rPr lang="zh-TW" altLang="en-US" dirty="0"/>
              <a:t>輸入一字元</a:t>
            </a:r>
            <a:r>
              <a:rPr lang="en-US" altLang="zh-TW" dirty="0"/>
              <a:t>:" 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smtClean="0"/>
              <a:t>ch2 </a:t>
            </a:r>
            <a:r>
              <a:rPr lang="en-US" altLang="zh-TW" dirty="0"/>
              <a:t>= </a:t>
            </a:r>
            <a:r>
              <a:rPr lang="en-US" altLang="zh-TW" dirty="0" err="1"/>
              <a:t>getche</a:t>
            </a:r>
            <a:r>
              <a:rPr lang="en-US" altLang="zh-TW" dirty="0"/>
              <a:t>();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</a:t>
            </a:r>
            <a:r>
              <a:rPr lang="zh-TW" altLang="en-US" dirty="0" smtClean="0"/>
              <a:t>　 </a:t>
            </a:r>
            <a:r>
              <a:rPr lang="en-US" altLang="zh-TW" dirty="0" err="1"/>
              <a:t>cout</a:t>
            </a:r>
            <a:r>
              <a:rPr lang="en-US" altLang="zh-TW" dirty="0"/>
              <a:t> &lt;&lt; "\n</a:t>
            </a:r>
            <a:r>
              <a:rPr lang="zh-TW" altLang="en-US" dirty="0"/>
              <a:t>輸入一字元</a:t>
            </a:r>
            <a:r>
              <a:rPr lang="en-US" altLang="zh-TW" dirty="0"/>
              <a:t>:" 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smtClean="0"/>
              <a:t>ch3 </a:t>
            </a:r>
            <a:r>
              <a:rPr lang="en-US" altLang="zh-TW" dirty="0"/>
              <a:t>= </a:t>
            </a:r>
            <a:r>
              <a:rPr lang="en-US" altLang="zh-TW" dirty="0" err="1"/>
              <a:t>getch</a:t>
            </a:r>
            <a:r>
              <a:rPr lang="en-US" altLang="zh-TW" dirty="0"/>
              <a:t>();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"\n</a:t>
            </a:r>
            <a:r>
              <a:rPr lang="zh-TW" altLang="en-US" dirty="0"/>
              <a:t>輸入的字元為</a:t>
            </a:r>
            <a:r>
              <a:rPr lang="en-US" altLang="zh-TW" dirty="0"/>
              <a:t>:" &lt;&lt; ch1 &lt;&lt; ch2 &lt;&lt; ch3 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smtClean="0"/>
              <a:t>return </a:t>
            </a:r>
            <a:r>
              <a:rPr lang="en-US" altLang="zh-TW" dirty="0"/>
              <a:t>0;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</a:t>
            </a:r>
            <a:r>
              <a:rPr lang="en-US" altLang="zh-TW" dirty="0"/>
              <a:t>}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67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graphicFrame>
        <p:nvGraphicFramePr>
          <p:cNvPr id="5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26810"/>
              </p:ext>
            </p:extLst>
          </p:nvPr>
        </p:nvGraphicFramePr>
        <p:xfrm>
          <a:off x="611560" y="1556792"/>
          <a:ext cx="7694613" cy="208756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44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505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87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4" marR="91434" marT="45689" marB="4568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輸入一字元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:A (</a:t>
                      </a: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按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Enter)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輸入一字元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:B(</a:t>
                      </a: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沒有按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Enter)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輸入一字元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:C(</a:t>
                      </a: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沒有顯示且沒有按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Enter)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輸入的字元為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:ABC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4" marR="91434" marT="45689" marB="45689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3-3 </a:t>
            </a:r>
            <a:r>
              <a:rPr lang="zh-TW" altLang="en-US" dirty="0"/>
              <a:t>發現問題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66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範例</a:t>
            </a:r>
            <a:r>
              <a:rPr lang="en-US" altLang="zh-TW" smtClean="0"/>
              <a:t>9</a:t>
            </a:r>
            <a:endParaRPr lang="zh-TW" altLang="en-US" smtClean="0"/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float</a:t>
            </a:r>
            <a:r>
              <a:rPr lang="zh-TW" altLang="en-US" smtClean="0"/>
              <a:t>資料型態及</a:t>
            </a:r>
            <a:r>
              <a:rPr lang="en-US" altLang="zh-TW" smtClean="0"/>
              <a:t>double</a:t>
            </a:r>
            <a:r>
              <a:rPr lang="zh-TW" altLang="en-US" smtClean="0"/>
              <a:t>資料型態的資料之準確度問題</a:t>
            </a:r>
          </a:p>
        </p:txBody>
      </p:sp>
    </p:spTree>
    <p:extLst>
      <p:ext uri="{BB962C8B-B14F-4D97-AF65-F5344CB8AC3E}">
        <p14:creationId xmlns:p14="http://schemas.microsoft.com/office/powerpoint/2010/main" val="5576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518457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float  a=1.2345678901234567890f;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double b;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cout.precision</a:t>
            </a:r>
            <a:r>
              <a:rPr lang="en-US" altLang="zh-TW" dirty="0" smtClean="0"/>
              <a:t>(20);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cout.setf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xed</a:t>
            </a:r>
            <a:r>
              <a:rPr lang="en-US" altLang="zh-TW" dirty="0" smtClean="0"/>
              <a:t>);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"a=" &lt;&lt; a &lt;&lt; '\n' ;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// 8063049316406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0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a=12.345678901234567890f</a:t>
            </a:r>
            <a:r>
              <a:rPr lang="en-US" altLang="zh-TW" sz="2000" dirty="0"/>
              <a:t>;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12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&lt;&lt; "a=" &lt;&lt; a &lt;&lt; '\n' ;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12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// </a:t>
            </a:r>
            <a:r>
              <a:rPr lang="en-US" altLang="zh-TW" sz="2000" dirty="0"/>
              <a:t>928314208984375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12"/>
            </a:pPr>
            <a:r>
              <a:rPr lang="zh-TW" altLang="en-US" sz="2000" dirty="0"/>
              <a:t>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1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寫一程式，將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檔案內容印在紙上</a:t>
            </a:r>
            <a:endParaRPr lang="en-US" altLang="zh-TW" dirty="0" smtClean="0"/>
          </a:p>
          <a:p>
            <a:r>
              <a:rPr lang="zh-TW" altLang="en-US" dirty="0" smtClean="0"/>
              <a:t>假設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檔案的內容為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Trust yourself, you can pass Language C++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7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b=1.2345678901234567890;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"b=" &lt;&lt; b &lt;&lt; '\n' ;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// 69043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b=12.345678901234567890;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"b=" &lt;&lt; b &lt;&lt; '\n'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// 34841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     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return 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2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75623"/>
              </p:ext>
            </p:extLst>
          </p:nvPr>
        </p:nvGraphicFramePr>
        <p:xfrm>
          <a:off x="900113" y="2060575"/>
          <a:ext cx="7380287" cy="254199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47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32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1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a=</a:t>
                      </a:r>
                      <a:r>
                        <a:rPr kumimoji="1" lang="en-US" altLang="zh-TW" sz="2800" u="sng" kern="1200" dirty="0" smtClean="0">
                          <a:effectLst/>
                          <a:latin typeface="+mj-ea"/>
                          <a:ea typeface="+mj-ea"/>
                        </a:rPr>
                        <a:t>1.2345678</a:t>
                      </a:r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8063049316406</a:t>
                      </a:r>
                      <a:endParaRPr kumimoji="1" lang="zh-TW" altLang="zh-TW" sz="2800" kern="12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a=</a:t>
                      </a:r>
                      <a:r>
                        <a:rPr kumimoji="1" lang="en-US" altLang="zh-TW" sz="2800" u="sng" kern="1200" dirty="0" smtClean="0">
                          <a:effectLst/>
                          <a:latin typeface="+mj-ea"/>
                          <a:ea typeface="+mj-ea"/>
                        </a:rPr>
                        <a:t>12.34567</a:t>
                      </a:r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928314208984375</a:t>
                      </a:r>
                      <a:endParaRPr kumimoji="1" lang="zh-TW" altLang="zh-TW" sz="2800" kern="12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b=</a:t>
                      </a:r>
                      <a:r>
                        <a:rPr kumimoji="1" lang="en-US" altLang="zh-TW" sz="2800" u="sng" kern="1200" dirty="0" smtClean="0">
                          <a:effectLst/>
                          <a:latin typeface="+mj-ea"/>
                          <a:ea typeface="+mj-ea"/>
                        </a:rPr>
                        <a:t>1.234567890123456</a:t>
                      </a:r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69043</a:t>
                      </a:r>
                      <a:endParaRPr kumimoji="1" lang="zh-TW" altLang="zh-TW" sz="2800" kern="12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b=</a:t>
                      </a:r>
                      <a:r>
                        <a:rPr kumimoji="1" lang="en-US" altLang="zh-TW" sz="2800" u="sng" kern="1200" dirty="0" smtClean="0">
                          <a:effectLst/>
                          <a:latin typeface="+mj-ea"/>
                          <a:ea typeface="+mj-ea"/>
                        </a:rPr>
                        <a:t>12.345678901234567</a:t>
                      </a:r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34841</a:t>
                      </a:r>
                      <a:endParaRPr kumimoji="1" lang="zh-TW" altLang="zh-TW" sz="2800" kern="12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有畫底線的部表示準確的數字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10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cstdlib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system("type test.txt &gt; lpt1");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return 0;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52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5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70900"/>
              </p:ext>
            </p:extLst>
          </p:nvPr>
        </p:nvGraphicFramePr>
        <p:xfrm>
          <a:off x="539552" y="1268760"/>
          <a:ext cx="8066087" cy="9366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109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55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6" marR="91446" marT="45658" marB="4565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Trust yourself, you can pass Language C++</a:t>
                      </a:r>
                      <a:endParaRPr kumimoji="1" lang="en-US" altLang="zh-TW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6" marR="91446" marT="45658" marB="45658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8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第</a:t>
            </a:r>
            <a:r>
              <a:rPr lang="en-US" altLang="zh-TW" dirty="0"/>
              <a:t>6</a:t>
            </a:r>
            <a:r>
              <a:rPr lang="zh-TW" altLang="en-US" dirty="0"/>
              <a:t>列中的「</a:t>
            </a:r>
            <a:r>
              <a:rPr lang="en-US" altLang="zh-TW" dirty="0"/>
              <a:t>system</a:t>
            </a:r>
            <a:r>
              <a:rPr lang="zh-TW" altLang="en-US" dirty="0"/>
              <a:t>」函式，是宣告在「</a:t>
            </a:r>
            <a:r>
              <a:rPr lang="en-US" altLang="zh-TW" dirty="0" err="1"/>
              <a:t>cstdlib</a:t>
            </a:r>
            <a:r>
              <a:rPr lang="zh-TW" altLang="en-US" dirty="0"/>
              <a:t>」標頭檔中 。使用前，必須在前置處理指令區撰寫「</a:t>
            </a:r>
            <a:r>
              <a:rPr lang="en-US" altLang="zh-TW" dirty="0"/>
              <a:t>#include &lt;</a:t>
            </a:r>
            <a:r>
              <a:rPr lang="en-US" altLang="zh-TW" dirty="0" err="1"/>
              <a:t>cstdlib</a:t>
            </a:r>
            <a:r>
              <a:rPr lang="en-US" altLang="zh-TW" dirty="0"/>
              <a:t>&gt;</a:t>
            </a:r>
            <a:r>
              <a:rPr lang="zh-TW" altLang="en-US" dirty="0"/>
              <a:t>」指令，請參考「</a:t>
            </a:r>
            <a:r>
              <a:rPr lang="en-US" altLang="zh-TW" dirty="0"/>
              <a:t>6-5 DOS</a:t>
            </a:r>
            <a:r>
              <a:rPr lang="zh-TW" altLang="en-US" dirty="0"/>
              <a:t>作業系統指令呼叫函式」介紹</a:t>
            </a:r>
            <a:endParaRPr lang="en-US" altLang="zh-TW" dirty="0"/>
          </a:p>
          <a:p>
            <a:r>
              <a:rPr lang="zh-TW" altLang="en-US" dirty="0"/>
              <a:t>「</a:t>
            </a:r>
            <a:r>
              <a:rPr lang="en-US" altLang="zh-TW" dirty="0"/>
              <a:t>system("type test.txt &gt; lpt1");</a:t>
            </a:r>
            <a:r>
              <a:rPr lang="zh-TW" altLang="en-US" dirty="0"/>
              <a:t>」的作用，是執行</a:t>
            </a:r>
            <a:r>
              <a:rPr lang="en-US" altLang="zh-TW" dirty="0"/>
              <a:t>Windows</a:t>
            </a:r>
            <a:r>
              <a:rPr lang="zh-TW" altLang="en-US" dirty="0"/>
              <a:t>作業系統的「</a:t>
            </a:r>
            <a:r>
              <a:rPr lang="en-US" altLang="zh-TW" dirty="0"/>
              <a:t>type</a:t>
            </a:r>
            <a:r>
              <a:rPr lang="zh-TW" altLang="en-US" dirty="0"/>
              <a:t>」命令，將「</a:t>
            </a:r>
            <a:r>
              <a:rPr lang="en-US" altLang="zh-TW" dirty="0"/>
              <a:t>test.txt</a:t>
            </a:r>
            <a:r>
              <a:rPr lang="zh-TW" altLang="en-US" dirty="0"/>
              <a:t>」檔案的內容輸出到標準輸出裝置上，再將標準輸出裝置上的資料重導到列表機「</a:t>
            </a:r>
            <a:r>
              <a:rPr lang="en-US" altLang="zh-TW" dirty="0"/>
              <a:t>LPT1</a:t>
            </a:r>
            <a:r>
              <a:rPr lang="zh-TW" altLang="en-US" dirty="0"/>
              <a:t>」上，從而使檔案內容從列表機上輸出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4D4F3F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FFFF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1504</TotalTime>
  <Words>3549</Words>
  <Application>Microsoft Office PowerPoint</Application>
  <PresentationFormat>如螢幕大小 (4:3)</PresentationFormat>
  <Paragraphs>406</Paragraphs>
  <Slides>61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2" baseType="lpstr">
      <vt:lpstr>回顧</vt:lpstr>
      <vt:lpstr>第3章  輸出物件及輸入物件</vt:lpstr>
      <vt:lpstr>PowerPoint 簡報</vt:lpstr>
      <vt:lpstr>PowerPoint 簡報</vt:lpstr>
      <vt:lpstr>PowerPoint 簡報</vt:lpstr>
      <vt:lpstr>3-1 資料輸出</vt:lpstr>
      <vt:lpstr>範例1</vt:lpstr>
      <vt:lpstr>範例1</vt:lpstr>
      <vt:lpstr>範例1</vt:lpstr>
      <vt:lpstr>程式解說</vt:lpstr>
      <vt:lpstr>如何將資料呈現在螢幕上？</vt:lpstr>
      <vt:lpstr>如何將資料呈現在螢幕上？</vt:lpstr>
      <vt:lpstr>如何將資料呈現在螢幕上？</vt:lpstr>
      <vt:lpstr>如何將資料呈現在螢幕上？</vt:lpstr>
      <vt:lpstr>如何將資料呈現在螢幕上？</vt:lpstr>
      <vt:lpstr>PowerPoint 簡報</vt:lpstr>
      <vt:lpstr>PowerPoint 簡報</vt:lpstr>
      <vt:lpstr>PowerPoint 簡報</vt:lpstr>
      <vt:lpstr>PowerPoint 簡報</vt:lpstr>
      <vt:lpstr>如何將資料呈現在螢幕上？</vt:lpstr>
      <vt:lpstr>如何將資料呈現在螢幕上？</vt:lpstr>
      <vt:lpstr>如何將資料呈現在螢幕上？</vt:lpstr>
      <vt:lpstr>如何將資料呈現在螢幕上？</vt:lpstr>
      <vt:lpstr>PowerPoint 簡報</vt:lpstr>
      <vt:lpstr>範例2</vt:lpstr>
      <vt:lpstr>PowerPoint 簡報</vt:lpstr>
      <vt:lpstr>PowerPoint 簡報</vt:lpstr>
      <vt:lpstr>PowerPoint 簡報</vt:lpstr>
      <vt:lpstr>PowerPoint 簡報</vt:lpstr>
      <vt:lpstr>程式解說</vt:lpstr>
      <vt:lpstr>範例3 利用cout 物件的成員函式fill( )，輸出00011000</vt:lpstr>
      <vt:lpstr>PowerPoint 簡報</vt:lpstr>
      <vt:lpstr>3-2 資料輸入</vt:lpstr>
      <vt:lpstr>PowerPoint 簡報</vt:lpstr>
      <vt:lpstr>PowerPoint 簡報</vt:lpstr>
      <vt:lpstr>3-2-1 輸入物件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範例4 寫一程式，輸出長為20、寬為12的長方形面積</vt:lpstr>
      <vt:lpstr>PowerPoint 簡報</vt:lpstr>
      <vt:lpstr>範例5 寫一程式，輸入長方形的長與寬，印出面積</vt:lpstr>
      <vt:lpstr>PowerPoint 簡報</vt:lpstr>
      <vt:lpstr>3-2-2 字元輸入函式</vt:lpstr>
      <vt:lpstr>PowerPoint 簡報</vt:lpstr>
      <vt:lpstr>PowerPoint 簡報</vt:lpstr>
      <vt:lpstr>PowerPoint 簡報</vt:lpstr>
      <vt:lpstr>PowerPoint 簡報</vt:lpstr>
      <vt:lpstr>PowerPoint 簡報</vt:lpstr>
      <vt:lpstr>範例8</vt:lpstr>
      <vt:lpstr>PowerPoint 簡報</vt:lpstr>
      <vt:lpstr>PowerPoint 簡報</vt:lpstr>
      <vt:lpstr>PowerPoint 簡報</vt:lpstr>
      <vt:lpstr>3-3 發現問題</vt:lpstr>
      <vt:lpstr>範例9</vt:lpstr>
      <vt:lpstr>PowerPoint 簡報</vt:lpstr>
      <vt:lpstr>PowerPoint 簡報</vt:lpstr>
      <vt:lpstr>PowerPoint 簡報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Example01</dc:title>
  <dc:creator>王小桃</dc:creator>
  <cp:lastModifiedBy>chwa</cp:lastModifiedBy>
  <cp:revision>142</cp:revision>
  <dcterms:created xsi:type="dcterms:W3CDTF">2014-05-05T07:38:49Z</dcterms:created>
  <dcterms:modified xsi:type="dcterms:W3CDTF">2023-10-12T09:32:41Z</dcterms:modified>
</cp:coreProperties>
</file>