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67"/>
  </p:notesMasterIdLst>
  <p:sldIdLst>
    <p:sldId id="521" r:id="rId2"/>
    <p:sldId id="472" r:id="rId3"/>
    <p:sldId id="522" r:id="rId4"/>
    <p:sldId id="473" r:id="rId5"/>
    <p:sldId id="538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539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524" r:id="rId29"/>
    <p:sldId id="495" r:id="rId30"/>
    <p:sldId id="496" r:id="rId31"/>
    <p:sldId id="523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25" r:id="rId56"/>
    <p:sldId id="526" r:id="rId57"/>
    <p:sldId id="527" r:id="rId58"/>
    <p:sldId id="528" r:id="rId59"/>
    <p:sldId id="541" r:id="rId60"/>
    <p:sldId id="540" r:id="rId61"/>
    <p:sldId id="530" r:id="rId62"/>
    <p:sldId id="531" r:id="rId63"/>
    <p:sldId id="534" r:id="rId64"/>
    <p:sldId id="535" r:id="rId65"/>
    <p:sldId id="537" r:id="rId6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37B7-3BCD-4554-AE1D-9F131636755C}" type="datetimeFigureOut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E5A15-98C0-4528-B42D-BEE7B72D67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9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9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65.xml"/><Relationship Id="rId4" Type="http://schemas.openxmlformats.org/officeDocument/2006/relationships/slide" Target="../slides/slide6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4.xml"/><Relationship Id="rId4" Type="http://schemas.openxmlformats.org/officeDocument/2006/relationships/slide" Target="../slides/slide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07106"/>
            <a:ext cx="7543800" cy="187220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395338"/>
            <a:ext cx="7543800" cy="3769966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600"/>
              </a:spcBef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5157-A917-4675-A4A1-72F415A28044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179314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5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0850" indent="-179388">
              <a:buSzPct val="60000"/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五邊形 7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60">
            <a:hlinkClick r:id="" action="ppaction://hlinkshowjump?jump=firstslide"/>
            <a:hlinkHover r:id="" action="ppaction://noaction" highlightClick="1"/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圓角矩形 25">
            <a:hlinkClick r:id="rId2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084168" y="6453336"/>
            <a:ext cx="648072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17-2</a:t>
            </a:r>
            <a:endParaRPr lang="zh-TW" altLang="en-US" sz="1200" b="1" dirty="0"/>
          </a:p>
        </p:txBody>
      </p:sp>
      <p:sp>
        <p:nvSpPr>
          <p:cNvPr id="14" name="圓角矩形 25">
            <a:hlinkClick r:id="rId3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5364088" y="6453336"/>
            <a:ext cx="648072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17-1</a:t>
            </a:r>
            <a:endParaRPr lang="zh-TW" altLang="en-US" sz="1200" b="1" dirty="0"/>
          </a:p>
        </p:txBody>
      </p:sp>
      <p:sp>
        <p:nvSpPr>
          <p:cNvPr id="9" name="圓角矩形 25">
            <a:hlinkClick r:id="rId4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804248" y="6453336"/>
            <a:ext cx="648072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17-3</a:t>
            </a:r>
            <a:endParaRPr lang="zh-TW" altLang="en-US" sz="1200" b="1" dirty="0"/>
          </a:p>
        </p:txBody>
      </p:sp>
      <p:sp>
        <p:nvSpPr>
          <p:cNvPr id="10" name="圓角矩形 25">
            <a:hlinkClick r:id="rId5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7524328" y="6453336"/>
            <a:ext cx="648072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17-4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04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47933"/>
            <a:ext cx="7543800" cy="2385123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0134-48C3-4280-9873-7BDB5996E4A1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22960" y="3933056"/>
            <a:ext cx="7565464" cy="806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25">
            <a:hlinkClick r:id="rId2" action="ppaction://hlinksldjump"/>
            <a:extLst>
              <a:ext uri="{FF2B5EF4-FFF2-40B4-BE49-F238E27FC236}">
                <a16:creationId xmlns="" xmlns:a16="http://schemas.microsoft.com/office/drawing/2014/main" id="{6F97F5F6-BFDD-7476-2531-A565F61DEFC3}"/>
              </a:ext>
            </a:extLst>
          </p:cNvPr>
          <p:cNvSpPr/>
          <p:nvPr userDrawn="1"/>
        </p:nvSpPr>
        <p:spPr>
          <a:xfrm>
            <a:off x="608416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1-1</a:t>
            </a:r>
            <a:endParaRPr lang="zh-TW" altLang="en-US" sz="1200" b="1" dirty="0"/>
          </a:p>
        </p:txBody>
      </p:sp>
      <p:sp>
        <p:nvSpPr>
          <p:cNvPr id="15" name="圓角矩形 26">
            <a:hlinkClick r:id="rId3" action="ppaction://hlinksldjump"/>
            <a:extLst>
              <a:ext uri="{FF2B5EF4-FFF2-40B4-BE49-F238E27FC236}">
                <a16:creationId xmlns="" xmlns:a16="http://schemas.microsoft.com/office/drawing/2014/main" id="{E4BB44E3-3A64-F481-42A9-3C62FA605CE3}"/>
              </a:ext>
            </a:extLst>
          </p:cNvPr>
          <p:cNvSpPr/>
          <p:nvPr userDrawn="1"/>
        </p:nvSpPr>
        <p:spPr>
          <a:xfrm>
            <a:off x="6579285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1-2</a:t>
            </a:r>
            <a:endParaRPr lang="zh-TW" altLang="en-US" sz="1200" b="1" dirty="0"/>
          </a:p>
        </p:txBody>
      </p:sp>
      <p:sp>
        <p:nvSpPr>
          <p:cNvPr id="16" name="圓角矩形 27">
            <a:hlinkClick r:id="" action="ppaction://noaction"/>
            <a:extLst>
              <a:ext uri="{FF2B5EF4-FFF2-40B4-BE49-F238E27FC236}">
                <a16:creationId xmlns="" xmlns:a16="http://schemas.microsoft.com/office/drawing/2014/main" id="{F4E2364C-03D1-9039-D4C4-B9220E7383A4}"/>
              </a:ext>
            </a:extLst>
          </p:cNvPr>
          <p:cNvSpPr/>
          <p:nvPr userDrawn="1"/>
        </p:nvSpPr>
        <p:spPr>
          <a:xfrm>
            <a:off x="707440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1-3</a:t>
            </a:r>
            <a:endParaRPr lang="zh-TW" altLang="en-US" sz="1200" b="1" dirty="0"/>
          </a:p>
        </p:txBody>
      </p:sp>
      <p:sp>
        <p:nvSpPr>
          <p:cNvPr id="17" name="圓角矩形 27">
            <a:hlinkClick r:id="" action="ppaction://noaction"/>
            <a:extLst>
              <a:ext uri="{FF2B5EF4-FFF2-40B4-BE49-F238E27FC236}">
                <a16:creationId xmlns="" xmlns:a16="http://schemas.microsoft.com/office/drawing/2014/main" id="{0FB8DD92-6EEC-4787-E1E5-244E56A4B503}"/>
              </a:ext>
            </a:extLst>
          </p:cNvPr>
          <p:cNvSpPr/>
          <p:nvPr userDrawn="1"/>
        </p:nvSpPr>
        <p:spPr>
          <a:xfrm>
            <a:off x="757845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1-4</a:t>
            </a:r>
            <a:endParaRPr lang="zh-TW" altLang="en-US" sz="1200" b="1" dirty="0"/>
          </a:p>
        </p:txBody>
      </p:sp>
      <p:sp>
        <p:nvSpPr>
          <p:cNvPr id="22" name="手繪多邊形: 圖案 60">
            <a:hlinkClick r:id="" action="ppaction://hlinkshowjump?jump=firstslide"/>
            <a:hlinkHover r:id="" action="ppaction://noaction" highlightClick="1"/>
          </p:cNvPr>
          <p:cNvSpPr>
            <a:spLocks noChangeAspect="1"/>
          </p:cNvSpPr>
          <p:nvPr userDrawn="1"/>
        </p:nvSpPr>
        <p:spPr>
          <a:xfrm>
            <a:off x="8244408" y="6462713"/>
            <a:ext cx="323850" cy="325437"/>
          </a:xfrm>
          <a:custGeom>
            <a:avLst/>
            <a:gdLst>
              <a:gd name="connsiteX0" fmla="*/ 162075 w 323852"/>
              <a:gd name="connsiteY0" fmla="*/ 49606 h 323852"/>
              <a:gd name="connsiteX1" fmla="*/ 44826 w 323852"/>
              <a:gd name="connsiteY1" fmla="*/ 166706 h 323852"/>
              <a:gd name="connsiteX2" fmla="*/ 88440 w 323852"/>
              <a:gd name="connsiteY2" fmla="*/ 166706 h 323852"/>
              <a:gd name="connsiteX3" fmla="*/ 88440 w 323852"/>
              <a:gd name="connsiteY3" fmla="*/ 274247 h 323852"/>
              <a:gd name="connsiteX4" fmla="*/ 140418 w 323852"/>
              <a:gd name="connsiteY4" fmla="*/ 274247 h 323852"/>
              <a:gd name="connsiteX5" fmla="*/ 140418 w 323852"/>
              <a:gd name="connsiteY5" fmla="*/ 207482 h 323852"/>
              <a:gd name="connsiteX6" fmla="*/ 183732 w 323852"/>
              <a:gd name="connsiteY6" fmla="*/ 207482 h 323852"/>
              <a:gd name="connsiteX7" fmla="*/ 183732 w 323852"/>
              <a:gd name="connsiteY7" fmla="*/ 274247 h 323852"/>
              <a:gd name="connsiteX8" fmla="*/ 234069 w 323852"/>
              <a:gd name="connsiteY8" fmla="*/ 274247 h 323852"/>
              <a:gd name="connsiteX9" fmla="*/ 234069 w 323852"/>
              <a:gd name="connsiteY9" fmla="*/ 166706 h 323852"/>
              <a:gd name="connsiteX10" fmla="*/ 279026 w 323852"/>
              <a:gd name="connsiteY10" fmla="*/ 166706 h 323852"/>
              <a:gd name="connsiteX11" fmla="*/ 161926 w 323852"/>
              <a:gd name="connsiteY11" fmla="*/ 0 h 323852"/>
              <a:gd name="connsiteX12" fmla="*/ 323852 w 323852"/>
              <a:gd name="connsiteY12" fmla="*/ 161926 h 323852"/>
              <a:gd name="connsiteX13" fmla="*/ 161926 w 323852"/>
              <a:gd name="connsiteY13" fmla="*/ 323852 h 323852"/>
              <a:gd name="connsiteX14" fmla="*/ 0 w 323852"/>
              <a:gd name="connsiteY14" fmla="*/ 161926 h 323852"/>
              <a:gd name="connsiteX15" fmla="*/ 161926 w 323852"/>
              <a:gd name="connsiteY15" fmla="*/ 0 h 32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3852" h="323852">
                <a:moveTo>
                  <a:pt x="162075" y="49606"/>
                </a:moveTo>
                <a:lnTo>
                  <a:pt x="44826" y="166706"/>
                </a:lnTo>
                <a:lnTo>
                  <a:pt x="88440" y="166706"/>
                </a:lnTo>
                <a:lnTo>
                  <a:pt x="88440" y="274247"/>
                </a:lnTo>
                <a:lnTo>
                  <a:pt x="140418" y="274247"/>
                </a:lnTo>
                <a:lnTo>
                  <a:pt x="140418" y="207482"/>
                </a:lnTo>
                <a:lnTo>
                  <a:pt x="183732" y="207482"/>
                </a:lnTo>
                <a:lnTo>
                  <a:pt x="183732" y="274247"/>
                </a:lnTo>
                <a:lnTo>
                  <a:pt x="234069" y="274247"/>
                </a:lnTo>
                <a:lnTo>
                  <a:pt x="234069" y="166706"/>
                </a:lnTo>
                <a:lnTo>
                  <a:pt x="279026" y="166706"/>
                </a:lnTo>
                <a:close/>
                <a:moveTo>
                  <a:pt x="161926" y="0"/>
                </a:moveTo>
                <a:cubicBezTo>
                  <a:pt x="251355" y="0"/>
                  <a:pt x="323852" y="72497"/>
                  <a:pt x="323852" y="161926"/>
                </a:cubicBezTo>
                <a:cubicBezTo>
                  <a:pt x="323852" y="251355"/>
                  <a:pt x="251355" y="323852"/>
                  <a:pt x="161926" y="323852"/>
                </a:cubicBezTo>
                <a:cubicBezTo>
                  <a:pt x="72497" y="323852"/>
                  <a:pt x="0" y="251355"/>
                  <a:pt x="0" y="161926"/>
                </a:cubicBezTo>
                <a:cubicBezTo>
                  <a:pt x="0" y="72497"/>
                  <a:pt x="72497" y="0"/>
                  <a:pt x="16192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52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D6E-5EBC-4C06-BD05-A7B44ABA875E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五邊形 5"/>
          <p:cNvSpPr/>
          <p:nvPr userDrawn="1"/>
        </p:nvSpPr>
        <p:spPr>
          <a:xfrm>
            <a:off x="0" y="332656"/>
            <a:ext cx="467544" cy="576064"/>
          </a:xfrm>
          <a:prstGeom prst="homePlat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24">
            <a:hlinkClick r:id="" action="ppaction://noaction"/>
            <a:extLst>
              <a:ext uri="{FF2B5EF4-FFF2-40B4-BE49-F238E27FC236}">
                <a16:creationId xmlns="" xmlns:a16="http://schemas.microsoft.com/office/drawing/2014/main" id="{2DD89A3F-7E51-208D-6B80-27FEC81415F3}"/>
              </a:ext>
            </a:extLst>
          </p:cNvPr>
          <p:cNvSpPr/>
          <p:nvPr userDrawn="1"/>
        </p:nvSpPr>
        <p:spPr>
          <a:xfrm>
            <a:off x="5894961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1-5</a:t>
            </a:r>
            <a:endParaRPr lang="zh-TW" altLang="en-US" sz="1200" b="1" dirty="0"/>
          </a:p>
        </p:txBody>
      </p:sp>
      <p:sp>
        <p:nvSpPr>
          <p:cNvPr id="8" name="圓角矩形 25">
            <a:hlinkClick r:id="" action="ppaction://noaction"/>
            <a:extLst>
              <a:ext uri="{FF2B5EF4-FFF2-40B4-BE49-F238E27FC236}">
                <a16:creationId xmlns="" xmlns:a16="http://schemas.microsoft.com/office/drawing/2014/main" id="{02786564-4104-AC46-121D-30C74BD026B0}"/>
              </a:ext>
            </a:extLst>
          </p:cNvPr>
          <p:cNvSpPr/>
          <p:nvPr userDrawn="1"/>
        </p:nvSpPr>
        <p:spPr>
          <a:xfrm>
            <a:off x="639007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1-6</a:t>
            </a:r>
            <a:endParaRPr lang="zh-TW" altLang="en-US" sz="1200" b="1" dirty="0"/>
          </a:p>
        </p:txBody>
      </p:sp>
      <p:sp>
        <p:nvSpPr>
          <p:cNvPr id="9" name="圓角矩形 26">
            <a:hlinkClick r:id="" action="ppaction://noaction"/>
            <a:extLst>
              <a:ext uri="{FF2B5EF4-FFF2-40B4-BE49-F238E27FC236}">
                <a16:creationId xmlns="" xmlns:a16="http://schemas.microsoft.com/office/drawing/2014/main" id="{DAD7A0A7-A148-A196-887B-20FD20F227B5}"/>
              </a:ext>
            </a:extLst>
          </p:cNvPr>
          <p:cNvSpPr/>
          <p:nvPr userDrawn="1"/>
        </p:nvSpPr>
        <p:spPr>
          <a:xfrm>
            <a:off x="6885195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1-7</a:t>
            </a:r>
            <a:endParaRPr lang="zh-TW" altLang="en-US" sz="1200" b="1" dirty="0"/>
          </a:p>
        </p:txBody>
      </p:sp>
      <p:sp>
        <p:nvSpPr>
          <p:cNvPr id="10" name="圓角矩形 27">
            <a:hlinkClick r:id="" action="ppaction://noaction"/>
            <a:extLst>
              <a:ext uri="{FF2B5EF4-FFF2-40B4-BE49-F238E27FC236}">
                <a16:creationId xmlns="" xmlns:a16="http://schemas.microsoft.com/office/drawing/2014/main" id="{AA378AF4-1BEE-57EE-FE89-70E71D1AA4A3}"/>
              </a:ext>
            </a:extLst>
          </p:cNvPr>
          <p:cNvSpPr/>
          <p:nvPr userDrawn="1"/>
        </p:nvSpPr>
        <p:spPr>
          <a:xfrm>
            <a:off x="7380312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1-8</a:t>
            </a:r>
            <a:endParaRPr lang="zh-TW" altLang="en-US" sz="1200" b="1" dirty="0"/>
          </a:p>
        </p:txBody>
      </p:sp>
      <p:sp>
        <p:nvSpPr>
          <p:cNvPr id="11" name="圓角矩形 28">
            <a:hlinkClick r:id="rId2" action="ppaction://hlinksldjump"/>
            <a:extLst>
              <a:ext uri="{FF2B5EF4-FFF2-40B4-BE49-F238E27FC236}">
                <a16:creationId xmlns="" xmlns:a16="http://schemas.microsoft.com/office/drawing/2014/main" id="{69F25B4A-8FBE-8A66-98D1-78CD2137F25D}"/>
              </a:ext>
            </a:extLst>
          </p:cNvPr>
          <p:cNvSpPr/>
          <p:nvPr userDrawn="1"/>
        </p:nvSpPr>
        <p:spPr>
          <a:xfrm>
            <a:off x="3914493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1-1</a:t>
            </a:r>
            <a:endParaRPr lang="zh-TW" altLang="en-US" sz="1200" b="1" dirty="0"/>
          </a:p>
        </p:txBody>
      </p:sp>
      <p:sp>
        <p:nvSpPr>
          <p:cNvPr id="12" name="圓角矩形 29">
            <a:hlinkClick r:id="rId3" action="ppaction://hlinksldjump"/>
            <a:extLst>
              <a:ext uri="{FF2B5EF4-FFF2-40B4-BE49-F238E27FC236}">
                <a16:creationId xmlns="" xmlns:a16="http://schemas.microsoft.com/office/drawing/2014/main" id="{F7A79681-293A-3D48-AD72-337F1F59FFA1}"/>
              </a:ext>
            </a:extLst>
          </p:cNvPr>
          <p:cNvSpPr/>
          <p:nvPr userDrawn="1"/>
        </p:nvSpPr>
        <p:spPr>
          <a:xfrm>
            <a:off x="4409610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1-2</a:t>
            </a:r>
            <a:endParaRPr lang="zh-TW" altLang="en-US" sz="1200" b="1" dirty="0"/>
          </a:p>
        </p:txBody>
      </p:sp>
      <p:sp>
        <p:nvSpPr>
          <p:cNvPr id="13" name="圓角矩形 30">
            <a:hlinkClick r:id="rId4" action="ppaction://hlinksldjump"/>
            <a:extLst>
              <a:ext uri="{FF2B5EF4-FFF2-40B4-BE49-F238E27FC236}">
                <a16:creationId xmlns="" xmlns:a16="http://schemas.microsoft.com/office/drawing/2014/main" id="{5C870422-D18E-8B4B-28DC-9FBB2CF3D8E9}"/>
              </a:ext>
            </a:extLst>
          </p:cNvPr>
          <p:cNvSpPr/>
          <p:nvPr userDrawn="1"/>
        </p:nvSpPr>
        <p:spPr>
          <a:xfrm>
            <a:off x="4904727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1-3</a:t>
            </a:r>
            <a:endParaRPr lang="zh-TW" altLang="en-US" sz="1200" b="1" dirty="0"/>
          </a:p>
        </p:txBody>
      </p:sp>
      <p:sp>
        <p:nvSpPr>
          <p:cNvPr id="14" name="圓角矩形 31">
            <a:hlinkClick r:id="rId5" action="ppaction://hlinksldjump"/>
            <a:extLst>
              <a:ext uri="{FF2B5EF4-FFF2-40B4-BE49-F238E27FC236}">
                <a16:creationId xmlns="" xmlns:a16="http://schemas.microsoft.com/office/drawing/2014/main" id="{594C62EB-75AF-B58D-A5A4-09A62F60CF68}"/>
              </a:ext>
            </a:extLst>
          </p:cNvPr>
          <p:cNvSpPr/>
          <p:nvPr userDrawn="1"/>
        </p:nvSpPr>
        <p:spPr>
          <a:xfrm>
            <a:off x="5399844" y="6496118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1-4</a:t>
            </a:r>
            <a:endParaRPr lang="zh-TW" altLang="en-US" sz="1200" b="1" dirty="0"/>
          </a:p>
        </p:txBody>
      </p:sp>
      <p:sp>
        <p:nvSpPr>
          <p:cNvPr id="15" name="圓角矩形 27">
            <a:hlinkClick r:id="" action="ppaction://noaction"/>
            <a:extLst>
              <a:ext uri="{FF2B5EF4-FFF2-40B4-BE49-F238E27FC236}">
                <a16:creationId xmlns="" xmlns:a16="http://schemas.microsoft.com/office/drawing/2014/main" id="{AE04E275-E535-DD48-558C-EB5CDB04B580}"/>
              </a:ext>
            </a:extLst>
          </p:cNvPr>
          <p:cNvSpPr/>
          <p:nvPr userDrawn="1"/>
        </p:nvSpPr>
        <p:spPr>
          <a:xfrm>
            <a:off x="7884368" y="6487202"/>
            <a:ext cx="432048" cy="288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/>
              <a:t>1-9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258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B9C6-4725-47C0-9FBD-2B015F6481F7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942C-FFC5-41BD-9405-F452CEF1A5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8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036096" cy="2952328"/>
          </a:xfrm>
        </p:spPr>
        <p:txBody>
          <a:bodyPr/>
          <a:lstStyle>
            <a:lvl1pPr algn="l">
              <a:defRPr sz="6000">
                <a:solidFill>
                  <a:srgbClr val="3366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43165-0EBE-49A3-9B4F-2B1C5DED1B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38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476672"/>
            <a:ext cx="5036096" cy="2952328"/>
          </a:xfrm>
        </p:spPr>
        <p:txBody>
          <a:bodyPr/>
          <a:lstStyle>
            <a:lvl1pPr algn="l">
              <a:defRPr sz="6000">
                <a:solidFill>
                  <a:srgbClr val="3366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53890-BB4B-4F88-8979-F4D573C474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16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591" y="1124744"/>
            <a:ext cx="8047857" cy="4968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C5F2C2-C5DD-47DB-B149-E2D276636DA9}" type="datetime1">
              <a:rPr lang="zh-TW" altLang="en-US" smtClean="0"/>
              <a:pPr/>
              <a:t>2023/10/12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448251"/>
            <a:ext cx="695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382B2299-91AA-4EF0-8A7B-A490D9CAA57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6591" y="980728"/>
            <a:ext cx="8047857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6607175"/>
            <a:ext cx="5635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3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9" r:id="rId4"/>
    <p:sldLayoutId id="2147483770" r:id="rId5"/>
    <p:sldLayoutId id="2147483771" r:id="rId6"/>
    <p:sldLayoutId id="2147483772" r:id="rId7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just" defTabSz="914400" rtl="0" eaLnBrk="1" latinLnBrk="0" hangingPunct="0">
        <a:lnSpc>
          <a:spcPct val="100000"/>
        </a:lnSpc>
        <a:spcBef>
          <a:spcPts val="1200"/>
        </a:spcBef>
        <a:spcAft>
          <a:spcPts val="600"/>
        </a:spcAft>
        <a:buClr>
          <a:schemeClr val="accent1"/>
        </a:buClr>
        <a:buSzPct val="100000"/>
        <a:buFont typeface="Wingdings 2" panose="05020102010507070707" pitchFamily="18" charset="2"/>
        <a:buChar char="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182563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2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0">
        <a:lnSpc>
          <a:spcPct val="100000"/>
        </a:lnSpc>
        <a:spcBef>
          <a:spcPts val="2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65.xml"/><Relationship Id="rId4" Type="http://schemas.openxmlformats.org/officeDocument/2006/relationships/slide" Target="slide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1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2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3.tx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4.tx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5.tx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6.tx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7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8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9.tx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12.txt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17-&#31684;&#20363;14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第</a:t>
            </a:r>
            <a:r>
              <a:rPr lang="en-US" altLang="zh-TW" dirty="0"/>
              <a:t>17</a:t>
            </a:r>
            <a:r>
              <a:rPr lang="zh-TW" altLang="en-US" dirty="0"/>
              <a:t>章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檔案處理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hangingPunct="1"/>
            <a:r>
              <a:rPr lang="en-US" altLang="zh-TW" sz="2800" dirty="0">
                <a:hlinkClick r:id="rId2" action="ppaction://hlinksldjump"/>
              </a:rPr>
              <a:t>17-1  </a:t>
            </a:r>
            <a:r>
              <a:rPr lang="zh-TW" altLang="en-US" sz="2800" dirty="0">
                <a:hlinkClick r:id="rId2" action="ppaction://hlinksldjump"/>
              </a:rPr>
              <a:t>檔案類型</a:t>
            </a:r>
            <a:endParaRPr lang="zh-TW" altLang="en-US" sz="2800" dirty="0"/>
          </a:p>
          <a:p>
            <a:pPr hangingPunct="1"/>
            <a:r>
              <a:rPr lang="en-US" altLang="zh-TW" sz="2800" dirty="0">
                <a:hlinkClick r:id="rId3" action="ppaction://hlinksldjump"/>
              </a:rPr>
              <a:t>17-2  </a:t>
            </a:r>
            <a:r>
              <a:rPr lang="zh-TW" altLang="en-US" sz="2800" dirty="0">
                <a:hlinkClick r:id="rId3" action="ppaction://hlinksldjump"/>
              </a:rPr>
              <a:t>檔案存取</a:t>
            </a:r>
            <a:endParaRPr lang="en-US" altLang="zh-TW" sz="2800" dirty="0"/>
          </a:p>
          <a:p>
            <a:pPr hangingPunct="1"/>
            <a:r>
              <a:rPr lang="en-US" altLang="zh-TW" sz="2800" dirty="0">
                <a:hlinkClick r:id="rId4" action="ppaction://hlinksldjump"/>
              </a:rPr>
              <a:t>17-3</a:t>
            </a:r>
            <a:r>
              <a:rPr lang="zh-TW" altLang="en-US" sz="2800" dirty="0">
                <a:hlinkClick r:id="rId4" action="ppaction://hlinksldjump"/>
              </a:rPr>
              <a:t>  隨機存取結構資料</a:t>
            </a:r>
            <a:endParaRPr lang="en-US" altLang="zh-TW" sz="2800" dirty="0"/>
          </a:p>
          <a:p>
            <a:pPr hangingPunct="1"/>
            <a:r>
              <a:rPr lang="en-US" altLang="zh-TW" sz="2800" dirty="0">
                <a:hlinkClick r:id="rId5" action="ppaction://hlinksldjump"/>
              </a:rPr>
              <a:t>17-4</a:t>
            </a:r>
            <a:r>
              <a:rPr lang="zh-TW" altLang="en-US" sz="2800" dirty="0">
                <a:hlinkClick r:id="rId5" action="ppaction://hlinksldjump"/>
              </a:rPr>
              <a:t>  進階範例</a:t>
            </a:r>
            <a:endParaRPr lang="zh-TW" altLang="en-US" sz="2800" dirty="0"/>
          </a:p>
          <a:p>
            <a:pPr hangingPunct="1"/>
            <a:endParaRPr lang="zh-TW" altLang="en-US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4578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檔案存取的步驟如下：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zh-TW" altLang="en-US" sz="2600"/>
              <a:t>利用</a:t>
            </a:r>
            <a:r>
              <a:rPr lang="en-US" altLang="zh-TW" sz="2600"/>
              <a:t>ifstream</a:t>
            </a:r>
            <a:r>
              <a:rPr lang="zh-TW" altLang="en-US" sz="2600"/>
              <a:t>，</a:t>
            </a:r>
            <a:r>
              <a:rPr lang="en-US" altLang="zh-TW" sz="2600"/>
              <a:t>ofstream</a:t>
            </a:r>
            <a:r>
              <a:rPr lang="zh-TW" altLang="en-US" sz="2600"/>
              <a:t>或</a:t>
            </a:r>
            <a:r>
              <a:rPr lang="en-US" altLang="zh-TW" sz="2600"/>
              <a:t>fstream</a:t>
            </a:r>
            <a:r>
              <a:rPr lang="zh-TW" altLang="en-US" sz="2600"/>
              <a:t>類別建立串流物件變數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zh-TW" altLang="en-US" sz="2600"/>
              <a:t>呼叫</a:t>
            </a:r>
            <a:r>
              <a:rPr lang="en-US" altLang="zh-TW" sz="2600"/>
              <a:t>ifstream</a:t>
            </a:r>
            <a:r>
              <a:rPr lang="zh-TW" altLang="en-US" sz="2600"/>
              <a:t>，</a:t>
            </a:r>
            <a:r>
              <a:rPr lang="en-US" altLang="zh-TW" sz="2600"/>
              <a:t>ofstream</a:t>
            </a:r>
            <a:r>
              <a:rPr lang="zh-TW" altLang="en-US" sz="2600"/>
              <a:t>或</a:t>
            </a:r>
            <a:r>
              <a:rPr lang="en-US" altLang="zh-TW" sz="2600"/>
              <a:t>fstream</a:t>
            </a:r>
            <a:r>
              <a:rPr lang="zh-TW" altLang="en-US" sz="2600"/>
              <a:t>類別的公有成員函式「</a:t>
            </a:r>
            <a:r>
              <a:rPr lang="en-US" altLang="zh-TW" sz="2600"/>
              <a:t>open</a:t>
            </a:r>
            <a:r>
              <a:rPr lang="zh-TW" altLang="en-US" sz="2600"/>
              <a:t>」，開啟指定的檔案</a:t>
            </a:r>
          </a:p>
        </p:txBody>
      </p:sp>
    </p:spTree>
    <p:extLst>
      <p:ext uri="{BB962C8B-B14F-4D97-AF65-F5344CB8AC3E}">
        <p14:creationId xmlns:p14="http://schemas.microsoft.com/office/powerpoint/2010/main" val="8628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602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 eaLnBrk="1" hangingPunct="1">
              <a:buFont typeface="Arial" charset="0"/>
              <a:buAutoNum type="arabicPeriod" startAt="3"/>
            </a:pPr>
            <a:r>
              <a:rPr lang="zh-TW" altLang="en-US" sz="2600" dirty="0"/>
              <a:t>呼叫</a:t>
            </a:r>
            <a:r>
              <a:rPr lang="en-US" altLang="zh-TW" sz="2600" dirty="0" err="1"/>
              <a:t>ifstream</a:t>
            </a:r>
            <a:r>
              <a:rPr lang="zh-TW" altLang="en-US" sz="2600" dirty="0"/>
              <a:t>（或</a:t>
            </a:r>
            <a:r>
              <a:rPr lang="en-US" altLang="zh-TW" sz="2600" dirty="0" err="1"/>
              <a:t>fstream</a:t>
            </a:r>
            <a:r>
              <a:rPr lang="zh-TW" altLang="en-US" sz="2600" dirty="0"/>
              <a:t>）類別的公有成員函式「</a:t>
            </a:r>
            <a:r>
              <a:rPr lang="en-US" altLang="zh-TW" sz="2600" dirty="0"/>
              <a:t>get</a:t>
            </a:r>
            <a:r>
              <a:rPr lang="zh-TW" altLang="en-US" sz="2600" dirty="0"/>
              <a:t>」，「</a:t>
            </a:r>
            <a:r>
              <a:rPr lang="en-US" altLang="zh-TW" sz="2600" dirty="0" err="1"/>
              <a:t>getline</a:t>
            </a:r>
            <a:r>
              <a:rPr lang="zh-TW" altLang="en-US" sz="2600" dirty="0"/>
              <a:t>」及「</a:t>
            </a:r>
            <a:r>
              <a:rPr lang="en-US" altLang="zh-TW" sz="2600" dirty="0"/>
              <a:t>read</a:t>
            </a:r>
            <a:r>
              <a:rPr lang="zh-TW" altLang="en-US" sz="2600" dirty="0"/>
              <a:t>」，或</a:t>
            </a:r>
            <a:r>
              <a:rPr lang="en-US" altLang="zh-TW" sz="2600" dirty="0" err="1" smtClean="0"/>
              <a:t>ifstream</a:t>
            </a:r>
            <a:r>
              <a:rPr lang="en-US" altLang="zh-TW" sz="2600" dirty="0" smtClean="0"/>
              <a:t> (</a:t>
            </a:r>
            <a:r>
              <a:rPr lang="zh-TW" altLang="en-US" sz="2600" dirty="0" smtClean="0"/>
              <a:t>或</a:t>
            </a:r>
            <a:r>
              <a:rPr lang="en-US" altLang="zh-TW" sz="2600" dirty="0" err="1"/>
              <a:t>fstream</a:t>
            </a:r>
            <a:r>
              <a:rPr lang="en-US" altLang="zh-TW" sz="2600" dirty="0" smtClean="0"/>
              <a:t>)</a:t>
            </a:r>
            <a:r>
              <a:rPr lang="zh-TW" altLang="en-US" sz="2600" dirty="0" smtClean="0"/>
              <a:t>類別</a:t>
            </a:r>
            <a:r>
              <a:rPr lang="zh-TW" altLang="en-US" sz="2600" dirty="0"/>
              <a:t>所建立的輸入串流物件變數，將資料從指定的檔案中讀取出來。或利用</a:t>
            </a:r>
            <a:r>
              <a:rPr lang="en-US" altLang="zh-TW" sz="2600" dirty="0" err="1"/>
              <a:t>ofstream</a:t>
            </a:r>
            <a:r>
              <a:rPr lang="zh-TW" altLang="en-US" sz="2600" dirty="0"/>
              <a:t>（或</a:t>
            </a:r>
            <a:r>
              <a:rPr lang="en-US" altLang="zh-TW" sz="2600" dirty="0" err="1"/>
              <a:t>fstream</a:t>
            </a:r>
            <a:r>
              <a:rPr lang="zh-TW" altLang="en-US" sz="2600" dirty="0"/>
              <a:t>）類別的公有成員函式「</a:t>
            </a:r>
            <a:r>
              <a:rPr lang="en-US" altLang="zh-TW" sz="2600" dirty="0"/>
              <a:t>put</a:t>
            </a:r>
            <a:r>
              <a:rPr lang="zh-TW" altLang="en-US" sz="2600" dirty="0"/>
              <a:t>」及「</a:t>
            </a:r>
            <a:r>
              <a:rPr lang="en-US" altLang="zh-TW" sz="2600" dirty="0"/>
              <a:t>write</a:t>
            </a:r>
            <a:r>
              <a:rPr lang="zh-TW" altLang="en-US" sz="2600" dirty="0"/>
              <a:t>」，或</a:t>
            </a:r>
            <a:r>
              <a:rPr lang="en-US" altLang="zh-TW" sz="2600" dirty="0" err="1" smtClean="0"/>
              <a:t>ofstream</a:t>
            </a:r>
            <a:r>
              <a:rPr lang="en-US" altLang="zh-TW" sz="2600" dirty="0" smtClean="0"/>
              <a:t> (</a:t>
            </a:r>
            <a:r>
              <a:rPr lang="zh-TW" altLang="en-US" sz="2600" dirty="0" smtClean="0"/>
              <a:t>或</a:t>
            </a:r>
            <a:r>
              <a:rPr lang="en-US" altLang="zh-TW" sz="2600" dirty="0" err="1"/>
              <a:t>fstream</a:t>
            </a:r>
            <a:r>
              <a:rPr lang="en-US" altLang="zh-TW" sz="2600" dirty="0"/>
              <a:t>) </a:t>
            </a:r>
            <a:r>
              <a:rPr lang="zh-TW" altLang="en-US" sz="2600" dirty="0"/>
              <a:t>類別所建立的輸出串流物件變數，將資料寫入指定的檔案中</a:t>
            </a:r>
          </a:p>
          <a:p>
            <a:pPr marL="971550" lvl="1" indent="-514350" eaLnBrk="1" hangingPunct="1">
              <a:buFont typeface="Arial" charset="0"/>
              <a:buAutoNum type="arabicPeriod" startAt="3"/>
            </a:pPr>
            <a:r>
              <a:rPr lang="zh-TW" altLang="en-US" sz="2600" dirty="0"/>
              <a:t>呼叫</a:t>
            </a:r>
            <a:r>
              <a:rPr lang="en-US" altLang="zh-TW" sz="2600" dirty="0" err="1"/>
              <a:t>ifstream</a:t>
            </a:r>
            <a:r>
              <a:rPr lang="zh-TW" altLang="en-US" sz="2600" dirty="0"/>
              <a:t>，</a:t>
            </a:r>
            <a:r>
              <a:rPr lang="en-US" altLang="zh-TW" sz="2600" dirty="0" err="1"/>
              <a:t>ofstream</a:t>
            </a:r>
            <a:r>
              <a:rPr lang="zh-TW" altLang="en-US" sz="2600" dirty="0"/>
              <a:t>或</a:t>
            </a:r>
            <a:r>
              <a:rPr lang="en-US" altLang="zh-TW" sz="2600" dirty="0" err="1"/>
              <a:t>fstream</a:t>
            </a:r>
            <a:r>
              <a:rPr lang="zh-TW" altLang="en-US" sz="2600" dirty="0"/>
              <a:t>類別的公有成員函式「</a:t>
            </a:r>
            <a:r>
              <a:rPr lang="en-US" altLang="zh-TW" sz="2600" dirty="0" err="1"/>
              <a:t>fclose</a:t>
            </a:r>
            <a:r>
              <a:rPr lang="zh-TW" altLang="en-US" sz="2600" dirty="0"/>
              <a:t>」，關閉指定的已開啟檔案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6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17-2-1</a:t>
            </a:r>
            <a:r>
              <a:rPr lang="zh-TW" altLang="en-US"/>
              <a:t> 串流開啟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6627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dirty="0"/>
              <a:t>要開啟串流，可藉由</a:t>
            </a:r>
            <a:r>
              <a:rPr lang="en-US" altLang="zh-TW" sz="2600" dirty="0" err="1"/>
              <a:t>istreamo</a:t>
            </a:r>
            <a:r>
              <a:rPr lang="zh-TW" altLang="en-US" sz="2600" dirty="0"/>
              <a:t>，</a:t>
            </a:r>
            <a:r>
              <a:rPr lang="en-US" altLang="zh-TW" sz="2600" dirty="0" err="1" smtClean="0"/>
              <a:t>ofstream</a:t>
            </a:r>
            <a:r>
              <a:rPr lang="zh-TW" altLang="en-US" sz="2600" dirty="0" smtClean="0"/>
              <a:t>或</a:t>
            </a:r>
            <a:r>
              <a:rPr lang="en-US" altLang="zh-TW" sz="2600" dirty="0" err="1"/>
              <a:t>fstream</a:t>
            </a:r>
            <a:r>
              <a:rPr lang="zh-TW" altLang="en-US" sz="2600" dirty="0"/>
              <a:t>類別的「</a:t>
            </a:r>
            <a:r>
              <a:rPr lang="en-US" altLang="zh-TW" sz="2600" dirty="0"/>
              <a:t>open</a:t>
            </a:r>
            <a:r>
              <a:rPr lang="zh-TW" altLang="en-US" sz="2600" dirty="0"/>
              <a:t>」函式來處理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882105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51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函式說明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「</a:t>
            </a:r>
            <a:r>
              <a:rPr lang="en-US" altLang="zh-TW" dirty="0"/>
              <a:t>open</a:t>
            </a:r>
            <a:r>
              <a:rPr lang="zh-TW" altLang="en-US" dirty="0"/>
              <a:t>」函式被呼叫時，需傳入兩個參數。第一個參數「</a:t>
            </a:r>
            <a:r>
              <a:rPr lang="en-US" altLang="zh-TW" dirty="0"/>
              <a:t>filename</a:t>
            </a:r>
            <a:r>
              <a:rPr lang="zh-TW" altLang="en-US" dirty="0"/>
              <a:t>」代表要開啟的檔案名稱（含路徑），它的資料型態為「</a:t>
            </a:r>
            <a:r>
              <a:rPr lang="en-US" altLang="zh-TW" dirty="0" err="1"/>
              <a:t>const</a:t>
            </a:r>
            <a:r>
              <a:rPr lang="en-US" altLang="zh-TW" dirty="0"/>
              <a:t> char*</a:t>
            </a:r>
            <a:r>
              <a:rPr lang="zh-TW" altLang="en-US" dirty="0"/>
              <a:t>」，代表「</a:t>
            </a:r>
            <a:r>
              <a:rPr lang="en-US" altLang="zh-TW" dirty="0"/>
              <a:t>filename</a:t>
            </a:r>
            <a:r>
              <a:rPr lang="zh-TW" altLang="en-US" dirty="0"/>
              <a:t>」是指向常數字元陣列或常數字串的指標變數</a:t>
            </a:r>
            <a:endParaRPr lang="en-US" altLang="zh-TW" dirty="0"/>
          </a:p>
          <a:p>
            <a:pPr lvl="1"/>
            <a:r>
              <a:rPr lang="zh-TW" altLang="en-US" dirty="0"/>
              <a:t>在程式中，若將包含路徑的檔案名稱設定給</a:t>
            </a:r>
            <a:r>
              <a:rPr lang="en-US" altLang="zh-TW" dirty="0"/>
              <a:t>filename</a:t>
            </a:r>
            <a:r>
              <a:rPr lang="zh-TW" altLang="en-US" dirty="0"/>
              <a:t>，則必須在有「</a:t>
            </a:r>
            <a:r>
              <a:rPr lang="en-US" altLang="zh-TW" dirty="0"/>
              <a:t>'\'</a:t>
            </a:r>
            <a:r>
              <a:rPr lang="zh-TW" altLang="en-US" dirty="0"/>
              <a:t>」字元的位置前再加上一個「</a:t>
            </a:r>
            <a:r>
              <a:rPr lang="en-US" altLang="zh-TW" dirty="0"/>
              <a:t>'\'</a:t>
            </a:r>
            <a:r>
              <a:rPr lang="zh-TW" altLang="en-US" dirty="0"/>
              <a:t>」字元。若</a:t>
            </a:r>
            <a:r>
              <a:rPr lang="en-US" altLang="zh-TW" dirty="0"/>
              <a:t>filename</a:t>
            </a:r>
            <a:r>
              <a:rPr lang="zh-TW" altLang="en-US" dirty="0"/>
              <a:t>代表的檔案與程式檔皆位於同一資料夾，則可省略</a:t>
            </a:r>
            <a:r>
              <a:rPr lang="zh-TW" altLang="en-US" dirty="0" smtClean="0"/>
              <a:t>路徑</a:t>
            </a:r>
            <a:endParaRPr lang="en-US" altLang="zh-TW" dirty="0"/>
          </a:p>
          <a:p>
            <a:pPr lvl="1"/>
            <a:r>
              <a:rPr lang="zh-TW" altLang="en-US" dirty="0"/>
              <a:t>第二個參數「</a:t>
            </a:r>
            <a:r>
              <a:rPr lang="en-US" altLang="zh-TW" dirty="0"/>
              <a:t>mode</a:t>
            </a:r>
            <a:r>
              <a:rPr lang="zh-TW" altLang="en-US" dirty="0"/>
              <a:t>」代表檔案的開啟模式，它的資料型態為「</a:t>
            </a:r>
            <a:r>
              <a:rPr lang="en-US" altLang="zh-TW" dirty="0" err="1"/>
              <a:t>ios_base</a:t>
            </a:r>
            <a:r>
              <a:rPr lang="en-US" altLang="zh-TW" dirty="0"/>
              <a:t>::</a:t>
            </a:r>
            <a:r>
              <a:rPr lang="en-US" altLang="zh-TW" dirty="0" err="1"/>
              <a:t>openmode</a:t>
            </a:r>
            <a:r>
              <a:rPr lang="zh-TW" altLang="en-US" dirty="0"/>
              <a:t>」，表示「</a:t>
            </a:r>
            <a:r>
              <a:rPr lang="en-US" altLang="zh-TW" dirty="0"/>
              <a:t>mode</a:t>
            </a:r>
            <a:r>
              <a:rPr lang="zh-TW" altLang="en-US" dirty="0"/>
              <a:t>」只能是定義在「</a:t>
            </a:r>
            <a:r>
              <a:rPr lang="en-US" altLang="zh-TW" dirty="0" err="1"/>
              <a:t>ios_base</a:t>
            </a:r>
            <a:r>
              <a:rPr lang="zh-TW" altLang="en-US" dirty="0"/>
              <a:t>」類別中的「</a:t>
            </a:r>
            <a:r>
              <a:rPr lang="en-US" altLang="zh-TW" dirty="0" err="1"/>
              <a:t>openmode</a:t>
            </a:r>
            <a:r>
              <a:rPr lang="zh-TW" altLang="en-US" dirty="0"/>
              <a:t>」公有列舉之列舉常數名稱。列舉常數名稱，請參考「表</a:t>
            </a:r>
            <a:r>
              <a:rPr lang="en-US" altLang="zh-TW" dirty="0"/>
              <a:t>17-1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30020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「</a:t>
            </a:r>
            <a:r>
              <a:rPr lang="en-US" altLang="zh-TW" dirty="0" err="1"/>
              <a:t>ios_base</a:t>
            </a:r>
            <a:r>
              <a:rPr lang="zh-TW" altLang="en-US" dirty="0"/>
              <a:t>」類別是定義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命名</a:t>
            </a:r>
            <a:r>
              <a:rPr lang="zh-TW" altLang="en-US" dirty="0"/>
              <a:t>空間中，使用前須在前置處理區加入「</a:t>
            </a:r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</a:t>
            </a:r>
            <a:r>
              <a:rPr lang="zh-TW" altLang="en-US" dirty="0"/>
              <a:t>」</a:t>
            </a:r>
          </a:p>
          <a:p>
            <a:pPr lvl="1" eaLnBrk="1" hangingPunct="1"/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08" y="2515986"/>
            <a:ext cx="7119684" cy="343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74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</p:spPr>
        <p:txBody>
          <a:bodyPr/>
          <a:lstStyle/>
          <a:p>
            <a:r>
              <a:rPr lang="zh-TW" altLang="zh-TW" dirty="0"/>
              <a:t>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7213" y="1125538"/>
            <a:ext cx="8047037" cy="52557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zh-TW" dirty="0"/>
              <a:t>「</a:t>
            </a:r>
            <a:r>
              <a:rPr lang="en-US" altLang="zh-TW" dirty="0"/>
              <a:t>in</a:t>
            </a:r>
            <a:r>
              <a:rPr lang="zh-TW" altLang="zh-TW" dirty="0"/>
              <a:t>」、「</a:t>
            </a:r>
            <a:r>
              <a:rPr lang="en-US" altLang="zh-TW" dirty="0"/>
              <a:t>out</a:t>
            </a:r>
            <a:r>
              <a:rPr lang="zh-TW" altLang="zh-TW" dirty="0"/>
              <a:t>」、「</a:t>
            </a:r>
            <a:r>
              <a:rPr lang="en-US" altLang="zh-TW" dirty="0"/>
              <a:t>app</a:t>
            </a:r>
            <a:r>
              <a:rPr lang="zh-TW" altLang="zh-TW" dirty="0"/>
              <a:t>」及「</a:t>
            </a:r>
            <a:r>
              <a:rPr lang="en-US" altLang="zh-TW" dirty="0"/>
              <a:t>binary</a:t>
            </a:r>
            <a:r>
              <a:rPr lang="zh-TW" altLang="zh-TW" dirty="0"/>
              <a:t>」在使用上，是以「</a:t>
            </a:r>
            <a:r>
              <a:rPr lang="en-US" altLang="zh-TW" dirty="0" err="1"/>
              <a:t>ios_base</a:t>
            </a:r>
            <a:r>
              <a:rPr lang="en-US" altLang="zh-TW" dirty="0"/>
              <a:t>::in</a:t>
            </a:r>
            <a:r>
              <a:rPr lang="zh-TW" altLang="zh-TW" dirty="0"/>
              <a:t>」、「</a:t>
            </a:r>
            <a:r>
              <a:rPr lang="en-US" altLang="zh-TW" dirty="0" err="1"/>
              <a:t>ios_base</a:t>
            </a:r>
            <a:r>
              <a:rPr lang="en-US" altLang="zh-TW" dirty="0"/>
              <a:t>::out</a:t>
            </a:r>
            <a:r>
              <a:rPr lang="zh-TW" altLang="zh-TW" dirty="0"/>
              <a:t>」、「</a:t>
            </a:r>
            <a:r>
              <a:rPr lang="en-US" altLang="zh-TW" dirty="0" err="1"/>
              <a:t>ios_base</a:t>
            </a:r>
            <a:r>
              <a:rPr lang="en-US" altLang="zh-TW" dirty="0"/>
              <a:t>::app</a:t>
            </a:r>
            <a:r>
              <a:rPr lang="zh-TW" altLang="zh-TW" dirty="0"/>
              <a:t>」及「</a:t>
            </a:r>
            <a:r>
              <a:rPr lang="en-US" altLang="zh-TW" dirty="0" err="1"/>
              <a:t>ios_base</a:t>
            </a:r>
            <a:r>
              <a:rPr lang="en-US" altLang="zh-TW" dirty="0"/>
              <a:t>::binary</a:t>
            </a:r>
            <a:r>
              <a:rPr lang="zh-TW" altLang="zh-TW" dirty="0" smtClean="0"/>
              <a:t>」或</a:t>
            </a:r>
            <a:r>
              <a:rPr lang="zh-TW" altLang="zh-TW" dirty="0"/>
              <a:t>「</a:t>
            </a:r>
            <a:r>
              <a:rPr lang="en-US" altLang="zh-TW" dirty="0" err="1"/>
              <a:t>ios</a:t>
            </a:r>
            <a:r>
              <a:rPr lang="en-US" altLang="zh-TW" dirty="0"/>
              <a:t>::in</a:t>
            </a:r>
            <a:r>
              <a:rPr lang="zh-TW" altLang="zh-TW" dirty="0"/>
              <a:t>」、「</a:t>
            </a:r>
            <a:r>
              <a:rPr lang="en-US" altLang="zh-TW" dirty="0" err="1"/>
              <a:t>ios</a:t>
            </a:r>
            <a:r>
              <a:rPr lang="en-US" altLang="zh-TW" dirty="0"/>
              <a:t>::out</a:t>
            </a:r>
            <a:r>
              <a:rPr lang="zh-TW" altLang="zh-TW" dirty="0"/>
              <a:t>」、「</a:t>
            </a:r>
            <a:r>
              <a:rPr lang="en-US" altLang="zh-TW" dirty="0" err="1"/>
              <a:t>ios</a:t>
            </a:r>
            <a:r>
              <a:rPr lang="en-US" altLang="zh-TW" dirty="0"/>
              <a:t>::app</a:t>
            </a:r>
            <a:r>
              <a:rPr lang="zh-TW" altLang="zh-TW" dirty="0"/>
              <a:t>」及「</a:t>
            </a:r>
            <a:r>
              <a:rPr lang="en-US" altLang="zh-TW" dirty="0" err="1"/>
              <a:t>ios</a:t>
            </a:r>
            <a:r>
              <a:rPr lang="en-US" altLang="zh-TW" dirty="0"/>
              <a:t>::binary</a:t>
            </a:r>
            <a:r>
              <a:rPr lang="zh-TW" altLang="zh-TW" dirty="0"/>
              <a:t>」來表示。「</a:t>
            </a:r>
            <a:r>
              <a:rPr lang="en-US" altLang="zh-TW" dirty="0" err="1"/>
              <a:t>ios</a:t>
            </a:r>
            <a:r>
              <a:rPr lang="zh-TW" altLang="zh-TW" dirty="0"/>
              <a:t>」是「</a:t>
            </a:r>
            <a:r>
              <a:rPr lang="en-US" altLang="zh-TW" dirty="0" err="1"/>
              <a:t>ios_base</a:t>
            </a:r>
            <a:r>
              <a:rPr lang="zh-TW" altLang="zh-TW" dirty="0"/>
              <a:t>」的衍生類別名稱</a:t>
            </a:r>
          </a:p>
          <a:p>
            <a:pPr>
              <a:lnSpc>
                <a:spcPct val="120000"/>
              </a:lnSpc>
            </a:pPr>
            <a:r>
              <a:rPr lang="zh-TW" altLang="zh-TW" dirty="0"/>
              <a:t>若要同時使用兩種（含）以上的開啟模式，則必須使用「</a:t>
            </a:r>
            <a:r>
              <a:rPr lang="en-US" altLang="zh-TW" dirty="0"/>
              <a:t>|</a:t>
            </a:r>
            <a:r>
              <a:rPr lang="zh-TW" altLang="zh-TW" dirty="0"/>
              <a:t>」（位元或運算子），來連接這些開檔模式。例如：若要開啟可供讀取及寫入之文字檔，則開檔模式為「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</a:t>
            </a:r>
            <a:r>
              <a:rPr lang="zh-TW" altLang="zh-TW" dirty="0"/>
              <a:t>」。若文字檔已存在，則檔案的游標會位於檔頭。若文字檔不存在，則會建立此文字檔</a:t>
            </a:r>
          </a:p>
          <a:p>
            <a:pPr>
              <a:lnSpc>
                <a:spcPct val="120000"/>
              </a:lnSpc>
            </a:pPr>
            <a:r>
              <a:rPr lang="zh-TW" altLang="zh-TW" dirty="0"/>
              <a:t>開啟模式為「</a:t>
            </a:r>
            <a:r>
              <a:rPr lang="en-US" altLang="zh-TW" dirty="0" err="1"/>
              <a:t>ios</a:t>
            </a:r>
            <a:r>
              <a:rPr lang="en-US" altLang="zh-TW" dirty="0"/>
              <a:t>::in</a:t>
            </a:r>
            <a:r>
              <a:rPr lang="zh-TW" altLang="zh-TW" dirty="0"/>
              <a:t>」，只能用在</a:t>
            </a:r>
            <a:r>
              <a:rPr lang="en-US" altLang="zh-TW" dirty="0" err="1"/>
              <a:t>ifstream</a:t>
            </a:r>
            <a:r>
              <a:rPr lang="zh-TW" altLang="zh-TW" dirty="0"/>
              <a:t>或</a:t>
            </a:r>
            <a:r>
              <a:rPr lang="en-US" altLang="zh-TW" dirty="0" err="1"/>
              <a:t>fstream</a:t>
            </a:r>
            <a:r>
              <a:rPr lang="zh-TW" altLang="zh-TW" dirty="0"/>
              <a:t>類別所建立的串流物件上。開檔模式為「</a:t>
            </a:r>
            <a:r>
              <a:rPr lang="en-US" altLang="zh-TW" dirty="0"/>
              <a:t> </a:t>
            </a:r>
            <a:r>
              <a:rPr lang="en-US" altLang="zh-TW" dirty="0" err="1"/>
              <a:t>ios</a:t>
            </a:r>
            <a:r>
              <a:rPr lang="en-US" altLang="zh-TW" dirty="0"/>
              <a:t>::out</a:t>
            </a:r>
            <a:r>
              <a:rPr lang="zh-TW" altLang="zh-TW" dirty="0"/>
              <a:t>」或「</a:t>
            </a:r>
            <a:r>
              <a:rPr lang="en-US" altLang="zh-TW" dirty="0" err="1"/>
              <a:t>ios</a:t>
            </a:r>
            <a:r>
              <a:rPr lang="en-US" altLang="zh-TW" dirty="0"/>
              <a:t>::app</a:t>
            </a:r>
            <a:r>
              <a:rPr lang="zh-TW" altLang="zh-TW" dirty="0"/>
              <a:t>」，只能用在</a:t>
            </a:r>
            <a:r>
              <a:rPr lang="en-US" altLang="zh-TW" dirty="0" err="1"/>
              <a:t>ofstream</a:t>
            </a:r>
            <a:r>
              <a:rPr lang="zh-TW" altLang="zh-TW" dirty="0"/>
              <a:t>或</a:t>
            </a:r>
            <a:r>
              <a:rPr lang="en-US" altLang="zh-TW" dirty="0" err="1"/>
              <a:t>fstream</a:t>
            </a:r>
            <a:r>
              <a:rPr lang="zh-TW" altLang="zh-TW" dirty="0"/>
              <a:t>類別所建立的串流物件</a:t>
            </a:r>
            <a:r>
              <a:rPr lang="zh-TW" altLang="zh-TW" dirty="0" smtClean="0"/>
              <a:t>上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0246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要開啟一檔案，首先必須宣告一個</a:t>
            </a:r>
            <a:r>
              <a:rPr lang="en-US" altLang="zh-TW" dirty="0" err="1"/>
              <a:t>ifstream</a:t>
            </a:r>
            <a:r>
              <a:rPr lang="zh-TW" altLang="en-US" dirty="0"/>
              <a:t>串流物件變數，</a:t>
            </a:r>
            <a:r>
              <a:rPr lang="en-US" altLang="zh-TW" dirty="0" err="1"/>
              <a:t>ofstream</a:t>
            </a:r>
            <a:r>
              <a:rPr lang="zh-TW" altLang="en-US" dirty="0"/>
              <a:t>串流物件變數或</a:t>
            </a:r>
            <a:r>
              <a:rPr lang="en-US" altLang="zh-TW" dirty="0" err="1"/>
              <a:t>fstream</a:t>
            </a:r>
            <a:r>
              <a:rPr lang="zh-TW" altLang="en-US" dirty="0"/>
              <a:t>串流物件變數，作為串流與檔案間的橋樑，然後呼叫「</a:t>
            </a:r>
            <a:r>
              <a:rPr lang="en-US" altLang="zh-TW" dirty="0"/>
              <a:t>open</a:t>
            </a:r>
            <a:r>
              <a:rPr lang="zh-TW" altLang="en-US" dirty="0"/>
              <a:t>」函式，將指定的檔案開啟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23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1D4990A-1BEF-CE66-9FAA-1A64D487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開啟串流物件的語法方式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CF7B821-4C48-638D-83C2-2B6C763C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一、開啟輸入串流的語法：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/>
              <a:t>語法說明</a:t>
            </a:r>
          </a:p>
          <a:p>
            <a:pPr lvl="1"/>
            <a:r>
              <a:rPr lang="zh-TW" altLang="zh-TW" dirty="0"/>
              <a:t>宣告輸入串流物件變數，然後以「</a:t>
            </a:r>
            <a:r>
              <a:rPr lang="en-US" altLang="zh-TW" dirty="0"/>
              <a:t>mode</a:t>
            </a:r>
            <a:r>
              <a:rPr lang="zh-TW" altLang="zh-TW" dirty="0"/>
              <a:t>」模式來開啟「</a:t>
            </a:r>
            <a:r>
              <a:rPr lang="en-US" altLang="zh-TW" dirty="0"/>
              <a:t>filename</a:t>
            </a:r>
            <a:r>
              <a:rPr lang="zh-TW" altLang="zh-TW" dirty="0"/>
              <a:t>」</a:t>
            </a:r>
            <a:r>
              <a:rPr lang="zh-TW" altLang="zh-TW" dirty="0" smtClean="0"/>
              <a:t>檔案</a:t>
            </a:r>
            <a:endParaRPr lang="zh-TW" altLang="zh-TW" dirty="0"/>
          </a:p>
          <a:p>
            <a:pPr lvl="1"/>
            <a:r>
              <a:rPr lang="zh-TW" altLang="zh-TW" dirty="0"/>
              <a:t>「</a:t>
            </a:r>
            <a:r>
              <a:rPr lang="en-US" altLang="zh-TW" dirty="0"/>
              <a:t>mode</a:t>
            </a:r>
            <a:r>
              <a:rPr lang="zh-TW" altLang="zh-TW" dirty="0"/>
              <a:t>」模式，請參考「</a:t>
            </a:r>
            <a:r>
              <a:rPr lang="zh-TW" altLang="zh-TW" dirty="0">
                <a:hlinkClick r:id="rId2" action="ppaction://hlinksldjump"/>
              </a:rPr>
              <a:t>表</a:t>
            </a:r>
            <a:r>
              <a:rPr lang="en-US" altLang="zh-TW" dirty="0">
                <a:hlinkClick r:id="rId2" action="ppaction://hlinksldjump"/>
              </a:rPr>
              <a:t>17-1 </a:t>
            </a:r>
            <a:r>
              <a:rPr lang="zh-TW" altLang="zh-TW" dirty="0"/>
              <a:t>」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86B995D9-C274-98BC-B5A3-FF039D86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D2D7F57A-268F-7F59-834D-3D62C0B6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4" y="1844824"/>
            <a:ext cx="7728917" cy="998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86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開啟串流物件的語法方式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二、開啟輸出串流的語法：</a:t>
            </a:r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語法說明</a:t>
            </a:r>
            <a:endParaRPr lang="en-US" altLang="zh-TW" dirty="0"/>
          </a:p>
          <a:p>
            <a:pPr lvl="1"/>
            <a:r>
              <a:rPr lang="zh-TW" altLang="en-US" dirty="0"/>
              <a:t>宣告輸出串流物件變數，然後以「</a:t>
            </a:r>
            <a:r>
              <a:rPr lang="en-US" altLang="zh-TW" dirty="0"/>
              <a:t>mode</a:t>
            </a:r>
            <a:r>
              <a:rPr lang="zh-TW" altLang="en-US" dirty="0"/>
              <a:t>」模式來開啟「</a:t>
            </a:r>
            <a:r>
              <a:rPr lang="en-US" altLang="zh-TW" dirty="0"/>
              <a:t>filename</a:t>
            </a:r>
            <a:r>
              <a:rPr lang="zh-TW" altLang="en-US" dirty="0"/>
              <a:t>」檔案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mode</a:t>
            </a:r>
            <a:r>
              <a:rPr lang="zh-TW" altLang="en-US" dirty="0"/>
              <a:t>」模式，請參考「</a:t>
            </a:r>
            <a:r>
              <a:rPr lang="zh-TW" altLang="en-US" dirty="0">
                <a:hlinkClick r:id="rId2" action="ppaction://hlinksldjump"/>
              </a:rPr>
              <a:t>表</a:t>
            </a:r>
            <a:r>
              <a:rPr lang="en-US" altLang="zh-TW" dirty="0">
                <a:hlinkClick r:id="rId2" action="ppaction://hlinksldjump"/>
              </a:rPr>
              <a:t>17-1 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85352"/>
            <a:ext cx="61341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13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開啟串流物件的語法方式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三、開啟輸入</a:t>
            </a:r>
            <a:r>
              <a:rPr lang="en-US" altLang="zh-TW" dirty="0"/>
              <a:t>/</a:t>
            </a:r>
            <a:r>
              <a:rPr lang="zh-TW" altLang="en-US" dirty="0"/>
              <a:t>輸出串流的語法：</a:t>
            </a:r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 語法說明</a:t>
            </a:r>
            <a:endParaRPr lang="en-US" altLang="zh-TW" dirty="0"/>
          </a:p>
          <a:p>
            <a:pPr lvl="1"/>
            <a:r>
              <a:rPr lang="zh-TW" altLang="en-US" dirty="0"/>
              <a:t>宣告輸入</a:t>
            </a:r>
            <a:r>
              <a:rPr lang="en-US" altLang="zh-TW" dirty="0"/>
              <a:t>/</a:t>
            </a:r>
            <a:r>
              <a:rPr lang="zh-TW" altLang="en-US" dirty="0"/>
              <a:t>輸出串流物件變數，然後以「</a:t>
            </a:r>
            <a:r>
              <a:rPr lang="en-US" altLang="zh-TW" dirty="0"/>
              <a:t>mode</a:t>
            </a:r>
            <a:r>
              <a:rPr lang="zh-TW" altLang="en-US" dirty="0"/>
              <a:t>」模式來開啟「</a:t>
            </a:r>
            <a:r>
              <a:rPr lang="en-US" altLang="zh-TW" dirty="0"/>
              <a:t>filename</a:t>
            </a:r>
            <a:r>
              <a:rPr lang="zh-TW" altLang="en-US" dirty="0"/>
              <a:t>」檔案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mode</a:t>
            </a:r>
            <a:r>
              <a:rPr lang="zh-TW" altLang="en-US" dirty="0"/>
              <a:t>」模式，請參考「</a:t>
            </a:r>
            <a:r>
              <a:rPr lang="zh-TW" altLang="en-US" dirty="0">
                <a:hlinkClick r:id="rId2" action="ppaction://hlinksldjump"/>
              </a:rPr>
              <a:t>表</a:t>
            </a:r>
            <a:r>
              <a:rPr lang="en-US" altLang="zh-TW" dirty="0">
                <a:hlinkClick r:id="rId2" action="ppaction://hlinksldjump"/>
              </a:rPr>
              <a:t>17-1 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29740"/>
            <a:ext cx="67437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11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3C40AA07-2718-C374-7180-D63052CF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/>
          <a:lstStyle/>
          <a:p>
            <a:r>
              <a:rPr lang="zh-TW" altLang="en-US" dirty="0"/>
              <a:t>無論是從鍵盤輸入資料，或從檔案中讀取資料，或將程式的執行結果輸出到螢幕及寫入檔案中，</a:t>
            </a:r>
            <a:r>
              <a:rPr lang="en-US" altLang="zh-TW" dirty="0"/>
              <a:t>C++</a:t>
            </a:r>
            <a:r>
              <a:rPr lang="zh-TW" altLang="en-US" dirty="0"/>
              <a:t>語言都是以</a:t>
            </a:r>
            <a:r>
              <a:rPr lang="zh-TW" altLang="en-US" dirty="0">
                <a:solidFill>
                  <a:srgbClr val="C00000"/>
                </a:solidFill>
              </a:rPr>
              <a:t>串流</a:t>
            </a:r>
            <a:r>
              <a:rPr lang="zh-TW" altLang="en-US" dirty="0"/>
              <a:t>（</a:t>
            </a:r>
            <a:r>
              <a:rPr lang="en-US" altLang="zh-TW" dirty="0"/>
              <a:t>stream</a:t>
            </a:r>
            <a:r>
              <a:rPr lang="zh-TW" altLang="en-US" dirty="0"/>
              <a:t>）的方式來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r>
              <a:rPr lang="zh-TW" altLang="en-US" dirty="0"/>
              <a:t>與串流有關的資訊，是記錄在一個資料型態為串流</a:t>
            </a:r>
            <a:r>
              <a:rPr lang="zh-TW" altLang="en-US" dirty="0">
                <a:solidFill>
                  <a:srgbClr val="C00000"/>
                </a:solidFill>
              </a:rPr>
              <a:t>類別</a:t>
            </a:r>
            <a:r>
              <a:rPr lang="zh-TW" altLang="en-US" dirty="0"/>
              <a:t>（</a:t>
            </a:r>
            <a:r>
              <a:rPr lang="en-US" altLang="zh-TW" dirty="0"/>
              <a:t>Class</a:t>
            </a:r>
            <a:r>
              <a:rPr lang="zh-TW" altLang="en-US" dirty="0"/>
              <a:t>）的串流物件變數，其作用為串流與檔案的溝通橋樑，透過這個串流物件變數，就能對串流進行讀寫，如「圖</a:t>
            </a:r>
            <a:r>
              <a:rPr lang="en-US" altLang="zh-TW" dirty="0"/>
              <a:t>17-1</a:t>
            </a:r>
            <a:r>
              <a:rPr lang="zh-TW" altLang="en-US" dirty="0"/>
              <a:t>」所示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6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17-2-2</a:t>
            </a:r>
            <a:r>
              <a:rPr lang="zh-TW" altLang="en-US"/>
              <a:t> 串流關閉</a:t>
            </a:r>
          </a:p>
        </p:txBody>
      </p:sp>
      <p:sp>
        <p:nvSpPr>
          <p:cNvPr id="3379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串流處理完畢後不再使用時，一定要呼叫</a:t>
            </a:r>
            <a:r>
              <a:rPr lang="en-US" altLang="zh-TW" sz="2400" dirty="0" err="1"/>
              <a:t>istreamo</a:t>
            </a:r>
            <a:r>
              <a:rPr lang="zh-TW" altLang="en-US" sz="2400" dirty="0"/>
              <a:t>、</a:t>
            </a:r>
            <a:r>
              <a:rPr lang="en-US" altLang="zh-TW" sz="2400" dirty="0" err="1" smtClean="0"/>
              <a:t>ofstream</a:t>
            </a:r>
            <a:r>
              <a:rPr lang="zh-TW" altLang="en-US" sz="2400" dirty="0" smtClean="0"/>
              <a:t>或</a:t>
            </a:r>
            <a:r>
              <a:rPr lang="en-US" altLang="zh-TW" sz="2400" dirty="0" err="1"/>
              <a:t>fstream</a:t>
            </a:r>
            <a:r>
              <a:rPr lang="zh-TW" altLang="en-US" sz="2400" dirty="0"/>
              <a:t>類別的「</a:t>
            </a:r>
            <a:r>
              <a:rPr lang="en-US" altLang="zh-TW" sz="2400" dirty="0"/>
              <a:t>close</a:t>
            </a:r>
            <a:r>
              <a:rPr lang="zh-TW" altLang="en-US" sz="2400" dirty="0"/>
              <a:t>」函式來關閉串流，否則可能會造成檔案損壞或資料流失</a:t>
            </a:r>
            <a:endParaRPr lang="en-US" altLang="zh-TW" sz="2400" dirty="0"/>
          </a:p>
          <a:p>
            <a:pPr lvl="1"/>
            <a:r>
              <a:rPr lang="zh-TW" altLang="en-US" dirty="0"/>
              <a:t>若要變更已開啟的串流模式，則必須先呼叫「</a:t>
            </a:r>
            <a:r>
              <a:rPr lang="en-US" altLang="zh-TW" dirty="0"/>
              <a:t>close</a:t>
            </a:r>
            <a:r>
              <a:rPr lang="zh-TW" altLang="en-US" dirty="0"/>
              <a:t>」函式將串流關閉，然後再重新開啟串流</a:t>
            </a:r>
            <a:endParaRPr lang="en-US" altLang="zh-TW" dirty="0"/>
          </a:p>
          <a:p>
            <a:pPr lvl="1"/>
            <a:r>
              <a:rPr lang="zh-TW" altLang="en-US" dirty="0"/>
              <a:t>例如：先讀後寫</a:t>
            </a:r>
            <a:endParaRPr lang="en-US" altLang="zh-TW" dirty="0"/>
          </a:p>
          <a:p>
            <a:pPr lvl="1"/>
            <a:r>
              <a:rPr lang="zh-TW" altLang="en-US" dirty="0"/>
              <a:t>關閉串流時，會同時將緩衝區內的資料，寫入檔案內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6984776" cy="18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84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dirty="0"/>
              <a:t>關閉串流物件的語法如下：</a:t>
            </a:r>
            <a:endParaRPr lang="en-US" altLang="zh-TW" sz="2600" dirty="0"/>
          </a:p>
          <a:p>
            <a:pPr eaLnBrk="1" hangingPunct="1"/>
            <a:endParaRPr lang="en-US" altLang="zh-TW" sz="2600" b="1" dirty="0"/>
          </a:p>
          <a:p>
            <a:pPr eaLnBrk="1" hangingPunct="1"/>
            <a:endParaRPr lang="en-US" altLang="zh-TW" sz="2600" b="1" dirty="0"/>
          </a:p>
          <a:p>
            <a:pPr eaLnBrk="1" hangingPunct="1"/>
            <a:r>
              <a:rPr lang="zh-TW" altLang="en-US" sz="2600" dirty="0" smtClean="0"/>
              <a:t>在</a:t>
            </a:r>
            <a:r>
              <a:rPr lang="en-US" altLang="zh-TW" sz="2600" dirty="0" smtClean="0"/>
              <a:t>C</a:t>
            </a:r>
            <a:r>
              <a:rPr lang="en-US" altLang="zh-TW" sz="2600" dirty="0"/>
              <a:t>++</a:t>
            </a:r>
            <a:r>
              <a:rPr lang="zh-TW" altLang="en-US" sz="2600" dirty="0"/>
              <a:t>中，串流物件變數有「</a:t>
            </a:r>
            <a:r>
              <a:rPr lang="en-US" altLang="zh-TW" sz="2600" dirty="0" err="1"/>
              <a:t>goodbit</a:t>
            </a:r>
            <a:r>
              <a:rPr lang="zh-TW" altLang="en-US" sz="2600" dirty="0"/>
              <a:t>」、「</a:t>
            </a:r>
            <a:r>
              <a:rPr lang="en-US" altLang="zh-TW" sz="2600" dirty="0" err="1"/>
              <a:t>badbit</a:t>
            </a:r>
            <a:r>
              <a:rPr lang="zh-TW" altLang="en-US" sz="2600" dirty="0"/>
              <a:t>」、「</a:t>
            </a:r>
            <a:r>
              <a:rPr lang="en-US" altLang="zh-TW" sz="2600" dirty="0" err="1"/>
              <a:t>failbit</a:t>
            </a:r>
            <a:r>
              <a:rPr lang="zh-TW" altLang="en-US" sz="2600" dirty="0"/>
              <a:t>」及「</a:t>
            </a:r>
            <a:r>
              <a:rPr lang="en-US" altLang="zh-TW" sz="2600" dirty="0" err="1"/>
              <a:t>eofbit</a:t>
            </a:r>
            <a:r>
              <a:rPr lang="zh-TW" altLang="en-US" sz="2600" dirty="0"/>
              <a:t>」四種狀態，分別代表「沒有錯誤」、「不可恢復的資料串流錯誤」、「輸入</a:t>
            </a:r>
            <a:r>
              <a:rPr lang="en-US" altLang="zh-TW" sz="2600" dirty="0"/>
              <a:t>/</a:t>
            </a:r>
            <a:r>
              <a:rPr lang="zh-TW" altLang="en-US" sz="2600" dirty="0"/>
              <a:t>輸出操作失敗」及「資料串流已到達文件的尾端」</a:t>
            </a:r>
            <a:endParaRPr lang="en-US" altLang="zh-TW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00" y="1764086"/>
            <a:ext cx="493975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48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dirty="0"/>
              <a:t>若要取得資料串流物件變數的狀態，則可分別呼叫</a:t>
            </a:r>
            <a:r>
              <a:rPr lang="en-US" altLang="zh-TW" sz="2600" dirty="0" err="1"/>
              <a:t>ios_base</a:t>
            </a:r>
            <a:r>
              <a:rPr lang="zh-TW" altLang="en-US" sz="2600" dirty="0"/>
              <a:t>類別中的公有成員函式「</a:t>
            </a:r>
            <a:r>
              <a:rPr lang="en-US" altLang="zh-TW" sz="2600" dirty="0"/>
              <a:t>good</a:t>
            </a:r>
            <a:r>
              <a:rPr lang="zh-TW" altLang="en-US" sz="2600" dirty="0"/>
              <a:t>」、「</a:t>
            </a:r>
            <a:r>
              <a:rPr lang="en-US" altLang="zh-TW" sz="2600" dirty="0"/>
              <a:t>bad</a:t>
            </a:r>
            <a:r>
              <a:rPr lang="zh-TW" altLang="en-US" sz="2600" dirty="0"/>
              <a:t>」、「</a:t>
            </a:r>
            <a:r>
              <a:rPr lang="en-US" altLang="zh-TW" sz="2600" dirty="0"/>
              <a:t>fail</a:t>
            </a:r>
            <a:r>
              <a:rPr lang="zh-TW" altLang="en-US" sz="2600" dirty="0"/>
              <a:t>」及「</a:t>
            </a:r>
            <a:r>
              <a:rPr lang="en-US" altLang="zh-TW" sz="2600" dirty="0" err="1"/>
              <a:t>eof</a:t>
            </a:r>
            <a:r>
              <a:rPr lang="zh-TW" altLang="en-US" sz="2600" dirty="0"/>
              <a:t>」，來檢查「</a:t>
            </a:r>
            <a:r>
              <a:rPr lang="en-US" altLang="zh-TW" sz="2600" dirty="0" err="1"/>
              <a:t>goodbit</a:t>
            </a:r>
            <a:r>
              <a:rPr lang="zh-TW" altLang="en-US" sz="2600" dirty="0"/>
              <a:t>」、「</a:t>
            </a:r>
            <a:r>
              <a:rPr lang="en-US" altLang="zh-TW" sz="2600" dirty="0" err="1"/>
              <a:t>badbit</a:t>
            </a:r>
            <a:r>
              <a:rPr lang="zh-TW" altLang="en-US" sz="2600" dirty="0"/>
              <a:t>」、「</a:t>
            </a:r>
            <a:r>
              <a:rPr lang="en-US" altLang="zh-TW" sz="2600" dirty="0" err="1"/>
              <a:t>failbit</a:t>
            </a:r>
            <a:r>
              <a:rPr lang="zh-TW" altLang="en-US" sz="2600" dirty="0"/>
              <a:t>」及「</a:t>
            </a:r>
            <a:r>
              <a:rPr lang="en-US" altLang="zh-TW" sz="2600" dirty="0" err="1"/>
              <a:t>eofbit</a:t>
            </a:r>
            <a:r>
              <a:rPr lang="zh-TW" altLang="en-US" sz="2600" dirty="0"/>
              <a:t>」四種狀態是否為「</a:t>
            </a:r>
            <a:r>
              <a:rPr lang="en-US" altLang="zh-TW" sz="2600" dirty="0"/>
              <a:t>true</a:t>
            </a:r>
            <a:r>
              <a:rPr lang="zh-TW" altLang="en-US" sz="2600" dirty="0"/>
              <a:t>」</a:t>
            </a:r>
          </a:p>
          <a:p>
            <a:pPr eaLnBrk="1" hangingPunct="1"/>
            <a:r>
              <a:rPr lang="zh-TW" altLang="en-US" sz="2600" dirty="0"/>
              <a:t>呼叫「</a:t>
            </a:r>
            <a:r>
              <a:rPr lang="en-US" altLang="zh-TW" sz="2600" dirty="0"/>
              <a:t>open</a:t>
            </a:r>
            <a:r>
              <a:rPr lang="zh-TW" altLang="en-US" sz="2600" dirty="0"/>
              <a:t>」函式來開啟串流物件或呼叫「</a:t>
            </a:r>
            <a:r>
              <a:rPr lang="en-US" altLang="zh-TW" sz="2600" dirty="0"/>
              <a:t>close</a:t>
            </a:r>
            <a:r>
              <a:rPr lang="zh-TW" altLang="en-US" sz="2600" dirty="0"/>
              <a:t>」函式來關閉串流物件後，可呼叫</a:t>
            </a:r>
            <a:r>
              <a:rPr lang="en-US" altLang="zh-TW" sz="2600" dirty="0" err="1"/>
              <a:t>ios</a:t>
            </a:r>
            <a:r>
              <a:rPr lang="zh-TW" altLang="en-US" sz="2600" dirty="0"/>
              <a:t>類別的「</a:t>
            </a:r>
            <a:r>
              <a:rPr lang="en-US" altLang="zh-TW" sz="2600" dirty="0"/>
              <a:t>fail</a:t>
            </a:r>
            <a:r>
              <a:rPr lang="zh-TW" altLang="en-US" sz="2600" dirty="0"/>
              <a:t>」函式，來取得開啟串流物件或關閉串流物件是否失敗</a:t>
            </a:r>
          </a:p>
          <a:p>
            <a:pPr eaLnBrk="1" hangingPunct="1"/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225148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0844" y="1124744"/>
            <a:ext cx="8047857" cy="4968552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25"/>
              </a:spcAft>
              <a:buFontTx/>
              <a:buNone/>
            </a:pPr>
            <a:endParaRPr lang="en-US" altLang="zh-TW" sz="2600" dirty="0">
              <a:latin typeface="新細明體" pitchFamily="18" charset="-120"/>
              <a:ea typeface="Times New Roman" pitchFamily="18" charset="0"/>
              <a:cs typeface="新細明體" pitchFamily="18" charset="-120"/>
            </a:endParaRPr>
          </a:p>
          <a:p>
            <a:pPr>
              <a:spcBef>
                <a:spcPct val="0"/>
              </a:spcBef>
              <a:spcAft>
                <a:spcPts val="225"/>
              </a:spcAft>
              <a:buFontTx/>
              <a:buNone/>
            </a:pPr>
            <a:endParaRPr lang="en-US" altLang="zh-TW" sz="2600" dirty="0">
              <a:latin typeface="新細明體" pitchFamily="18" charset="-120"/>
              <a:ea typeface="Times New Roman" pitchFamily="18" charset="0"/>
              <a:cs typeface="新細明體" pitchFamily="18" charset="-120"/>
            </a:endParaRPr>
          </a:p>
          <a:p>
            <a:pPr>
              <a:spcBef>
                <a:spcPct val="0"/>
              </a:spcBef>
              <a:spcAft>
                <a:spcPts val="225"/>
              </a:spcAft>
              <a:buFontTx/>
              <a:buNone/>
            </a:pPr>
            <a:endParaRPr lang="en-US" altLang="zh-TW" sz="2600" dirty="0">
              <a:latin typeface="新細明體" pitchFamily="18" charset="-120"/>
              <a:ea typeface="Times New Roman" pitchFamily="18" charset="0"/>
              <a:cs typeface="新細明體" pitchFamily="18" charset="-120"/>
            </a:endParaRPr>
          </a:p>
          <a:p>
            <a:pPr>
              <a:spcBef>
                <a:spcPct val="0"/>
              </a:spcBef>
              <a:spcAft>
                <a:spcPts val="225"/>
              </a:spcAft>
              <a:buFontTx/>
              <a:buNone/>
            </a:pPr>
            <a:endParaRPr lang="en-US" altLang="zh-TW" sz="2600" dirty="0">
              <a:latin typeface="新細明體" pitchFamily="18" charset="-120"/>
              <a:ea typeface="Times New Roman" pitchFamily="18" charset="0"/>
              <a:cs typeface="新細明體" pitchFamily="18" charset="-120"/>
            </a:endParaRPr>
          </a:p>
          <a:p>
            <a:pPr>
              <a:spcBef>
                <a:spcPct val="0"/>
              </a:spcBef>
              <a:spcAft>
                <a:spcPts val="225"/>
              </a:spcAft>
              <a:buFontTx/>
              <a:buNone/>
            </a:pPr>
            <a:endParaRPr lang="en-US" altLang="zh-TW" sz="2600" dirty="0">
              <a:latin typeface="新細明體" pitchFamily="18" charset="-120"/>
              <a:ea typeface="Times New Roman" pitchFamily="18" charset="0"/>
              <a:cs typeface="新細明體" pitchFamily="18" charset="-120"/>
            </a:endParaRPr>
          </a:p>
          <a:p>
            <a:pPr>
              <a:spcBef>
                <a:spcPct val="0"/>
              </a:spcBef>
              <a:spcAft>
                <a:spcPts val="225"/>
              </a:spcAft>
              <a:buFontTx/>
              <a:buNone/>
            </a:pPr>
            <a:endParaRPr lang="en-US" altLang="zh-TW" sz="2600" dirty="0">
              <a:latin typeface="新細明體" pitchFamily="18" charset="-120"/>
              <a:ea typeface="Times New Roman" pitchFamily="18" charset="0"/>
              <a:cs typeface="新細明體" pitchFamily="18" charset="-120"/>
            </a:endParaRPr>
          </a:p>
          <a:p>
            <a:pPr>
              <a:spcBef>
                <a:spcPct val="0"/>
              </a:spcBef>
              <a:spcAft>
                <a:spcPts val="225"/>
              </a:spcAft>
            </a:pPr>
            <a:r>
              <a:rPr lang="zh-TW" altLang="zh-TW" sz="2600" dirty="0"/>
              <a:t>函式說明</a:t>
            </a:r>
          </a:p>
          <a:p>
            <a:pPr marL="271462" lvl="1" indent="0">
              <a:spcBef>
                <a:spcPct val="0"/>
              </a:spcBef>
              <a:buSzPts val="800"/>
              <a:buNone/>
            </a:pPr>
            <a:r>
              <a:rPr lang="zh-TW" altLang="zh-TW" sz="2600" dirty="0"/>
              <a:t>「</a:t>
            </a:r>
            <a:r>
              <a:rPr lang="en-US" altLang="zh-TW" sz="2600" dirty="0"/>
              <a:t>fail</a:t>
            </a:r>
            <a:r>
              <a:rPr lang="zh-TW" altLang="zh-TW" sz="2600" dirty="0"/>
              <a:t>」函式被呼叫時，無須傳入任何參數</a:t>
            </a:r>
          </a:p>
          <a:p>
            <a:pPr marL="271462" lvl="1" indent="0">
              <a:spcBef>
                <a:spcPct val="0"/>
              </a:spcBef>
              <a:buSzPts val="800"/>
              <a:buNone/>
            </a:pPr>
            <a:r>
              <a:rPr lang="zh-TW" altLang="zh-TW" sz="2600" dirty="0"/>
              <a:t>「</a:t>
            </a:r>
            <a:r>
              <a:rPr lang="en-US" altLang="zh-TW" sz="2600" dirty="0"/>
              <a:t>bool fail( ) </a:t>
            </a:r>
            <a:r>
              <a:rPr lang="en-US" altLang="zh-TW" sz="2600" dirty="0" err="1"/>
              <a:t>const</a:t>
            </a:r>
            <a:r>
              <a:rPr lang="en-US" altLang="zh-TW" sz="2600" dirty="0"/>
              <a:t>;</a:t>
            </a:r>
            <a:r>
              <a:rPr lang="zh-TW" altLang="zh-TW" sz="2600" dirty="0"/>
              <a:t>」中的「</a:t>
            </a:r>
            <a:r>
              <a:rPr lang="en-US" altLang="zh-TW" sz="2600" dirty="0" err="1"/>
              <a:t>const</a:t>
            </a:r>
            <a:r>
              <a:rPr lang="zh-TW" altLang="zh-TW" sz="2600" dirty="0"/>
              <a:t>」，代表呼叫「</a:t>
            </a:r>
            <a:r>
              <a:rPr lang="en-US" altLang="zh-TW" sz="2600" dirty="0"/>
              <a:t>fail</a:t>
            </a:r>
            <a:r>
              <a:rPr lang="zh-TW" altLang="zh-TW" sz="2600" dirty="0"/>
              <a:t>」函式過程中，串流物件變數的狀態不會被改變</a:t>
            </a:r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1268760"/>
            <a:ext cx="7997143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53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範例</a:t>
            </a:r>
            <a:r>
              <a:rPr lang="en-US" altLang="zh-TW"/>
              <a:t>1</a:t>
            </a:r>
            <a:endParaRPr lang="zh-TW" altLang="en-US" dirty="0"/>
          </a:p>
        </p:txBody>
      </p:sp>
      <p:sp>
        <p:nvSpPr>
          <p:cNvPr id="378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寫一程式，輸入一文字檔名稱，然後以唯讀方式開啟該文字檔，然後再將它關閉。（假設有一</a:t>
            </a:r>
            <a:r>
              <a:rPr lang="en-US" altLang="zh-TW" dirty="0"/>
              <a:t>test.txt </a:t>
            </a:r>
            <a:r>
              <a:rPr lang="zh-TW" altLang="en-US" dirty="0"/>
              <a:t>檔案）。</a:t>
            </a:r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44534"/>
              </p:ext>
            </p:extLst>
          </p:nvPr>
        </p:nvGraphicFramePr>
        <p:xfrm>
          <a:off x="755576" y="3501008"/>
          <a:ext cx="7777162" cy="15557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167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60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8" marR="91438" marT="45700" marB="457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輸入要開啟的文字檔名稱: </a:t>
                      </a: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test.txt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test.txt檔案已開啟!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est</a:t>
                      </a:r>
                      <a:r>
                        <a:rPr kumimoji="1" lang="en-US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txt檔案已關閉!</a:t>
                      </a:r>
                      <a:endParaRPr kumimoji="1" lang="zh-TW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38" marR="91438" marT="45700" marB="45700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248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3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</p:spPr>
        <p:txBody>
          <a:bodyPr/>
          <a:lstStyle/>
          <a:p>
            <a:r>
              <a:rPr lang="en-US" altLang="zh-TW"/>
              <a:t>17-2-3</a:t>
            </a:r>
            <a:r>
              <a:rPr lang="zh-TW" altLang="en-US"/>
              <a:t> 檔案資料讀取與寫入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/>
          <a:lstStyle/>
          <a:p>
            <a:r>
              <a:rPr lang="zh-TW" altLang="en-US" dirty="0"/>
              <a:t>指定的檔案被成功開啟後</a:t>
            </a:r>
            <a:endParaRPr lang="en-US" altLang="zh-TW" dirty="0"/>
          </a:p>
          <a:p>
            <a:pPr lvl="1"/>
            <a:r>
              <a:rPr lang="zh-TW" altLang="en-US" dirty="0"/>
              <a:t>可呼叫</a:t>
            </a:r>
            <a:r>
              <a:rPr lang="en-US" altLang="zh-TW" dirty="0" err="1"/>
              <a:t>ifstream</a:t>
            </a:r>
            <a:r>
              <a:rPr lang="zh-TW" altLang="en-US" dirty="0"/>
              <a:t>（或</a:t>
            </a:r>
            <a:r>
              <a:rPr lang="en-US" altLang="zh-TW" dirty="0" err="1"/>
              <a:t>fstream</a:t>
            </a:r>
            <a:r>
              <a:rPr lang="zh-TW" altLang="en-US" dirty="0"/>
              <a:t>）類別的函式「</a:t>
            </a:r>
            <a:r>
              <a:rPr lang="en-US" altLang="zh-TW" dirty="0"/>
              <a:t>get</a:t>
            </a:r>
            <a:r>
              <a:rPr lang="zh-TW" altLang="en-US" dirty="0"/>
              <a:t>」，「</a:t>
            </a:r>
            <a:r>
              <a:rPr lang="en-US" altLang="zh-TW" dirty="0" err="1"/>
              <a:t>getline</a:t>
            </a:r>
            <a:r>
              <a:rPr lang="zh-TW" altLang="en-US" dirty="0"/>
              <a:t>」及「</a:t>
            </a:r>
            <a:r>
              <a:rPr lang="en-US" altLang="zh-TW" dirty="0"/>
              <a:t>read</a:t>
            </a:r>
            <a:r>
              <a:rPr lang="zh-TW" altLang="en-US" dirty="0"/>
              <a:t>」，或</a:t>
            </a:r>
            <a:r>
              <a:rPr lang="en-US" altLang="zh-TW" dirty="0" err="1" smtClean="0"/>
              <a:t>ifstream</a:t>
            </a:r>
            <a:r>
              <a:rPr lang="en-US" altLang="zh-TW" dirty="0" smtClean="0"/>
              <a:t> (</a:t>
            </a:r>
            <a:r>
              <a:rPr lang="zh-TW" altLang="en-US" dirty="0" smtClean="0"/>
              <a:t>或</a:t>
            </a:r>
            <a:r>
              <a:rPr lang="en-US" altLang="zh-TW" dirty="0" err="1"/>
              <a:t>fstream</a:t>
            </a:r>
            <a:r>
              <a:rPr lang="en-US" altLang="zh-TW" dirty="0" smtClean="0"/>
              <a:t>)</a:t>
            </a:r>
            <a:r>
              <a:rPr lang="zh-TW" altLang="en-US" dirty="0" smtClean="0"/>
              <a:t>類別</a:t>
            </a:r>
            <a:r>
              <a:rPr lang="zh-TW" altLang="en-US" dirty="0"/>
              <a:t>所建立的輸入串流物件變數，將資料從檔案中讀取出來</a:t>
            </a:r>
            <a:endParaRPr lang="en-US" altLang="zh-TW" dirty="0"/>
          </a:p>
          <a:p>
            <a:pPr lvl="1"/>
            <a:r>
              <a:rPr lang="zh-TW" altLang="en-US" dirty="0"/>
              <a:t>也可呼叫</a:t>
            </a:r>
            <a:r>
              <a:rPr lang="en-US" altLang="zh-TW" dirty="0" err="1"/>
              <a:t>ofstream</a:t>
            </a:r>
            <a:r>
              <a:rPr lang="zh-TW" altLang="en-US" dirty="0"/>
              <a:t>（或</a:t>
            </a:r>
            <a:r>
              <a:rPr lang="en-US" altLang="zh-TW" dirty="0" err="1"/>
              <a:t>fstream</a:t>
            </a:r>
            <a:r>
              <a:rPr lang="zh-TW" altLang="en-US" dirty="0"/>
              <a:t>）類別的函式「</a:t>
            </a:r>
            <a:r>
              <a:rPr lang="en-US" altLang="zh-TW" dirty="0"/>
              <a:t>put</a:t>
            </a:r>
            <a:r>
              <a:rPr lang="zh-TW" altLang="en-US" dirty="0"/>
              <a:t>」及「</a:t>
            </a:r>
            <a:r>
              <a:rPr lang="en-US" altLang="zh-TW" dirty="0"/>
              <a:t>write</a:t>
            </a:r>
            <a:r>
              <a:rPr lang="zh-TW" altLang="en-US" dirty="0"/>
              <a:t>」，或</a:t>
            </a:r>
            <a:r>
              <a:rPr lang="en-US" altLang="zh-TW" dirty="0" err="1" smtClean="0"/>
              <a:t>ofstream</a:t>
            </a:r>
            <a:r>
              <a:rPr lang="en-US" altLang="zh-TW" dirty="0" smtClean="0"/>
              <a:t> (</a:t>
            </a:r>
            <a:r>
              <a:rPr lang="zh-TW" altLang="en-US" dirty="0" smtClean="0"/>
              <a:t>或</a:t>
            </a:r>
            <a:r>
              <a:rPr lang="en-US" altLang="zh-TW" dirty="0" err="1"/>
              <a:t>fstream</a:t>
            </a:r>
            <a:r>
              <a:rPr lang="en-US" altLang="zh-TW" dirty="0" smtClean="0"/>
              <a:t>)</a:t>
            </a:r>
            <a:r>
              <a:rPr lang="zh-TW" altLang="en-US" dirty="0" smtClean="0"/>
              <a:t>類別</a:t>
            </a:r>
            <a:r>
              <a:rPr lang="zh-TW" altLang="en-US" dirty="0"/>
              <a:t>所建立的輸出串流物件變數，將資料寫入檔案中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085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一、讀取字元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zh-TW" sz="7400" dirty="0"/>
              <a:t>函式說明</a:t>
            </a:r>
          </a:p>
          <a:p>
            <a:pPr lvl="1"/>
            <a:r>
              <a:rPr lang="zh-TW" altLang="zh-TW" sz="7400" dirty="0"/>
              <a:t>「</a:t>
            </a:r>
            <a:r>
              <a:rPr lang="en-US" altLang="zh-TW" sz="7400" dirty="0"/>
              <a:t>get</a:t>
            </a:r>
            <a:r>
              <a:rPr lang="zh-TW" altLang="zh-TW" sz="7400" dirty="0"/>
              <a:t>」函式被呼叫時，無須傳入任何參數</a:t>
            </a:r>
            <a:endParaRPr lang="en-US" altLang="zh-TW" sz="7400" dirty="0"/>
          </a:p>
          <a:p>
            <a:pPr lvl="1"/>
            <a:r>
              <a:rPr lang="zh-TW" altLang="zh-TW" sz="7400" dirty="0"/>
              <a:t>呼叫「</a:t>
            </a:r>
            <a:r>
              <a:rPr lang="en-US" altLang="zh-TW" sz="7400" dirty="0"/>
              <a:t>get</a:t>
            </a:r>
            <a:r>
              <a:rPr lang="zh-TW" altLang="zh-TW" sz="7400" dirty="0"/>
              <a:t>」函式後，可呼叫</a:t>
            </a:r>
            <a:r>
              <a:rPr lang="en-US" altLang="zh-TW" sz="7400" dirty="0" err="1"/>
              <a:t>ios</a:t>
            </a:r>
            <a:r>
              <a:rPr lang="zh-TW" altLang="zh-TW" sz="7400" dirty="0"/>
              <a:t>類別的「</a:t>
            </a:r>
            <a:r>
              <a:rPr lang="en-US" altLang="zh-TW" sz="7400" dirty="0" err="1"/>
              <a:t>eof</a:t>
            </a:r>
            <a:r>
              <a:rPr lang="zh-TW" altLang="zh-TW" sz="7400" dirty="0"/>
              <a:t>」函式來取得檔案指標是否在檔尾，若在檔尾，則「</a:t>
            </a:r>
            <a:r>
              <a:rPr lang="en-US" altLang="zh-TW" sz="7400" dirty="0" err="1"/>
              <a:t>eof</a:t>
            </a:r>
            <a:r>
              <a:rPr lang="zh-TW" altLang="zh-TW" sz="7400" dirty="0"/>
              <a:t>」函式會回傳「</a:t>
            </a:r>
            <a:r>
              <a:rPr lang="en-US" altLang="zh-TW" sz="7400" dirty="0"/>
              <a:t>true</a:t>
            </a:r>
            <a:r>
              <a:rPr lang="zh-TW" altLang="zh-TW" sz="7400" dirty="0"/>
              <a:t>」，否則會回傳「</a:t>
            </a:r>
            <a:r>
              <a:rPr lang="en-US" altLang="zh-TW" sz="7400" dirty="0"/>
              <a:t>false</a:t>
            </a:r>
            <a:r>
              <a:rPr lang="zh-TW" altLang="zh-TW" sz="7400" dirty="0"/>
              <a:t>」</a:t>
            </a:r>
            <a:endParaRPr lang="en-US" altLang="zh-TW" sz="7400" dirty="0"/>
          </a:p>
          <a:p>
            <a:pPr lvl="1"/>
            <a:endParaRPr lang="zh-TW" altLang="en-US" sz="7400" dirty="0"/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10904"/>
            <a:ext cx="6945984" cy="2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72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函式說明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 err="1"/>
              <a:t>eof</a:t>
            </a:r>
            <a:r>
              <a:rPr lang="zh-TW" altLang="en-US" dirty="0"/>
              <a:t>」函式被呼叫時，無須傳入任何</a:t>
            </a:r>
            <a:r>
              <a:rPr lang="zh-TW" altLang="en-US" dirty="0" smtClean="0"/>
              <a:t>參數</a:t>
            </a:r>
            <a:endParaRPr lang="zh-TW" altLang="en-US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bool </a:t>
            </a:r>
            <a:r>
              <a:rPr lang="en-US" altLang="zh-TW" dirty="0" err="1"/>
              <a:t>eof</a:t>
            </a:r>
            <a:r>
              <a:rPr lang="en-US" altLang="zh-TW" dirty="0"/>
              <a:t>( 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  <a:r>
              <a:rPr lang="zh-TW" altLang="en-US" dirty="0"/>
              <a:t>」中的「</a:t>
            </a:r>
            <a:r>
              <a:rPr lang="en-US" altLang="zh-TW" dirty="0" err="1"/>
              <a:t>const</a:t>
            </a:r>
            <a:r>
              <a:rPr lang="zh-TW" altLang="en-US" dirty="0"/>
              <a:t>」，代表呼叫「</a:t>
            </a:r>
            <a:r>
              <a:rPr lang="en-US" altLang="zh-TW" dirty="0" err="1"/>
              <a:t>eof</a:t>
            </a:r>
            <a:r>
              <a:rPr lang="zh-TW" altLang="en-US" dirty="0"/>
              <a:t>」函式過程中，輸入串流</a:t>
            </a:r>
            <a:r>
              <a:rPr lang="zh-TW" altLang="en-US" dirty="0" smtClean="0"/>
              <a:t>物件</a:t>
            </a:r>
            <a:r>
              <a:rPr lang="zh-TW" altLang="en-US" dirty="0"/>
              <a:t>變數的狀態不會被</a:t>
            </a:r>
            <a:r>
              <a:rPr lang="zh-TW" altLang="en-US" dirty="0" smtClean="0"/>
              <a:t>改變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5" y="1095144"/>
            <a:ext cx="8476070" cy="23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00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從輸入串流物件中讀取一個字元的語法如下：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6733505" cy="65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793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範例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寫一程式，開啟</a:t>
            </a:r>
            <a:r>
              <a:rPr lang="en-US" altLang="zh-TW" dirty="0"/>
              <a:t>test.txt</a:t>
            </a:r>
            <a:r>
              <a:rPr lang="zh-TW" altLang="en-US" dirty="0"/>
              <a:t>文字檔，然後輸出其內容及所佔用的記憶體空間（單位：位元組）。</a:t>
            </a:r>
          </a:p>
          <a:p>
            <a:r>
              <a:rPr lang="zh-TW" altLang="en-US" dirty="0"/>
              <a:t>假設文字檔</a:t>
            </a:r>
            <a:r>
              <a:rPr lang="en-US" altLang="zh-TW" dirty="0"/>
              <a:t>test.txt</a:t>
            </a:r>
            <a:r>
              <a:rPr lang="zh-TW" altLang="en-US" dirty="0"/>
              <a:t>的內容如下：</a:t>
            </a:r>
          </a:p>
          <a:p>
            <a:pPr marL="179387" lvl="1" indent="0">
              <a:buNone/>
            </a:pPr>
            <a:r>
              <a:rPr lang="en-US" altLang="zh-TW" dirty="0"/>
              <a:t>2023/1/22</a:t>
            </a:r>
            <a:r>
              <a:rPr lang="zh-TW" altLang="en-US" dirty="0"/>
              <a:t>是農曆大年初一</a:t>
            </a:r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07674"/>
              </p:ext>
            </p:extLst>
          </p:nvPr>
        </p:nvGraphicFramePr>
        <p:xfrm>
          <a:off x="467544" y="4149080"/>
          <a:ext cx="8362950" cy="167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328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301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7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執行結果</a:t>
                      </a:r>
                      <a:endParaRPr kumimoji="1" lang="zh-TW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5" marB="4569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test.txt文字檔內容為:</a:t>
                      </a:r>
                      <a:endParaRPr kumimoji="1" lang="en-US" altLang="zh-TW" sz="26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2012/1/23是農曆大年初一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星期一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test.txt文字檔所佔的空間為3</a:t>
                      </a:r>
                      <a:r>
                        <a:rPr kumimoji="1" lang="en-US" altLang="zh-TW" sz="26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0B</a:t>
                      </a:r>
                      <a:r>
                        <a:rPr kumimoji="1" lang="zh-TW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yte</a:t>
                      </a:r>
                      <a:r>
                        <a:rPr kumimoji="1" lang="en-US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1" lang="zh-TW" altLang="zh-TW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(包括換列字元)</a:t>
                      </a:r>
                      <a:endParaRPr kumimoji="1" lang="zh-TW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5695" marB="45695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42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32604"/>
            <a:ext cx="8047037" cy="415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7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程式解說</a:t>
            </a:r>
            <a:endParaRPr lang="en-US" altLang="zh-TW" dirty="0"/>
          </a:p>
          <a:p>
            <a:pPr lvl="1"/>
            <a:r>
              <a:rPr lang="zh-TW" altLang="en-US" dirty="0"/>
              <a:t>因</a:t>
            </a:r>
            <a:r>
              <a:rPr lang="en-US" altLang="zh-TW" dirty="0"/>
              <a:t>test.txt</a:t>
            </a:r>
            <a:r>
              <a:rPr lang="zh-TW" altLang="en-US" dirty="0"/>
              <a:t>檔案的第一列佔</a:t>
            </a:r>
            <a:r>
              <a:rPr lang="en-US" altLang="zh-TW" dirty="0"/>
              <a:t>24</a:t>
            </a:r>
            <a:r>
              <a:rPr lang="zh-TW" altLang="en-US" dirty="0"/>
              <a:t>個位元組（含換列字元），第二列佔</a:t>
            </a:r>
            <a:r>
              <a:rPr lang="en-US" altLang="zh-TW" dirty="0"/>
              <a:t>6</a:t>
            </a:r>
            <a:r>
              <a:rPr lang="zh-TW" altLang="en-US" dirty="0"/>
              <a:t>個位元組（不含換列字元），所以所佔的空間共</a:t>
            </a:r>
            <a:r>
              <a:rPr lang="en-US" altLang="zh-TW" dirty="0"/>
              <a:t>30</a:t>
            </a:r>
            <a:r>
              <a:rPr lang="zh-TW" altLang="en-US" dirty="0"/>
              <a:t>個位元組</a:t>
            </a:r>
          </a:p>
          <a:p>
            <a:pPr lvl="1"/>
            <a:r>
              <a:rPr lang="zh-TW" altLang="en-US" dirty="0"/>
              <a:t>串流物件被讀取或寫入時，串流物件的狀態會隨時改變</a:t>
            </a:r>
            <a:endParaRPr lang="en-US" altLang="zh-TW" dirty="0"/>
          </a:p>
          <a:p>
            <a:pPr lvl="1"/>
            <a:r>
              <a:rPr lang="zh-TW" altLang="en-US" dirty="0"/>
              <a:t>例如：當檔案指標在檔尾時，串流物件的「</a:t>
            </a:r>
            <a:r>
              <a:rPr lang="en-US" altLang="zh-TW" dirty="0" err="1"/>
              <a:t>eofbit</a:t>
            </a:r>
            <a:r>
              <a:rPr lang="zh-TW" altLang="en-US" dirty="0"/>
              <a:t>」狀態會被設為「</a:t>
            </a:r>
            <a:r>
              <a:rPr lang="en-US" altLang="zh-TW" dirty="0"/>
              <a:t>true</a:t>
            </a:r>
            <a:r>
              <a:rPr lang="zh-TW" altLang="en-US" dirty="0"/>
              <a:t>」；當串流物件被讀取或寫入發生錯誤時，串流物件的「</a:t>
            </a:r>
            <a:r>
              <a:rPr lang="en-US" altLang="zh-TW" dirty="0" err="1"/>
              <a:t>failbit</a:t>
            </a:r>
            <a:r>
              <a:rPr lang="zh-TW" altLang="en-US" dirty="0"/>
              <a:t>」狀態會被設為「</a:t>
            </a:r>
            <a:r>
              <a:rPr lang="en-US" altLang="zh-TW" dirty="0"/>
              <a:t>true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699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函式說明</a:t>
            </a:r>
            <a:endParaRPr lang="en-US" altLang="zh-TW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clear</a:t>
            </a:r>
            <a:r>
              <a:rPr lang="zh-TW" altLang="en-US" dirty="0"/>
              <a:t>」函式被呼叫時，無須傳入</a:t>
            </a:r>
            <a:r>
              <a:rPr lang="zh-TW" altLang="en-US" dirty="0" smtClean="0"/>
              <a:t>任</a:t>
            </a:r>
            <a:r>
              <a:rPr lang="zh-TW" altLang="en-US" dirty="0"/>
              <a:t>何</a:t>
            </a:r>
            <a:r>
              <a:rPr lang="zh-TW" altLang="en-US" dirty="0" smtClean="0"/>
              <a:t>參數</a:t>
            </a:r>
            <a:endParaRPr lang="en-US" altLang="zh-TW" dirty="0"/>
          </a:p>
          <a:p>
            <a:pPr lvl="1"/>
            <a:r>
              <a:rPr lang="zh-TW" altLang="en-US" dirty="0"/>
              <a:t>清除串流物件的狀態，是將串流物件的「</a:t>
            </a:r>
            <a:r>
              <a:rPr lang="en-US" altLang="zh-TW" dirty="0" err="1"/>
              <a:t>goodbit</a:t>
            </a:r>
            <a:r>
              <a:rPr lang="zh-TW" altLang="en-US" dirty="0"/>
              <a:t>」狀態設為「</a:t>
            </a:r>
            <a:r>
              <a:rPr lang="en-US" altLang="zh-TW" dirty="0"/>
              <a:t>true</a:t>
            </a:r>
            <a:r>
              <a:rPr lang="zh-TW" altLang="en-US" dirty="0"/>
              <a:t>」，「</a:t>
            </a:r>
            <a:r>
              <a:rPr lang="en-US" altLang="zh-TW" dirty="0" err="1"/>
              <a:t>badbit</a:t>
            </a:r>
            <a:r>
              <a:rPr lang="zh-TW" altLang="en-US" dirty="0"/>
              <a:t>」狀態設為「</a:t>
            </a:r>
            <a:r>
              <a:rPr lang="en-US" altLang="zh-TW" dirty="0"/>
              <a:t>false</a:t>
            </a:r>
            <a:r>
              <a:rPr lang="zh-TW" altLang="en-US" dirty="0"/>
              <a:t>」，「</a:t>
            </a:r>
            <a:r>
              <a:rPr lang="en-US" altLang="zh-TW" dirty="0" err="1"/>
              <a:t>failbit</a:t>
            </a:r>
            <a:r>
              <a:rPr lang="zh-TW" altLang="en-US" dirty="0"/>
              <a:t>」狀態設為「</a:t>
            </a:r>
            <a:r>
              <a:rPr lang="en-US" altLang="zh-TW" dirty="0"/>
              <a:t>false</a:t>
            </a:r>
            <a:r>
              <a:rPr lang="zh-TW" altLang="en-US" dirty="0"/>
              <a:t>」及「</a:t>
            </a:r>
            <a:r>
              <a:rPr lang="en-US" altLang="zh-TW" dirty="0" err="1"/>
              <a:t>eofbit</a:t>
            </a:r>
            <a:r>
              <a:rPr lang="zh-TW" altLang="en-US" dirty="0"/>
              <a:t>」狀態設為「</a:t>
            </a:r>
            <a:r>
              <a:rPr lang="en-US" altLang="zh-TW" dirty="0"/>
              <a:t>false</a:t>
            </a:r>
            <a:r>
              <a:rPr lang="zh-TW" altLang="en-US" dirty="0"/>
              <a:t>」。清除串流物件的狀態，即是將串流物件的狀態恢復為到正常狀態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1" y="1052736"/>
            <a:ext cx="761623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389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 err="1"/>
              <a:t>eof</a:t>
            </a:r>
            <a:r>
              <a:rPr lang="en-US" altLang="zh-TW" dirty="0"/>
              <a:t>( ) </a:t>
            </a:r>
            <a:r>
              <a:rPr lang="zh-TW" altLang="en-US" dirty="0"/>
              <a:t>函式被呼叫時，無須傳入</a:t>
            </a:r>
            <a:r>
              <a:rPr lang="zh-TW" altLang="en-US" dirty="0" smtClean="0"/>
              <a:t>任何參數</a:t>
            </a:r>
            <a:endParaRPr lang="zh-TW" altLang="en-US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bool </a:t>
            </a:r>
            <a:r>
              <a:rPr lang="en-US" altLang="zh-TW" dirty="0" err="1"/>
              <a:t>eof</a:t>
            </a:r>
            <a:r>
              <a:rPr lang="en-US" altLang="zh-TW" dirty="0"/>
              <a:t>( ) </a:t>
            </a:r>
            <a:r>
              <a:rPr lang="en-US" altLang="zh-TW" dirty="0" err="1"/>
              <a:t>const</a:t>
            </a:r>
            <a:r>
              <a:rPr lang="en-US" altLang="zh-TW" dirty="0" smtClean="0"/>
              <a:t>;</a:t>
            </a:r>
            <a:r>
              <a:rPr lang="zh-TW" altLang="en-US" dirty="0" smtClean="0"/>
              <a:t>中的</a:t>
            </a:r>
            <a:r>
              <a:rPr lang="en-US" altLang="zh-TW" dirty="0" err="1"/>
              <a:t>const</a:t>
            </a:r>
            <a:r>
              <a:rPr lang="zh-TW" altLang="en-US" dirty="0"/>
              <a:t>，表示</a:t>
            </a:r>
            <a:r>
              <a:rPr lang="en-US" altLang="zh-TW" dirty="0" err="1"/>
              <a:t>eof</a:t>
            </a:r>
            <a:r>
              <a:rPr lang="en-US" altLang="zh-TW" dirty="0"/>
              <a:t>( )</a:t>
            </a:r>
            <a:r>
              <a:rPr lang="zh-TW" altLang="en-US" dirty="0"/>
              <a:t>成員函式只能取得所屬類別</a:t>
            </a:r>
            <a:r>
              <a:rPr lang="en-US" altLang="zh-TW" dirty="0" err="1"/>
              <a:t>ios</a:t>
            </a:r>
            <a:r>
              <a:rPr lang="zh-TW" altLang="en-US" dirty="0"/>
              <a:t>中的資料成員之值，而不能變更資料成員之值</a:t>
            </a:r>
          </a:p>
        </p:txBody>
      </p:sp>
    </p:spTree>
    <p:extLst>
      <p:ext uri="{BB962C8B-B14F-4D97-AF65-F5344CB8AC3E}">
        <p14:creationId xmlns:p14="http://schemas.microsoft.com/office/powerpoint/2010/main" val="703633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清除串流物件的狀態之語法如下：</a:t>
            </a:r>
            <a:endParaRPr lang="en-US" altLang="zh-TW" dirty="0"/>
          </a:p>
          <a:p>
            <a:pPr marL="179387" lvl="1" indent="0">
              <a:buNone/>
            </a:pPr>
            <a:r>
              <a:rPr lang="zh-TW" altLang="en-US" dirty="0"/>
              <a:t> 輸入串流物件變數</a:t>
            </a:r>
            <a:r>
              <a:rPr lang="en-US" altLang="zh-TW" dirty="0"/>
              <a:t>.clear( )</a:t>
            </a:r>
          </a:p>
          <a:p>
            <a:r>
              <a:rPr lang="zh-TW" altLang="en-US" dirty="0"/>
              <a:t>語法說明</a:t>
            </a:r>
            <a:endParaRPr lang="en-US" altLang="zh-TW" dirty="0"/>
          </a:p>
          <a:p>
            <a:pPr lvl="1"/>
            <a:r>
              <a:rPr lang="zh-TW" altLang="en-US" dirty="0"/>
              <a:t>若串流物件的「</a:t>
            </a:r>
            <a:r>
              <a:rPr lang="en-US" altLang="zh-TW" dirty="0" err="1"/>
              <a:t>goodbit</a:t>
            </a:r>
            <a:r>
              <a:rPr lang="zh-TW" altLang="en-US" dirty="0"/>
              <a:t>」狀態為「</a:t>
            </a:r>
            <a:r>
              <a:rPr lang="en-US" altLang="zh-TW" dirty="0"/>
              <a:t>false</a:t>
            </a:r>
            <a:r>
              <a:rPr lang="zh-TW" altLang="en-US" dirty="0"/>
              <a:t>」，「</a:t>
            </a:r>
            <a:r>
              <a:rPr lang="en-US" altLang="zh-TW" dirty="0" err="1"/>
              <a:t>badbit</a:t>
            </a:r>
            <a:r>
              <a:rPr lang="zh-TW" altLang="en-US" dirty="0"/>
              <a:t>」狀態為「</a:t>
            </a:r>
            <a:r>
              <a:rPr lang="en-US" altLang="zh-TW" dirty="0"/>
              <a:t>true</a:t>
            </a:r>
            <a:r>
              <a:rPr lang="zh-TW" altLang="en-US" dirty="0"/>
              <a:t>」，「</a:t>
            </a:r>
            <a:r>
              <a:rPr lang="en-US" altLang="zh-TW" dirty="0" err="1"/>
              <a:t>failbit</a:t>
            </a:r>
            <a:r>
              <a:rPr lang="zh-TW" altLang="en-US" dirty="0"/>
              <a:t>」狀態為「</a:t>
            </a:r>
            <a:r>
              <a:rPr lang="en-US" altLang="zh-TW" dirty="0"/>
              <a:t>true</a:t>
            </a:r>
            <a:r>
              <a:rPr lang="zh-TW" altLang="en-US" dirty="0"/>
              <a:t>」或「</a:t>
            </a:r>
            <a:r>
              <a:rPr lang="en-US" altLang="zh-TW" dirty="0" err="1"/>
              <a:t>eofbit</a:t>
            </a:r>
            <a:r>
              <a:rPr lang="zh-TW" altLang="en-US" dirty="0"/>
              <a:t>」狀態為「</a:t>
            </a:r>
            <a:r>
              <a:rPr lang="en-US" altLang="zh-TW" dirty="0"/>
              <a:t>true</a:t>
            </a:r>
            <a:r>
              <a:rPr lang="zh-TW" altLang="en-US" dirty="0"/>
              <a:t>」，則必須呼叫「串流物件變數</a:t>
            </a:r>
            <a:r>
              <a:rPr lang="en-US" altLang="zh-TW" dirty="0"/>
              <a:t>.clear( ) ;</a:t>
            </a:r>
            <a:r>
              <a:rPr lang="zh-TW" altLang="en-US" dirty="0"/>
              <a:t>」清除串流物件的狀態，否則下次使用該串流物件變數進行讀寫操作時，可能會受到之前的錯誤狀態所影響</a:t>
            </a:r>
            <a:endParaRPr lang="en-US" altLang="zh-TW" dirty="0"/>
          </a:p>
          <a:p>
            <a:pPr lvl="1"/>
            <a:r>
              <a:rPr lang="zh-TW" altLang="en-US" dirty="0"/>
              <a:t>當檔案內容被全部讀取過一次後，檔案指標會停在檔尾，串流物件變數的「</a:t>
            </a:r>
            <a:r>
              <a:rPr lang="en-US" altLang="zh-TW" dirty="0" err="1"/>
              <a:t>eofbit</a:t>
            </a:r>
            <a:r>
              <a:rPr lang="zh-TW" altLang="en-US" dirty="0"/>
              <a:t>」狀態會被設為「</a:t>
            </a:r>
            <a:r>
              <a:rPr lang="en-US" altLang="zh-TW" dirty="0"/>
              <a:t>true</a:t>
            </a:r>
            <a:r>
              <a:rPr lang="zh-TW" altLang="en-US" dirty="0"/>
              <a:t>」。若要再從頭讀取資料時，則必須先使用 「串流物件變數</a:t>
            </a:r>
            <a:r>
              <a:rPr lang="en-US" altLang="zh-TW" dirty="0"/>
              <a:t>.clear( ) ; </a:t>
            </a:r>
            <a:r>
              <a:rPr lang="zh-TW" altLang="en-US" dirty="0"/>
              <a:t>」後，才能再次讀取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7540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二、寫入字元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zh-TW" dirty="0"/>
              <a:t>函式說明</a:t>
            </a:r>
          </a:p>
          <a:p>
            <a:pPr lvl="1"/>
            <a:r>
              <a:rPr lang="zh-TW" altLang="zh-TW" dirty="0"/>
              <a:t>「</a:t>
            </a:r>
            <a:r>
              <a:rPr lang="en-US" altLang="zh-TW" dirty="0"/>
              <a:t>put</a:t>
            </a:r>
            <a:r>
              <a:rPr lang="zh-TW" altLang="zh-TW" dirty="0"/>
              <a:t>」函式被呼叫時，須傳入參數「</a:t>
            </a:r>
            <a:r>
              <a:rPr lang="en-US" altLang="zh-TW" dirty="0"/>
              <a:t>c</a:t>
            </a:r>
            <a:r>
              <a:rPr lang="zh-TW" altLang="zh-TW" dirty="0"/>
              <a:t>」，它的資料型態為</a:t>
            </a:r>
            <a:r>
              <a:rPr lang="en-US" altLang="zh-TW" dirty="0"/>
              <a:t>char</a:t>
            </a:r>
            <a:endParaRPr lang="zh-TW" altLang="zh-TW" dirty="0"/>
          </a:p>
          <a:p>
            <a:pPr lvl="1"/>
            <a:r>
              <a:rPr lang="zh-TW" altLang="zh-TW" dirty="0"/>
              <a:t>「</a:t>
            </a:r>
            <a:r>
              <a:rPr lang="en-US" altLang="zh-TW" dirty="0" err="1"/>
              <a:t>ostream</a:t>
            </a:r>
            <a:r>
              <a:rPr lang="en-US" altLang="zh-TW" dirty="0"/>
              <a:t>&amp; put (char c); </a:t>
            </a:r>
            <a:r>
              <a:rPr lang="zh-TW" altLang="zh-TW" dirty="0"/>
              <a:t>」中的「</a:t>
            </a:r>
            <a:r>
              <a:rPr lang="en-US" altLang="zh-TW" dirty="0" err="1"/>
              <a:t>ostream</a:t>
            </a:r>
            <a:r>
              <a:rPr lang="en-US" altLang="zh-TW" dirty="0"/>
              <a:t>&amp;</a:t>
            </a:r>
            <a:r>
              <a:rPr lang="zh-TW" altLang="zh-TW" dirty="0"/>
              <a:t>」，表示回傳資料寫入後的輸出串流</a:t>
            </a:r>
          </a:p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" y="1268760"/>
            <a:ext cx="7782962" cy="213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691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將一個字元寫入輸出串流中的語法如下：</a:t>
            </a:r>
          </a:p>
          <a:p>
            <a:pPr marL="271462" lvl="1" indent="0">
              <a:buNone/>
            </a:pPr>
            <a:r>
              <a:rPr lang="zh-TW" altLang="en-US" dirty="0"/>
              <a:t>輸出串流物件變數</a:t>
            </a:r>
            <a:r>
              <a:rPr lang="en-US" altLang="zh-TW" dirty="0"/>
              <a:t>.put( </a:t>
            </a:r>
            <a:r>
              <a:rPr lang="zh-TW" altLang="en-US" dirty="0"/>
              <a:t>字元變數或常數</a:t>
            </a:r>
            <a:r>
              <a:rPr lang="en-US" altLang="zh-TW" dirty="0"/>
              <a:t>) ;</a:t>
            </a:r>
          </a:p>
          <a:p>
            <a:endParaRPr lang="en-US" altLang="zh-TW" dirty="0"/>
          </a:p>
          <a:p>
            <a:r>
              <a:rPr lang="zh-TW" altLang="en-US" dirty="0"/>
              <a:t> 語法說明</a:t>
            </a:r>
            <a:endParaRPr lang="en-US" altLang="zh-TW" dirty="0"/>
          </a:p>
          <a:p>
            <a:pPr lvl="1"/>
            <a:r>
              <a:rPr lang="zh-TW" altLang="en-US" dirty="0"/>
              <a:t>將字元變數（或常數）的內容，寫入輸出串流中</a:t>
            </a:r>
          </a:p>
        </p:txBody>
      </p:sp>
    </p:spTree>
    <p:extLst>
      <p:ext uri="{BB962C8B-B14F-4D97-AF65-F5344CB8AC3E}">
        <p14:creationId xmlns:p14="http://schemas.microsoft.com/office/powerpoint/2010/main" val="2986487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三、寫入任意型態的資料：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將任意型態的資料寫入輸出串流中的語法如下：</a:t>
            </a:r>
            <a:endParaRPr lang="en-US" altLang="zh-TW" dirty="0"/>
          </a:p>
          <a:p>
            <a:pPr marL="179387" lvl="1" indent="0">
              <a:buNone/>
            </a:pPr>
            <a:r>
              <a:rPr lang="zh-TW" altLang="en-US" dirty="0"/>
              <a:t>    輸出串流物件變數 </a:t>
            </a:r>
            <a:r>
              <a:rPr lang="en-US" altLang="zh-TW" dirty="0"/>
              <a:t>&lt;&lt; </a:t>
            </a:r>
            <a:r>
              <a:rPr lang="zh-TW" altLang="en-US" dirty="0"/>
              <a:t>運算式</a:t>
            </a:r>
            <a:r>
              <a:rPr lang="en-US" altLang="zh-TW" dirty="0"/>
              <a:t>1 [&lt;&lt; </a:t>
            </a:r>
            <a:r>
              <a:rPr lang="zh-TW" altLang="en-US" dirty="0"/>
              <a:t>運算式</a:t>
            </a:r>
            <a:r>
              <a:rPr lang="en-US" altLang="zh-TW" dirty="0"/>
              <a:t>2 …] ; </a:t>
            </a:r>
          </a:p>
          <a:p>
            <a:endParaRPr lang="en-US" altLang="zh-TW" dirty="0"/>
          </a:p>
          <a:p>
            <a:r>
              <a:rPr lang="zh-TW" altLang="zh-TW" dirty="0"/>
              <a:t>語法說明</a:t>
            </a:r>
          </a:p>
          <a:p>
            <a:pPr lvl="1"/>
            <a:r>
              <a:rPr lang="zh-TW" altLang="zh-TW" dirty="0"/>
              <a:t>「運算式」可以是常數，變數或函式，也可以常數，變數或函式的組合</a:t>
            </a:r>
          </a:p>
          <a:p>
            <a:pPr lvl="1"/>
            <a:r>
              <a:rPr lang="zh-TW" altLang="zh-TW" dirty="0"/>
              <a:t>「</a:t>
            </a:r>
            <a:r>
              <a:rPr lang="en-US" altLang="zh-TW" dirty="0"/>
              <a:t>[ ]</a:t>
            </a:r>
            <a:r>
              <a:rPr lang="zh-TW" altLang="zh-TW" dirty="0"/>
              <a:t>」，表示它內部（包含</a:t>
            </a:r>
            <a:r>
              <a:rPr lang="en-US" altLang="zh-TW" dirty="0"/>
              <a:t>[ ]</a:t>
            </a:r>
            <a:r>
              <a:rPr lang="zh-TW" altLang="zh-TW" dirty="0"/>
              <a:t>）的資料是選擇性的。若不需要，則可省略，包括「</a:t>
            </a:r>
            <a:r>
              <a:rPr lang="en-US" altLang="zh-TW" dirty="0"/>
              <a:t>[ ]</a:t>
            </a:r>
            <a:r>
              <a:rPr lang="zh-TW" altLang="zh-TW" dirty="0"/>
              <a:t>」在內，但最後的「</a:t>
            </a:r>
            <a:r>
              <a:rPr lang="en-US" altLang="zh-TW" dirty="0"/>
              <a:t>;</a:t>
            </a:r>
            <a:r>
              <a:rPr lang="zh-TW" altLang="zh-TW" dirty="0"/>
              <a:t>」要留著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060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範例</a:t>
            </a:r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（承「範例</a:t>
            </a:r>
            <a:r>
              <a:rPr lang="en-US" altLang="zh-TW" dirty="0"/>
              <a:t>2</a:t>
            </a:r>
            <a:r>
              <a:rPr lang="zh-TW" altLang="en-US" dirty="0"/>
              <a:t>」）寫一程式，開啟</a:t>
            </a:r>
            <a:r>
              <a:rPr lang="en-US" altLang="zh-TW" dirty="0"/>
              <a:t>test.txt</a:t>
            </a:r>
            <a:r>
              <a:rPr lang="zh-TW" altLang="en-US" dirty="0"/>
              <a:t>文字檔，然後輸入要增加的資料，直到按下</a:t>
            </a:r>
            <a:r>
              <a:rPr lang="en-US" altLang="zh-TW" dirty="0"/>
              <a:t>Enter</a:t>
            </a:r>
            <a:r>
              <a:rPr lang="zh-TW" altLang="en-US" dirty="0"/>
              <a:t>鍵才結束輸入，並將這些資料寫入</a:t>
            </a:r>
            <a:r>
              <a:rPr lang="en-US" altLang="zh-TW" dirty="0"/>
              <a:t>test.txt</a:t>
            </a:r>
            <a:r>
              <a:rPr lang="zh-TW" altLang="en-US" dirty="0"/>
              <a:t>文字檔內容的後面。</a:t>
            </a:r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</p:txBody>
      </p:sp>
      <p:graphicFrame>
        <p:nvGraphicFramePr>
          <p:cNvPr id="5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01199"/>
              </p:ext>
            </p:extLst>
          </p:nvPr>
        </p:nvGraphicFramePr>
        <p:xfrm>
          <a:off x="683568" y="3861048"/>
          <a:ext cx="7931224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55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12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執行結果</a:t>
                      </a:r>
                      <a:endParaRPr kumimoji="1" lang="zh-TW" altLang="en-U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開啟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test.txt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文字檔，並新增資料於檔尾輸入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要新增的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資料，以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Enter</a:t>
                      </a: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鍵作為結束</a:t>
                      </a:r>
                      <a:r>
                        <a:rPr kumimoji="1" lang="en-US" altLang="zh-TW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，今年是兔年</a:t>
                      </a:r>
                      <a:endParaRPr kumimoji="1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4" marR="91424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61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程式解說</a:t>
            </a:r>
            <a:endParaRPr lang="en-US" altLang="zh-TW" dirty="0"/>
          </a:p>
          <a:p>
            <a:pPr lvl="1"/>
            <a:r>
              <a:rPr lang="zh-TW" altLang="en-US" dirty="0"/>
              <a:t>程式第</a:t>
            </a:r>
            <a:r>
              <a:rPr lang="en-US" altLang="zh-TW" dirty="0"/>
              <a:t>23</a:t>
            </a:r>
            <a:r>
              <a:rPr lang="zh-TW" altLang="en-US" dirty="0"/>
              <a:t>列「</a:t>
            </a:r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en-US" altLang="zh-TW" dirty="0" err="1"/>
              <a:t>cin,data</a:t>
            </a:r>
            <a:r>
              <a:rPr lang="en-US" altLang="zh-TW" dirty="0"/>
              <a:t>); </a:t>
            </a:r>
            <a:r>
              <a:rPr lang="zh-TW" altLang="en-US" dirty="0"/>
              <a:t>」， 表示從鍵盤輸入資料，並以</a:t>
            </a:r>
            <a:r>
              <a:rPr lang="en-US" altLang="zh-TW" dirty="0"/>
              <a:t>Enter</a:t>
            </a:r>
            <a:r>
              <a:rPr lang="zh-TW" altLang="en-US" dirty="0"/>
              <a:t>鍵作為該列資料的結束，同時將輸入的資料存入字串物件變數</a:t>
            </a:r>
            <a:r>
              <a:rPr lang="en-US" altLang="zh-TW" dirty="0"/>
              <a:t>data</a:t>
            </a:r>
            <a:r>
              <a:rPr lang="zh-TW" altLang="en-US" dirty="0"/>
              <a:t>中</a:t>
            </a:r>
          </a:p>
          <a:p>
            <a:pPr lvl="1"/>
            <a:r>
              <a:rPr lang="zh-TW" altLang="en-US" dirty="0"/>
              <a:t>因資料寫入檔案並不會自動換列，所以程式第</a:t>
            </a:r>
            <a:r>
              <a:rPr lang="en-US" altLang="zh-TW" dirty="0"/>
              <a:t>24</a:t>
            </a:r>
            <a:r>
              <a:rPr lang="zh-TW" altLang="en-US" dirty="0"/>
              <a:t>列「</a:t>
            </a:r>
            <a:r>
              <a:rPr lang="en-US" altLang="zh-TW" dirty="0" err="1"/>
              <a:t>appendfile</a:t>
            </a:r>
            <a:r>
              <a:rPr lang="en-US" altLang="zh-TW" dirty="0"/>
              <a:t> &lt;&lt; data &lt;&lt; '\n' ;</a:t>
            </a:r>
            <a:r>
              <a:rPr lang="zh-TW" altLang="en-US" dirty="0"/>
              <a:t>」， 是將</a:t>
            </a:r>
            <a:r>
              <a:rPr lang="en-US" altLang="zh-TW" dirty="0"/>
              <a:t>data</a:t>
            </a:r>
            <a:r>
              <a:rPr lang="zh-TW" altLang="en-US" dirty="0"/>
              <a:t>的內容寫入</a:t>
            </a:r>
            <a:r>
              <a:rPr lang="en-US" altLang="zh-TW" dirty="0" err="1"/>
              <a:t>appendfile</a:t>
            </a:r>
            <a:r>
              <a:rPr lang="zh-TW" altLang="en-US" dirty="0"/>
              <a:t>串流後，接著再將「</a:t>
            </a:r>
            <a:r>
              <a:rPr lang="en-US" altLang="zh-TW" dirty="0"/>
              <a:t>'\n'</a:t>
            </a:r>
            <a:r>
              <a:rPr lang="zh-TW" altLang="en-US" dirty="0"/>
              <a:t>」寫入，才能達到換列的效果</a:t>
            </a:r>
          </a:p>
        </p:txBody>
      </p:sp>
    </p:spTree>
    <p:extLst>
      <p:ext uri="{BB962C8B-B14F-4D97-AF65-F5344CB8AC3E}">
        <p14:creationId xmlns:p14="http://schemas.microsoft.com/office/powerpoint/2010/main" val="417238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四、讀取一列資料：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zh-TW" dirty="0"/>
              <a:t>函式說明</a:t>
            </a:r>
          </a:p>
          <a:p>
            <a:pPr lvl="1"/>
            <a:r>
              <a:rPr lang="zh-TW" altLang="zh-TW" dirty="0"/>
              <a:t>「</a:t>
            </a:r>
            <a:r>
              <a:rPr lang="en-US" altLang="zh-TW" dirty="0" err="1"/>
              <a:t>getline</a:t>
            </a:r>
            <a:r>
              <a:rPr lang="zh-TW" altLang="zh-TW" dirty="0"/>
              <a:t>」函式被呼叫時，須傳入</a:t>
            </a:r>
            <a:r>
              <a:rPr lang="en-US" altLang="zh-TW" dirty="0"/>
              <a:t>2</a:t>
            </a:r>
            <a:r>
              <a:rPr lang="zh-TW" altLang="zh-TW" dirty="0"/>
              <a:t>個參數。第一個參數「</a:t>
            </a:r>
            <a:r>
              <a:rPr lang="en-US" altLang="zh-TW" dirty="0"/>
              <a:t>is</a:t>
            </a:r>
            <a:r>
              <a:rPr lang="zh-TW" altLang="zh-TW" dirty="0"/>
              <a:t>」的資料型態為「</a:t>
            </a:r>
            <a:r>
              <a:rPr lang="en-US" altLang="zh-TW" dirty="0" err="1"/>
              <a:t>istream</a:t>
            </a:r>
            <a:r>
              <a:rPr lang="en-US" altLang="zh-TW" dirty="0"/>
              <a:t>&amp;</a:t>
            </a:r>
            <a:r>
              <a:rPr lang="zh-TW" altLang="zh-TW" dirty="0"/>
              <a:t>」，表示</a:t>
            </a:r>
            <a:r>
              <a:rPr lang="en-US" altLang="zh-TW" dirty="0"/>
              <a:t>is</a:t>
            </a:r>
            <a:r>
              <a:rPr lang="zh-TW" altLang="zh-TW" dirty="0"/>
              <a:t>為輸入串流物件變數。第二個參數「</a:t>
            </a:r>
            <a:r>
              <a:rPr lang="en-US" altLang="zh-TW" dirty="0" err="1"/>
              <a:t>str</a:t>
            </a:r>
            <a:r>
              <a:rPr lang="zh-TW" altLang="zh-TW" dirty="0"/>
              <a:t>」的資料型態為「</a:t>
            </a:r>
            <a:r>
              <a:rPr lang="en-US" altLang="zh-TW" dirty="0"/>
              <a:t>string&amp;</a:t>
            </a:r>
            <a:r>
              <a:rPr lang="zh-TW" altLang="zh-TW" dirty="0"/>
              <a:t>」，表示</a:t>
            </a:r>
            <a:r>
              <a:rPr lang="en-US" altLang="zh-TW" dirty="0" err="1"/>
              <a:t>str</a:t>
            </a:r>
            <a:r>
              <a:rPr lang="zh-TW" altLang="zh-TW" dirty="0"/>
              <a:t>必須為字串物件變數</a:t>
            </a:r>
          </a:p>
          <a:p>
            <a:pPr lvl="1"/>
            <a:r>
              <a:rPr lang="zh-TW" altLang="zh-TW" dirty="0"/>
              <a:t>「</a:t>
            </a:r>
            <a:r>
              <a:rPr lang="en-US" altLang="zh-TW" dirty="0" err="1"/>
              <a:t>istream</a:t>
            </a:r>
            <a:r>
              <a:rPr lang="en-US" altLang="zh-TW" dirty="0"/>
              <a:t>&amp; </a:t>
            </a:r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en-US" altLang="zh-TW" dirty="0" err="1"/>
              <a:t>istream</a:t>
            </a:r>
            <a:r>
              <a:rPr lang="en-US" altLang="zh-TW" dirty="0"/>
              <a:t>&amp; is, string&amp; </a:t>
            </a:r>
            <a:r>
              <a:rPr lang="en-US" altLang="zh-TW" dirty="0" err="1"/>
              <a:t>str</a:t>
            </a:r>
            <a:r>
              <a:rPr lang="en-US" altLang="zh-TW" dirty="0"/>
              <a:t>); </a:t>
            </a:r>
            <a:r>
              <a:rPr lang="zh-TW" altLang="zh-TW" dirty="0"/>
              <a:t>」中的</a:t>
            </a:r>
            <a:r>
              <a:rPr lang="en-US" altLang="zh-TW" dirty="0" err="1"/>
              <a:t>istream</a:t>
            </a:r>
            <a:r>
              <a:rPr lang="en-US" altLang="zh-TW" dirty="0"/>
              <a:t>&amp;</a:t>
            </a:r>
            <a:r>
              <a:rPr lang="zh-TW" altLang="zh-TW" dirty="0"/>
              <a:t>，表示讀取資料後的輸入串流</a:t>
            </a:r>
          </a:p>
          <a:p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976"/>
            <a:ext cx="7903059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16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根據資料的讀取或寫入方式，串流可分成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輸入串流</a:t>
            </a:r>
            <a:r>
              <a:rPr lang="zh-TW" altLang="en-US" dirty="0"/>
              <a:t>（</a:t>
            </a:r>
            <a:r>
              <a:rPr lang="en-US" altLang="zh-TW" dirty="0"/>
              <a:t>input stream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輸出串流</a:t>
            </a:r>
            <a:r>
              <a:rPr lang="zh-TW" altLang="en-US" dirty="0"/>
              <a:t>（</a:t>
            </a:r>
            <a:r>
              <a:rPr lang="en-US" altLang="zh-TW" dirty="0"/>
              <a:t>output stream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輸入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zh-TW" altLang="en-US" dirty="0">
                <a:solidFill>
                  <a:srgbClr val="C00000"/>
                </a:solidFill>
              </a:rPr>
              <a:t>輸出串流</a:t>
            </a:r>
            <a:r>
              <a:rPr lang="zh-TW" altLang="en-US" dirty="0"/>
              <a:t>（</a:t>
            </a:r>
            <a:r>
              <a:rPr lang="en-US" altLang="zh-TW" dirty="0"/>
              <a:t>input/output stream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116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CF551AC1-34C4-DA29-C985-651EBFEB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/>
          <a:lstStyle/>
          <a:p>
            <a:r>
              <a:rPr lang="zh-TW" altLang="en-US" dirty="0"/>
              <a:t>從輸入串流中讀取一列資料的語法如下</a:t>
            </a:r>
            <a:endParaRPr lang="en-US" altLang="zh-TW" dirty="0"/>
          </a:p>
          <a:p>
            <a:pPr marL="179387" lvl="1" indent="0">
              <a:buNone/>
            </a:pPr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zh-TW" altLang="en-US" dirty="0"/>
              <a:t>輸入串流物件變數</a:t>
            </a:r>
            <a:r>
              <a:rPr lang="en-US" altLang="zh-TW" dirty="0"/>
              <a:t>, </a:t>
            </a:r>
            <a:r>
              <a:rPr lang="zh-TW" altLang="en-US" dirty="0"/>
              <a:t>字串變數</a:t>
            </a:r>
            <a:r>
              <a:rPr lang="en-US" altLang="zh-TW" dirty="0"/>
              <a:t>) ;</a:t>
            </a:r>
          </a:p>
          <a:p>
            <a:endParaRPr lang="en-US" altLang="zh-TW" dirty="0"/>
          </a:p>
          <a:p>
            <a:r>
              <a:rPr lang="zh-TW" altLang="en-US" dirty="0"/>
              <a:t>語法說明</a:t>
            </a:r>
            <a:endParaRPr lang="en-US" altLang="zh-TW" dirty="0"/>
          </a:p>
          <a:p>
            <a:pPr lvl="1"/>
            <a:r>
              <a:rPr lang="zh-TW" altLang="en-US" dirty="0"/>
              <a:t>從輸入串流中，讀取一列資料，並存入字串變數中</a:t>
            </a:r>
          </a:p>
          <a:p>
            <a:pPr lvl="1"/>
            <a:r>
              <a:rPr lang="zh-TW" altLang="en-US" dirty="0"/>
              <a:t>若輸入串流為鍵盤，則語法可改寫成： </a:t>
            </a:r>
            <a:endParaRPr lang="en-US" altLang="zh-TW" dirty="0"/>
          </a:p>
          <a:p>
            <a:pPr lvl="1"/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zh-TW" altLang="en-US" dirty="0"/>
              <a:t>字串變數</a:t>
            </a:r>
            <a:r>
              <a:rPr lang="en-US" altLang="zh-TW" dirty="0"/>
              <a:t>) 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403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範例</a:t>
            </a:r>
            <a:r>
              <a:rPr lang="en-US" altLang="zh-TW"/>
              <a:t>4</a:t>
            </a:r>
            <a:endParaRPr lang="zh-TW" altLang="en-US" dirty="0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承「範例</a:t>
            </a:r>
            <a:r>
              <a:rPr lang="en-US" altLang="zh-TW" dirty="0"/>
              <a:t>3</a:t>
            </a:r>
            <a:r>
              <a:rPr lang="zh-TW" altLang="en-US" dirty="0"/>
              <a:t>」）寫一程式，開啟</a:t>
            </a:r>
            <a:r>
              <a:rPr lang="en-US" altLang="zh-TW" dirty="0"/>
              <a:t>test.txt</a:t>
            </a:r>
            <a:r>
              <a:rPr lang="zh-TW" altLang="en-US" dirty="0"/>
              <a:t>文字檔，並將其內容一次一列顯示在螢幕上。</a:t>
            </a:r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程式解說</a:t>
            </a:r>
            <a:endParaRPr lang="en-US" altLang="zh-TW" dirty="0"/>
          </a:p>
          <a:p>
            <a:pPr lvl="1"/>
            <a:r>
              <a:rPr lang="zh-TW" altLang="en-US" dirty="0"/>
              <a:t>因資料從檔案中讀取出來並顯示在螢幕時，並不會自動換列。因此，若要換列，則必須使用程式第</a:t>
            </a:r>
            <a:r>
              <a:rPr lang="en-US" altLang="zh-TW" dirty="0"/>
              <a:t>28</a:t>
            </a:r>
            <a:r>
              <a:rPr lang="zh-TW" altLang="en-US" dirty="0"/>
              <a:t>列「</a:t>
            </a:r>
            <a:r>
              <a:rPr lang="en-US" altLang="zh-TW" dirty="0" err="1"/>
              <a:t>cout</a:t>
            </a:r>
            <a:r>
              <a:rPr lang="en-US" altLang="zh-TW" dirty="0"/>
              <a:t> &lt;&lt; '\n';</a:t>
            </a:r>
            <a:r>
              <a:rPr lang="zh-TW" altLang="en-US" dirty="0"/>
              <a:t>」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10180"/>
              </p:ext>
            </p:extLst>
          </p:nvPr>
        </p:nvGraphicFramePr>
        <p:xfrm>
          <a:off x="1187624" y="2924944"/>
          <a:ext cx="6551612" cy="15557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09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42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5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執行結果</a:t>
                      </a:r>
                      <a:endParaRPr kumimoji="1" lang="zh-TW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4" marR="91424"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test.txt文字檔內容為: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2012/1/23是農曆大年初一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星期一</a:t>
                      </a:r>
                      <a:r>
                        <a:rPr kumimoji="1" lang="zh-TW" altLang="en-US" sz="3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，今年是兔年</a:t>
                      </a:r>
                      <a:endParaRPr kumimoji="1" lang="zh-TW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4" marR="91424" marT="45740" marB="45740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088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範例</a:t>
            </a:r>
            <a:r>
              <a:rPr lang="en-US" altLang="zh-TW"/>
              <a:t>5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寫一程式，將學習程式設計的心得報告存入</a:t>
            </a:r>
            <a:r>
              <a:rPr lang="en-US" altLang="zh-TW" dirty="0"/>
              <a:t>learn_c++.txt</a:t>
            </a:r>
            <a:r>
              <a:rPr lang="zh-TW" altLang="en-US" dirty="0"/>
              <a:t>檔案中，並將其內容從檔案中讀取出來。</a:t>
            </a:r>
          </a:p>
          <a:p>
            <a:r>
              <a:rPr lang="zh-TW" altLang="en-US" dirty="0"/>
              <a:t>（註：每列最多</a:t>
            </a:r>
            <a:r>
              <a:rPr lang="en-US" altLang="zh-TW" dirty="0"/>
              <a:t>80</a:t>
            </a:r>
            <a:r>
              <a:rPr lang="zh-TW" altLang="en-US" dirty="0"/>
              <a:t>個位元組，要結束時，請在該列的最前面按下</a:t>
            </a:r>
            <a:r>
              <a:rPr lang="en-US" altLang="zh-TW" dirty="0" err="1"/>
              <a:t>Ctrl+Z</a:t>
            </a:r>
            <a:r>
              <a:rPr lang="zh-TW" altLang="en-US" dirty="0"/>
              <a:t>鍵）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187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20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09589"/>
              </p:ext>
            </p:extLst>
          </p:nvPr>
        </p:nvGraphicFramePr>
        <p:xfrm>
          <a:off x="683568" y="1269107"/>
          <a:ext cx="7704856" cy="46081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79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25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081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結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果</a:t>
                      </a:r>
                      <a:endParaRPr kumimoji="1" lang="zh-TW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90" marB="4569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輸入學習程式設計的心得報告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要結束時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請在該列的最前面按</a:t>
                      </a:r>
                      <a:r>
                        <a:rPr kumimoji="1" lang="en-US" altLang="zh-TW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Ctrl+Z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鍵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多數的初學者，對學習程式設計的恐懼與排斥，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主要原因有下列兩點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對所要處理的問題之程序不是很熟悉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上機練習時間不夠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按</a:t>
                      </a:r>
                      <a:r>
                        <a:rPr kumimoji="1" lang="en-US" altLang="zh-TW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Ctrl+Z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learn_c++.txt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檔案的內容為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多數的初學者，對學習程式設計的恐懼與排斥，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主要原因有下列兩點</a:t>
                      </a: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對所要處理的問題之程序不是很熟悉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上機練習時間不夠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5690" marB="45690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52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D46C0779-6460-F9F0-E975-BE882A60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/>
          <a:lstStyle/>
          <a:p>
            <a:r>
              <a:rPr lang="zh-TW" altLang="en-US" dirty="0"/>
              <a:t>程式解說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作業系統</a:t>
            </a:r>
            <a:r>
              <a:rPr lang="zh-TW" altLang="en-US" dirty="0"/>
              <a:t>中，使用</a:t>
            </a:r>
            <a:r>
              <a:rPr lang="en-US" altLang="zh-TW" dirty="0" err="1"/>
              <a:t>cin</a:t>
            </a:r>
            <a:r>
              <a:rPr lang="zh-TW" altLang="en-US" dirty="0"/>
              <a:t>串流物件從鍵盤中讀取資料時，若換列後再</a:t>
            </a:r>
            <a:r>
              <a:rPr lang="zh-TW" altLang="en-US" dirty="0" smtClean="0"/>
              <a:t>按</a:t>
            </a:r>
            <a:r>
              <a:rPr lang="en-US" altLang="zh-TW" dirty="0" err="1" smtClean="0"/>
              <a:t>Ctrl+Z</a:t>
            </a:r>
            <a:r>
              <a:rPr lang="zh-TW" altLang="en-US" dirty="0"/>
              <a:t>，則表示結束資料輸入並將 </a:t>
            </a:r>
            <a:r>
              <a:rPr lang="en-US" altLang="zh-TW" dirty="0" err="1" smtClean="0"/>
              <a:t>cin</a:t>
            </a:r>
            <a:r>
              <a:rPr lang="zh-TW" altLang="en-US" dirty="0" smtClean="0"/>
              <a:t>關閉</a:t>
            </a:r>
            <a:r>
              <a:rPr lang="zh-TW" altLang="en-US" dirty="0"/>
              <a:t>。讀取資料已到了鍵盤檔尾</a:t>
            </a:r>
          </a:p>
          <a:p>
            <a:pPr lvl="1"/>
            <a:r>
              <a:rPr lang="zh-TW" altLang="en-US" dirty="0"/>
              <a:t>程式第</a:t>
            </a:r>
            <a:r>
              <a:rPr lang="en-US" altLang="zh-TW" dirty="0"/>
              <a:t>25</a:t>
            </a:r>
            <a:r>
              <a:rPr lang="zh-TW" altLang="en-US" dirty="0"/>
              <a:t>列「</a:t>
            </a:r>
            <a:r>
              <a:rPr lang="en-US" altLang="zh-TW" dirty="0"/>
              <a:t>if (</a:t>
            </a:r>
            <a:r>
              <a:rPr lang="en-US" altLang="zh-TW" dirty="0" err="1"/>
              <a:t>cin.eof</a:t>
            </a:r>
            <a:r>
              <a:rPr lang="en-US" altLang="zh-TW" dirty="0"/>
              <a:t>()) </a:t>
            </a:r>
            <a:r>
              <a:rPr lang="zh-TW" altLang="en-US" dirty="0"/>
              <a:t>」，是判斷從鍵盤中讀取資料時，是否已經到達了檔案結尾？若回傳「</a:t>
            </a:r>
            <a:r>
              <a:rPr lang="en-US" altLang="zh-TW" dirty="0"/>
              <a:t>true</a:t>
            </a:r>
            <a:r>
              <a:rPr lang="zh-TW" altLang="en-US" dirty="0"/>
              <a:t>」，表示已經到達了檔案結尾，即輸入的資料已經被讀取完畢時；否則還有其他的輸入資料可以被讀取</a:t>
            </a:r>
          </a:p>
        </p:txBody>
      </p:sp>
    </p:spTree>
    <p:extLst>
      <p:ext uri="{BB962C8B-B14F-4D97-AF65-F5344CB8AC3E}">
        <p14:creationId xmlns:p14="http://schemas.microsoft.com/office/powerpoint/2010/main" val="613861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五、寫入格式化的資料</a:t>
            </a:r>
            <a:endParaRPr lang="zh-TW" altLang="en-US" dirty="0"/>
          </a:p>
        </p:txBody>
      </p:sp>
      <p:sp>
        <p:nvSpPr>
          <p:cNvPr id="58371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將資料依據指定的格式寫入輸出串流中的語法：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語法說明</a:t>
            </a:r>
            <a:endParaRPr lang="en-US" altLang="zh-TW" dirty="0"/>
          </a:p>
          <a:p>
            <a:pPr lvl="1"/>
            <a:r>
              <a:rPr lang="zh-TW" altLang="en-US" dirty="0"/>
              <a:t>將格式化的資料，寫入輸出串流中</a:t>
            </a:r>
          </a:p>
          <a:p>
            <a:pPr lvl="1"/>
            <a:r>
              <a:rPr lang="en-US" altLang="zh-TW" dirty="0"/>
              <a:t>I/O</a:t>
            </a:r>
            <a:r>
              <a:rPr lang="zh-TW" altLang="en-US" dirty="0"/>
              <a:t>格式操縱器的相關設定，請參考「第三章 輸出物件及輸入物件」的「表</a:t>
            </a:r>
            <a:r>
              <a:rPr lang="en-US" altLang="zh-TW" dirty="0"/>
              <a:t>3-1 </a:t>
            </a:r>
            <a:r>
              <a:rPr lang="zh-TW" altLang="en-US" dirty="0"/>
              <a:t>常用的格式旗標」</a:t>
            </a:r>
          </a:p>
          <a:p>
            <a:pPr lvl="1"/>
            <a:r>
              <a:rPr lang="zh-TW" altLang="en-US" dirty="0"/>
              <a:t>「運算式」可以是常數，變數或函式，也可以常數，變數或函式的組合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[ ]</a:t>
            </a:r>
            <a:r>
              <a:rPr lang="zh-TW" altLang="en-US" dirty="0"/>
              <a:t>」，表示它內部（包含</a:t>
            </a:r>
            <a:r>
              <a:rPr lang="en-US" altLang="zh-TW" dirty="0"/>
              <a:t>[ ]</a:t>
            </a:r>
            <a:r>
              <a:rPr lang="zh-TW" altLang="en-US" dirty="0"/>
              <a:t>）的資料是選擇性的。若不需要，則可省略，包括「</a:t>
            </a:r>
            <a:r>
              <a:rPr lang="en-US" altLang="zh-TW" dirty="0"/>
              <a:t>[ ]</a:t>
            </a:r>
            <a:r>
              <a:rPr lang="zh-TW" altLang="en-US" dirty="0"/>
              <a:t>」在內，但最後的「</a:t>
            </a:r>
            <a:r>
              <a:rPr lang="en-US" altLang="zh-TW" dirty="0"/>
              <a:t>;</a:t>
            </a:r>
            <a:r>
              <a:rPr lang="zh-TW" altLang="en-US" dirty="0"/>
              <a:t>」要留著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9C13837-982D-235F-FDCB-913F8E15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560840" cy="8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5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範例</a:t>
            </a:r>
            <a:r>
              <a:rPr lang="en-US" altLang="zh-TW"/>
              <a:t>6</a:t>
            </a:r>
            <a:endParaRPr lang="zh-TW" altLang="en-US" dirty="0"/>
          </a:p>
        </p:txBody>
      </p:sp>
      <p:sp>
        <p:nvSpPr>
          <p:cNvPr id="593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/>
              <a:t>寫一程式，將下列資料寫入</a:t>
            </a:r>
            <a:r>
              <a:rPr lang="en-US" altLang="zh-TW" dirty="0"/>
              <a:t>animal.txt</a:t>
            </a:r>
            <a:r>
              <a:rPr lang="zh-TW" altLang="en-US" dirty="0"/>
              <a:t>中。</a:t>
            </a:r>
            <a:br>
              <a:rPr lang="zh-TW" altLang="en-US" dirty="0"/>
            </a:br>
            <a:r>
              <a:rPr lang="zh-TW" altLang="en-US" dirty="0"/>
              <a:t>動物        年齡   身高</a:t>
            </a:r>
            <a:br>
              <a:rPr lang="zh-TW" altLang="en-US" dirty="0"/>
            </a:br>
            <a:r>
              <a:rPr lang="zh-TW" altLang="en-US" dirty="0"/>
              <a:t>馬 	</a:t>
            </a:r>
            <a:r>
              <a:rPr lang="en-US" altLang="zh-TW" dirty="0"/>
              <a:t>	2 	165</a:t>
            </a:r>
            <a:br>
              <a:rPr lang="en-US" altLang="zh-TW" dirty="0"/>
            </a:br>
            <a:r>
              <a:rPr lang="zh-TW" altLang="en-US" dirty="0"/>
              <a:t>狗 	</a:t>
            </a:r>
            <a:r>
              <a:rPr lang="en-US" altLang="zh-TW" dirty="0"/>
              <a:t>	3 	35</a:t>
            </a:r>
            <a:br>
              <a:rPr lang="en-US" altLang="zh-TW" dirty="0"/>
            </a:br>
            <a:r>
              <a:rPr lang="zh-TW" altLang="en-US" dirty="0"/>
              <a:t>貓 	</a:t>
            </a:r>
            <a:r>
              <a:rPr lang="en-US" altLang="zh-TW" dirty="0"/>
              <a:t>	4 	25</a:t>
            </a:r>
          </a:p>
          <a:p>
            <a:pPr algn="l"/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</p:txBody>
      </p:sp>
      <p:graphicFrame>
        <p:nvGraphicFramePr>
          <p:cNvPr id="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03612"/>
              </p:ext>
            </p:extLst>
          </p:nvPr>
        </p:nvGraphicFramePr>
        <p:xfrm>
          <a:off x="899592" y="4120704"/>
          <a:ext cx="6966867" cy="2044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462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0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2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執行結果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645" marB="45645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輸入第1種動物名稱，年齡及身高(以空白鍵作區隔):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馬 2 165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輸入第2種動物名稱，年齡及身高(以空白鍵作區隔):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0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狗 3 35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輸入第3種動物名稱，年齡及身高(以空白鍵作區隔):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2000" b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貓 4 25</a:t>
                      </a: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T="45645" marB="45645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80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程式解說</a:t>
            </a:r>
            <a:endParaRPr lang="en-US" altLang="zh-TW" dirty="0"/>
          </a:p>
          <a:p>
            <a:pPr lvl="1"/>
            <a:r>
              <a:rPr lang="zh-TW" altLang="en-US" dirty="0"/>
              <a:t>程式第</a:t>
            </a:r>
            <a:r>
              <a:rPr lang="en-US" altLang="zh-TW" dirty="0"/>
              <a:t>27</a:t>
            </a:r>
            <a:r>
              <a:rPr lang="zh-TW" altLang="en-US" dirty="0"/>
              <a:t>列「</a:t>
            </a:r>
            <a:r>
              <a:rPr lang="en-US" altLang="zh-TW" dirty="0" err="1"/>
              <a:t>cin</a:t>
            </a:r>
            <a:r>
              <a:rPr lang="en-US" altLang="zh-TW" dirty="0"/>
              <a:t> &gt;&gt; name &gt;&gt; age &gt;&gt; height ; </a:t>
            </a:r>
            <a:r>
              <a:rPr lang="zh-TW" altLang="en-US" dirty="0"/>
              <a:t>」代表一次輸入</a:t>
            </a:r>
            <a:r>
              <a:rPr lang="en-US" altLang="zh-TW" dirty="0"/>
              <a:t>3</a:t>
            </a:r>
            <a:r>
              <a:rPr lang="zh-TW" altLang="en-US" dirty="0"/>
              <a:t>個資料， 並以空白鍵作為資料間的區隔，最後以</a:t>
            </a:r>
            <a:r>
              <a:rPr lang="en-US" altLang="zh-TW" dirty="0"/>
              <a:t>Enter</a:t>
            </a:r>
            <a:r>
              <a:rPr lang="zh-TW" altLang="en-US" dirty="0"/>
              <a:t>結束輸入。第一個資料存入</a:t>
            </a:r>
            <a:r>
              <a:rPr lang="en-US" altLang="zh-TW" dirty="0"/>
              <a:t>name</a:t>
            </a:r>
            <a:r>
              <a:rPr lang="zh-TW" altLang="en-US" dirty="0"/>
              <a:t>，第二個資料存入</a:t>
            </a:r>
            <a:r>
              <a:rPr lang="en-US" altLang="zh-TW" dirty="0"/>
              <a:t>age</a:t>
            </a:r>
            <a:r>
              <a:rPr lang="zh-TW" altLang="en-US" dirty="0"/>
              <a:t>，第三個資料存入</a:t>
            </a:r>
            <a:r>
              <a:rPr lang="en-US" altLang="zh-TW" dirty="0"/>
              <a:t>height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程式第</a:t>
            </a:r>
            <a:r>
              <a:rPr lang="en-US" altLang="zh-TW" dirty="0"/>
              <a:t>28</a:t>
            </a:r>
            <a:r>
              <a:rPr lang="zh-TW" altLang="en-US" dirty="0"/>
              <a:t>列「</a:t>
            </a:r>
            <a:r>
              <a:rPr lang="en-US" altLang="zh-TW" dirty="0" err="1"/>
              <a:t>writefile</a:t>
            </a:r>
            <a:r>
              <a:rPr lang="en-US" altLang="zh-TW" dirty="0"/>
              <a:t> &lt;&lt; name &lt;&lt; '\t' &lt;&lt; age &lt;&lt; '\t' &lt;&lt; height &lt;&lt; '\n'; </a:t>
            </a:r>
            <a:r>
              <a:rPr lang="zh-TW" altLang="en-US" dirty="0"/>
              <a:t>」中的「</a:t>
            </a:r>
            <a:r>
              <a:rPr lang="en-US" altLang="zh-TW" dirty="0"/>
              <a:t>'\t'</a:t>
            </a:r>
            <a:r>
              <a:rPr lang="zh-TW" altLang="en-US" dirty="0"/>
              <a:t>」，它的作用是讓資料寫入</a:t>
            </a:r>
            <a:r>
              <a:rPr lang="en-US" altLang="zh-TW" dirty="0" err="1"/>
              <a:t>writefile</a:t>
            </a:r>
            <a:r>
              <a:rPr lang="zh-TW" altLang="en-US" dirty="0"/>
              <a:t>串流時能夠對齊</a:t>
            </a:r>
          </a:p>
        </p:txBody>
      </p:sp>
    </p:spTree>
    <p:extLst>
      <p:ext uri="{BB962C8B-B14F-4D97-AF65-F5344CB8AC3E}">
        <p14:creationId xmlns:p14="http://schemas.microsoft.com/office/powerpoint/2010/main" val="3796075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/>
              <a:t>六、讀取資料遇空白字元即完成一次讀取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從檔案中，讀取資料遇空白字元即完成一次讀取的語法如下：</a:t>
            </a:r>
            <a:endParaRPr lang="en-US" altLang="zh-TW" dirty="0"/>
          </a:p>
          <a:p>
            <a:pPr marL="179387" lvl="1" indent="0" algn="l">
              <a:buNone/>
            </a:pPr>
            <a:r>
              <a:rPr lang="zh-TW" altLang="en-US" dirty="0"/>
              <a:t> 輸入串流物件變數 </a:t>
            </a:r>
            <a:r>
              <a:rPr lang="en-US" altLang="zh-TW" dirty="0"/>
              <a:t>&gt;&gt; </a:t>
            </a:r>
            <a:r>
              <a:rPr lang="zh-TW" altLang="en-US" dirty="0"/>
              <a:t>變數</a:t>
            </a:r>
            <a:r>
              <a:rPr lang="en-US" altLang="zh-TW" dirty="0"/>
              <a:t>1 [ &gt;&gt; </a:t>
            </a:r>
            <a:r>
              <a:rPr lang="zh-TW" altLang="en-US" dirty="0"/>
              <a:t>變數</a:t>
            </a:r>
            <a:r>
              <a:rPr lang="en-US" altLang="zh-TW" dirty="0"/>
              <a:t>2 …] ;</a:t>
            </a:r>
          </a:p>
          <a:p>
            <a:r>
              <a:rPr lang="zh-TW" altLang="en-US" dirty="0"/>
              <a:t>語法說明</a:t>
            </a:r>
            <a:endParaRPr lang="en-US" altLang="zh-TW" dirty="0"/>
          </a:p>
          <a:p>
            <a:pPr lvl="1"/>
            <a:r>
              <a:rPr lang="zh-TW" altLang="en-US" dirty="0"/>
              <a:t>從輸入串流中讀取資料，並依次存入變數</a:t>
            </a:r>
            <a:r>
              <a:rPr lang="en-US" altLang="zh-TW" dirty="0"/>
              <a:t>1[</a:t>
            </a:r>
            <a:r>
              <a:rPr lang="zh-TW" altLang="en-US" dirty="0"/>
              <a:t>，變數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…]</a:t>
            </a:r>
            <a:r>
              <a:rPr lang="zh-TW" altLang="en-US" dirty="0"/>
              <a:t>中</a:t>
            </a:r>
          </a:p>
          <a:p>
            <a:pPr lvl="1"/>
            <a:r>
              <a:rPr lang="zh-TW" altLang="en-US" dirty="0"/>
              <a:t>空白鍵、</a:t>
            </a:r>
            <a:r>
              <a:rPr lang="en-US" altLang="zh-TW" dirty="0"/>
              <a:t>Tab</a:t>
            </a:r>
            <a:r>
              <a:rPr lang="zh-TW" altLang="en-US" dirty="0"/>
              <a:t>鍵及</a:t>
            </a:r>
            <a:r>
              <a:rPr lang="en-US" altLang="zh-TW" dirty="0"/>
              <a:t>Enter</a:t>
            </a:r>
            <a:r>
              <a:rPr lang="zh-TW" altLang="en-US" dirty="0"/>
              <a:t>鍵，都屬於空白字元的一種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[ ]</a:t>
            </a:r>
            <a:r>
              <a:rPr lang="zh-TW" altLang="en-US" dirty="0"/>
              <a:t>」，表示它內部（包含</a:t>
            </a:r>
            <a:r>
              <a:rPr lang="en-US" altLang="zh-TW" dirty="0"/>
              <a:t>[ ]</a:t>
            </a:r>
            <a:r>
              <a:rPr lang="zh-TW" altLang="en-US" dirty="0"/>
              <a:t>）的資料是選擇性的。若不需要，則可省略，包括「</a:t>
            </a:r>
            <a:r>
              <a:rPr lang="en-US" altLang="zh-TW" dirty="0"/>
              <a:t>[ ]</a:t>
            </a:r>
            <a:r>
              <a:rPr lang="zh-TW" altLang="en-US" dirty="0"/>
              <a:t>」在內，但最後的「</a:t>
            </a:r>
            <a:r>
              <a:rPr lang="en-US" altLang="zh-TW" dirty="0"/>
              <a:t>;</a:t>
            </a:r>
            <a:r>
              <a:rPr lang="zh-TW" altLang="en-US" dirty="0"/>
              <a:t>」要留著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5930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24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（承「範例</a:t>
            </a:r>
            <a:r>
              <a:rPr lang="en-US" altLang="zh-TW" dirty="0"/>
              <a:t>6</a:t>
            </a:r>
            <a:r>
              <a:rPr lang="zh-TW" altLang="zh-TW" dirty="0"/>
              <a:t>」）寫一程式，計算</a:t>
            </a:r>
            <a:r>
              <a:rPr lang="en-US" altLang="zh-TW" dirty="0"/>
              <a:t>animal.txt</a:t>
            </a:r>
            <a:r>
              <a:rPr lang="zh-TW" altLang="zh-TW" dirty="0"/>
              <a:t>檔案中動物的平均年齡及身高，並將結果寫入檔案中。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</p:txBody>
      </p:sp>
      <p:graphicFrame>
        <p:nvGraphicFramePr>
          <p:cNvPr id="5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91999"/>
              </p:ext>
            </p:extLst>
          </p:nvPr>
        </p:nvGraphicFramePr>
        <p:xfrm>
          <a:off x="1907704" y="4078709"/>
          <a:ext cx="5308600" cy="100647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76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32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3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執行結果</a:t>
                      </a:r>
                      <a:endParaRPr kumimoji="1" lang="zh-TW" alt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26" marR="91426" marT="45749" marB="4574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3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平均年齡3</a:t>
                      </a:r>
                      <a:r>
                        <a:rPr kumimoji="1" lang="en-US" altLang="zh-TW" sz="3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zh-TW" sz="3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平均身高75</a:t>
                      </a:r>
                      <a:endParaRPr kumimoji="1" lang="zh-TW" altLang="zh-TW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91426" marR="91426" marT="45749" marB="45749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C7FDC15-3D82-2647-695A-ED72C836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DE3BC69-1C78-235F-F955-0D7FBB96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這三種串流，分別由輸入串流類別（</a:t>
            </a:r>
            <a:r>
              <a:rPr lang="en-US" altLang="zh-TW" dirty="0" err="1"/>
              <a:t>ifstream</a:t>
            </a:r>
            <a:r>
              <a:rPr lang="zh-TW" altLang="en-US" dirty="0"/>
              <a:t>）、輸出串流類別（</a:t>
            </a:r>
            <a:r>
              <a:rPr lang="en-US" altLang="zh-TW" dirty="0" err="1"/>
              <a:t>ofstream</a:t>
            </a:r>
            <a:r>
              <a:rPr lang="zh-TW" altLang="en-US" dirty="0"/>
              <a:t>）及輸入</a:t>
            </a:r>
            <a:r>
              <a:rPr lang="en-US" altLang="zh-TW" dirty="0"/>
              <a:t>/</a:t>
            </a:r>
            <a:r>
              <a:rPr lang="zh-TW" altLang="en-US" dirty="0"/>
              <a:t>輸出串流類別（</a:t>
            </a:r>
            <a:r>
              <a:rPr lang="en-US" altLang="zh-TW" dirty="0" err="1"/>
              <a:t>fstream</a:t>
            </a:r>
            <a:r>
              <a:rPr lang="zh-TW" altLang="en-US" dirty="0"/>
              <a:t>）所建構出來的。與檔案處理類別的繼承關係圖，請參考「圖</a:t>
            </a:r>
            <a:r>
              <a:rPr lang="en-US" altLang="zh-TW" dirty="0"/>
              <a:t>17-2 </a:t>
            </a:r>
            <a:r>
              <a:rPr lang="zh-TW" altLang="en-US" dirty="0" smtClean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因</a:t>
            </a:r>
            <a:r>
              <a:rPr lang="en-US" altLang="zh-TW" dirty="0" err="1"/>
              <a:t>ifstream</a:t>
            </a:r>
            <a:r>
              <a:rPr lang="zh-TW" altLang="en-US" dirty="0"/>
              <a:t>、</a:t>
            </a:r>
            <a:r>
              <a:rPr lang="en-US" altLang="zh-TW" dirty="0" err="1"/>
              <a:t>ofstream</a:t>
            </a:r>
            <a:r>
              <a:rPr lang="zh-TW" altLang="en-US" dirty="0"/>
              <a:t>及</a:t>
            </a:r>
            <a:r>
              <a:rPr lang="en-US" altLang="zh-TW" dirty="0" err="1"/>
              <a:t>fstream</a:t>
            </a:r>
            <a:r>
              <a:rPr lang="zh-TW" altLang="en-US" dirty="0"/>
              <a:t>三種類別，都是定義在</a:t>
            </a:r>
            <a:r>
              <a:rPr lang="en-US" altLang="zh-TW" dirty="0" err="1"/>
              <a:t>fstream</a:t>
            </a:r>
            <a:r>
              <a:rPr lang="zh-TW" altLang="en-US" dirty="0"/>
              <a:t>標頭檔中，故處理檔案的輸入</a:t>
            </a:r>
            <a:r>
              <a:rPr lang="en-US" altLang="zh-TW" dirty="0"/>
              <a:t>/</a:t>
            </a:r>
            <a:r>
              <a:rPr lang="zh-TW" altLang="en-US" dirty="0"/>
              <a:t>輸出時，必須在前置處理指令區中撰寫：</a:t>
            </a:r>
          </a:p>
          <a:p>
            <a:pPr marL="271462" lvl="1" indent="0" algn="l">
              <a:buNone/>
            </a:pPr>
            <a:r>
              <a:rPr lang="zh-TW" altLang="en-US" dirty="0"/>
              <a:t>  「</a:t>
            </a:r>
            <a:r>
              <a:rPr lang="en-US" altLang="zh-TW" dirty="0"/>
              <a:t>#include &lt;</a:t>
            </a:r>
            <a:r>
              <a:rPr lang="en-US" altLang="zh-TW" dirty="0" err="1"/>
              <a:t>fstream</a:t>
            </a:r>
            <a:r>
              <a:rPr lang="en-US" altLang="zh-TW" dirty="0"/>
              <a:t>&gt;</a:t>
            </a:r>
            <a:r>
              <a:rPr lang="zh-TW" altLang="en-US" dirty="0"/>
              <a:t>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否則無法建構相關的串流</a:t>
            </a:r>
            <a:r>
              <a:rPr lang="zh-TW" altLang="en-US" dirty="0" smtClean="0"/>
              <a:t>物件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2D1A7E4-B245-5E6E-F526-8B73AD1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767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程式解說</a:t>
            </a:r>
            <a:endParaRPr lang="en-US" altLang="zh-TW" dirty="0"/>
          </a:p>
          <a:p>
            <a:pPr lvl="1"/>
            <a:r>
              <a:rPr lang="zh-TW" altLang="en-US" dirty="0"/>
              <a:t>本題目要計算的資料與</a:t>
            </a:r>
            <a:r>
              <a:rPr lang="en-US" altLang="zh-TW" dirty="0" err="1"/>
              <a:t>read_writefile</a:t>
            </a:r>
            <a:r>
              <a:rPr lang="zh-TW" altLang="en-US" dirty="0"/>
              <a:t>串流的第一列無關，因此利用程式第</a:t>
            </a:r>
            <a:r>
              <a:rPr lang="en-US" altLang="zh-TW" dirty="0"/>
              <a:t>22</a:t>
            </a:r>
            <a:r>
              <a:rPr lang="zh-TW" altLang="en-US" dirty="0"/>
              <a:t>列「</a:t>
            </a:r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en-US" altLang="zh-TW" dirty="0" err="1"/>
              <a:t>read_writefile</a:t>
            </a:r>
            <a:r>
              <a:rPr lang="en-US" altLang="zh-TW" dirty="0"/>
              <a:t>, name) ;</a:t>
            </a:r>
            <a:r>
              <a:rPr lang="zh-TW" altLang="en-US" dirty="0"/>
              <a:t>」，先將</a:t>
            </a:r>
            <a:r>
              <a:rPr lang="en-US" altLang="zh-TW" dirty="0" err="1"/>
              <a:t>read_writefile</a:t>
            </a:r>
            <a:r>
              <a:rPr lang="zh-TW" altLang="en-US" dirty="0"/>
              <a:t>串流的第一列讀取出來存入</a:t>
            </a:r>
            <a:r>
              <a:rPr lang="en-US" altLang="zh-TW" dirty="0"/>
              <a:t>name</a:t>
            </a:r>
            <a:r>
              <a:rPr lang="zh-TW" altLang="en-US" dirty="0"/>
              <a:t>中</a:t>
            </a:r>
            <a:r>
              <a:rPr lang="en-US" altLang="zh-TW" dirty="0"/>
              <a:t>(</a:t>
            </a:r>
            <a:r>
              <a:rPr lang="zh-TW" altLang="en-US" dirty="0"/>
              <a:t>但此時的</a:t>
            </a:r>
            <a:r>
              <a:rPr lang="en-US" altLang="zh-TW" dirty="0"/>
              <a:t>name</a:t>
            </a:r>
            <a:r>
              <a:rPr lang="zh-TW" altLang="en-US" dirty="0"/>
              <a:t>不代表任意義），方便後續讀取所要計算的資料</a:t>
            </a:r>
          </a:p>
          <a:p>
            <a:pPr lvl="1"/>
            <a:r>
              <a:rPr lang="zh-TW" altLang="en-US" dirty="0"/>
              <a:t>程式第</a:t>
            </a:r>
            <a:r>
              <a:rPr lang="en-US" altLang="zh-TW" dirty="0"/>
              <a:t>47</a:t>
            </a:r>
            <a:r>
              <a:rPr lang="zh-TW" altLang="en-US" dirty="0"/>
              <a:t>列「</a:t>
            </a:r>
            <a:r>
              <a:rPr lang="en-US" altLang="zh-TW" dirty="0" err="1"/>
              <a:t>read_writefile.seekg</a:t>
            </a:r>
            <a:r>
              <a:rPr lang="en-US" altLang="zh-TW" dirty="0"/>
              <a:t>(0, </a:t>
            </a:r>
            <a:r>
              <a:rPr lang="en-US" altLang="zh-TW" dirty="0" err="1"/>
              <a:t>ios</a:t>
            </a:r>
            <a:r>
              <a:rPr lang="en-US" altLang="zh-TW" dirty="0"/>
              <a:t>::end) ;</a:t>
            </a:r>
            <a:r>
              <a:rPr lang="zh-TW" altLang="en-US" dirty="0"/>
              <a:t>」，表示將</a:t>
            </a:r>
            <a:r>
              <a:rPr lang="en-US" altLang="zh-TW" dirty="0" err="1"/>
              <a:t>read_writefile</a:t>
            </a:r>
            <a:r>
              <a:rPr lang="zh-TW" altLang="en-US" dirty="0"/>
              <a:t>串流的檔案指標移到檔尾，使新增的資料加在檔尾之後</a:t>
            </a:r>
          </a:p>
          <a:p>
            <a:pPr lvl="1"/>
            <a:r>
              <a:rPr lang="zh-TW" altLang="en-US" dirty="0"/>
              <a:t>若想將</a:t>
            </a:r>
            <a:r>
              <a:rPr lang="en-US" altLang="zh-TW" dirty="0" err="1"/>
              <a:t>read_writefile</a:t>
            </a:r>
            <a:r>
              <a:rPr lang="zh-TW" altLang="en-US" dirty="0"/>
              <a:t>串流的檔案指標移到檔頭，則指令為「</a:t>
            </a:r>
            <a:r>
              <a:rPr lang="en-US" altLang="zh-TW" dirty="0" err="1"/>
              <a:t>read_writefile.seekg</a:t>
            </a:r>
            <a:r>
              <a:rPr lang="en-US" altLang="zh-TW" dirty="0"/>
              <a:t>(0, </a:t>
            </a:r>
            <a:r>
              <a:rPr lang="en-US" altLang="zh-TW" dirty="0" err="1"/>
              <a:t>ios</a:t>
            </a:r>
            <a:r>
              <a:rPr lang="en-US" altLang="zh-TW" dirty="0"/>
              <a:t>::beg) ;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982741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17-2-4 </a:t>
            </a:r>
            <a:r>
              <a:rPr lang="zh-TW" altLang="en-US"/>
              <a:t>檔案指標取得與移動</a:t>
            </a:r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串流處理時，了解串流檔案指標的位置，有助於查詢或插入檔案資料</a:t>
            </a:r>
            <a:endParaRPr lang="en-US" altLang="zh-TW" dirty="0"/>
          </a:p>
          <a:p>
            <a:pPr lvl="1"/>
            <a:r>
              <a:rPr lang="en-US" altLang="zh-TW" dirty="0" err="1"/>
              <a:t>ifstream</a:t>
            </a:r>
            <a:r>
              <a:rPr lang="zh-TW" altLang="en-US" dirty="0"/>
              <a:t>類別提供了公有成員函式「</a:t>
            </a:r>
            <a:r>
              <a:rPr lang="en-US" altLang="zh-TW" dirty="0" err="1"/>
              <a:t>tellg</a:t>
            </a:r>
            <a:r>
              <a:rPr lang="zh-TW" altLang="en-US" dirty="0"/>
              <a:t>」和「</a:t>
            </a:r>
            <a:r>
              <a:rPr lang="en-US" altLang="zh-TW" dirty="0" err="1"/>
              <a:t>seekg</a:t>
            </a:r>
            <a:r>
              <a:rPr lang="zh-TW" altLang="en-US" dirty="0"/>
              <a:t>」，用於取得和移動輸入串流的檔案指標位置</a:t>
            </a:r>
            <a:endParaRPr lang="en-US" altLang="zh-TW" dirty="0"/>
          </a:p>
          <a:p>
            <a:pPr lvl="1"/>
            <a:r>
              <a:rPr lang="en-US" altLang="zh-TW" dirty="0" err="1"/>
              <a:t>ofstream</a:t>
            </a:r>
            <a:r>
              <a:rPr lang="zh-TW" altLang="en-US" dirty="0"/>
              <a:t>類別提供了公有成員函式「</a:t>
            </a:r>
            <a:r>
              <a:rPr lang="en-US" altLang="zh-TW" dirty="0" err="1"/>
              <a:t>tellp</a:t>
            </a:r>
            <a:r>
              <a:rPr lang="zh-TW" altLang="en-US" dirty="0"/>
              <a:t>」和「</a:t>
            </a:r>
            <a:r>
              <a:rPr lang="en-US" altLang="zh-TW" dirty="0" err="1"/>
              <a:t>seekp</a:t>
            </a:r>
            <a:r>
              <a:rPr lang="zh-TW" altLang="en-US" dirty="0"/>
              <a:t>」，用於取得和移動輸出串流的檔案指標位置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709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28372"/>
            <a:ext cx="8047037" cy="456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936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61725"/>
            <a:ext cx="8047037" cy="389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062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註</a:t>
            </a:r>
          </a:p>
          <a:p>
            <a:pPr lvl="1"/>
            <a:r>
              <a:rPr lang="zh-TW" altLang="zh-TW" dirty="0"/>
              <a:t>「</a:t>
            </a:r>
            <a:r>
              <a:rPr lang="en-US" altLang="zh-TW" dirty="0"/>
              <a:t>beg</a:t>
            </a:r>
            <a:r>
              <a:rPr lang="zh-TW" altLang="zh-TW" dirty="0"/>
              <a:t>」、「</a:t>
            </a:r>
            <a:r>
              <a:rPr lang="en-US" altLang="zh-TW" dirty="0"/>
              <a:t>cur</a:t>
            </a:r>
            <a:r>
              <a:rPr lang="zh-TW" altLang="zh-TW" dirty="0"/>
              <a:t>」及「</a:t>
            </a:r>
            <a:r>
              <a:rPr lang="en-US" altLang="zh-TW" dirty="0"/>
              <a:t>end</a:t>
            </a:r>
            <a:r>
              <a:rPr lang="zh-TW" altLang="zh-TW" dirty="0"/>
              <a:t>」是定義在「</a:t>
            </a:r>
            <a:r>
              <a:rPr lang="en-US" altLang="zh-TW" dirty="0" err="1"/>
              <a:t>ios_base</a:t>
            </a:r>
            <a:r>
              <a:rPr lang="zh-TW" altLang="zh-TW" dirty="0" smtClean="0"/>
              <a:t>」類別</a:t>
            </a:r>
            <a:r>
              <a:rPr lang="zh-TW" altLang="zh-TW" dirty="0"/>
              <a:t>中的「</a:t>
            </a:r>
            <a:r>
              <a:rPr lang="en-US" altLang="zh-TW" dirty="0" err="1"/>
              <a:t>seekdir</a:t>
            </a:r>
            <a:r>
              <a:rPr lang="zh-TW" altLang="zh-TW" dirty="0"/>
              <a:t>」公有列舉之三個列舉常數名稱，分別代表「檔頭位置」、「目前位置」及「檔尾位置」</a:t>
            </a:r>
            <a:endParaRPr lang="en-US" altLang="zh-TW" dirty="0"/>
          </a:p>
          <a:p>
            <a:pPr lvl="1"/>
            <a:r>
              <a:rPr lang="zh-TW" altLang="zh-TW" dirty="0"/>
              <a:t>「</a:t>
            </a:r>
            <a:r>
              <a:rPr lang="en-US" altLang="zh-TW" dirty="0"/>
              <a:t>beg</a:t>
            </a:r>
            <a:r>
              <a:rPr lang="zh-TW" altLang="zh-TW" dirty="0"/>
              <a:t>」、「</a:t>
            </a:r>
            <a:r>
              <a:rPr lang="en-US" altLang="zh-TW" dirty="0"/>
              <a:t>cur</a:t>
            </a:r>
            <a:r>
              <a:rPr lang="zh-TW" altLang="zh-TW" dirty="0"/>
              <a:t>」及「</a:t>
            </a:r>
            <a:r>
              <a:rPr lang="en-US" altLang="zh-TW" dirty="0"/>
              <a:t>end</a:t>
            </a:r>
            <a:r>
              <a:rPr lang="zh-TW" altLang="zh-TW" dirty="0"/>
              <a:t>」在使用上，是以「</a:t>
            </a:r>
            <a:r>
              <a:rPr lang="en-US" altLang="zh-TW" dirty="0" err="1"/>
              <a:t>ios_base</a:t>
            </a:r>
            <a:r>
              <a:rPr lang="en-US" altLang="zh-TW" dirty="0"/>
              <a:t>::beg</a:t>
            </a:r>
            <a:r>
              <a:rPr lang="zh-TW" altLang="zh-TW" dirty="0"/>
              <a:t>」、「</a:t>
            </a:r>
            <a:r>
              <a:rPr lang="en-US" altLang="zh-TW" dirty="0" err="1"/>
              <a:t>ios_base</a:t>
            </a:r>
            <a:r>
              <a:rPr lang="en-US" altLang="zh-TW" dirty="0"/>
              <a:t>::cur</a:t>
            </a:r>
            <a:r>
              <a:rPr lang="zh-TW" altLang="zh-TW" dirty="0"/>
              <a:t>」及「</a:t>
            </a:r>
            <a:r>
              <a:rPr lang="en-US" altLang="zh-TW" dirty="0" err="1"/>
              <a:t>ios_base</a:t>
            </a:r>
            <a:r>
              <a:rPr lang="en-US" altLang="zh-TW" dirty="0"/>
              <a:t>::end</a:t>
            </a:r>
            <a:r>
              <a:rPr lang="zh-TW" altLang="zh-TW" dirty="0"/>
              <a:t>」，或「</a:t>
            </a:r>
            <a:r>
              <a:rPr lang="en-US" altLang="zh-TW" dirty="0" err="1"/>
              <a:t>ios</a:t>
            </a:r>
            <a:r>
              <a:rPr lang="en-US" altLang="zh-TW" dirty="0"/>
              <a:t>::beg</a:t>
            </a:r>
            <a:r>
              <a:rPr lang="zh-TW" altLang="zh-TW" dirty="0"/>
              <a:t>」、「</a:t>
            </a:r>
            <a:r>
              <a:rPr lang="en-US" altLang="zh-TW" dirty="0" err="1"/>
              <a:t>ios</a:t>
            </a:r>
            <a:r>
              <a:rPr lang="en-US" altLang="zh-TW" dirty="0"/>
              <a:t>::cur</a:t>
            </a:r>
            <a:r>
              <a:rPr lang="zh-TW" altLang="zh-TW" dirty="0"/>
              <a:t>」及「</a:t>
            </a:r>
            <a:r>
              <a:rPr lang="en-US" altLang="zh-TW" dirty="0" err="1"/>
              <a:t>ios</a:t>
            </a:r>
            <a:r>
              <a:rPr lang="en-US" altLang="zh-TW" dirty="0"/>
              <a:t>::end</a:t>
            </a:r>
            <a:r>
              <a:rPr lang="zh-TW" altLang="zh-TW" dirty="0"/>
              <a:t>」來表示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984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17-2-5</a:t>
            </a:r>
            <a:r>
              <a:rPr lang="zh-TW" altLang="en-US" b="0" dirty="0"/>
              <a:t> </a:t>
            </a:r>
            <a:r>
              <a:rPr lang="zh-TW" altLang="en-US" dirty="0"/>
              <a:t>存取二進位檔資料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資料能以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碼</a:t>
            </a:r>
            <a:r>
              <a:rPr lang="zh-TW" altLang="en-US" dirty="0"/>
              <a:t>的形式儲存於文字檔，或以二進位碼（</a:t>
            </a:r>
            <a:r>
              <a:rPr lang="en-US" altLang="zh-TW" dirty="0"/>
              <a:t>Binary Code</a:t>
            </a:r>
            <a:r>
              <a:rPr lang="zh-TW" altLang="en-US" dirty="0"/>
              <a:t>）的形式儲存於二進位檔。在二進位模式下，任意類型的資料都能以二進位的形式寫入</a:t>
            </a:r>
            <a:r>
              <a:rPr lang="zh-TW" altLang="en-US" dirty="0" smtClean="0"/>
              <a:t>檔案</a:t>
            </a:r>
            <a:endParaRPr lang="en-US" altLang="zh-TW" dirty="0"/>
          </a:p>
          <a:p>
            <a:r>
              <a:rPr lang="zh-TW" altLang="en-US" dirty="0"/>
              <a:t>要將資料寫入二進位檔中，可呼叫</a:t>
            </a:r>
            <a:r>
              <a:rPr lang="en-US" altLang="zh-TW" dirty="0" err="1" smtClean="0"/>
              <a:t>ofstream</a:t>
            </a:r>
            <a:r>
              <a:rPr lang="zh-TW" altLang="en-US" dirty="0" smtClean="0"/>
              <a:t>類別</a:t>
            </a:r>
            <a:r>
              <a:rPr lang="zh-TW" altLang="en-US" dirty="0"/>
              <a:t>的「</a:t>
            </a:r>
            <a:r>
              <a:rPr lang="en-US" altLang="zh-TW" dirty="0"/>
              <a:t>write</a:t>
            </a:r>
            <a:r>
              <a:rPr lang="zh-TW" altLang="en-US" dirty="0"/>
              <a:t>」函式來</a:t>
            </a:r>
            <a:r>
              <a:rPr lang="zh-TW" altLang="en-US" dirty="0" smtClean="0"/>
              <a:t>處理</a:t>
            </a:r>
            <a:endParaRPr lang="en-US" altLang="zh-TW" dirty="0"/>
          </a:p>
          <a:p>
            <a:r>
              <a:rPr lang="zh-TW" altLang="en-US" dirty="0"/>
              <a:t>要將資料從二進位檔中讀取出來，可呼叫</a:t>
            </a:r>
            <a:r>
              <a:rPr lang="en-US" altLang="zh-TW" dirty="0" err="1" smtClean="0"/>
              <a:t>ifstream</a:t>
            </a:r>
            <a:r>
              <a:rPr lang="zh-TW" altLang="en-US" dirty="0" smtClean="0"/>
              <a:t>類別</a:t>
            </a:r>
            <a:r>
              <a:rPr lang="zh-TW" altLang="en-US" dirty="0"/>
              <a:t>的「</a:t>
            </a:r>
            <a:r>
              <a:rPr lang="en-US" altLang="zh-TW" dirty="0"/>
              <a:t>read</a:t>
            </a:r>
            <a:r>
              <a:rPr lang="zh-TW" altLang="en-US" dirty="0"/>
              <a:t>」函式來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07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一、將資料寫入二進位檔</a:t>
            </a:r>
            <a:endParaRPr lang="en-US" altLang="zh-TW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560840" cy="231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975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函式說明</a:t>
            </a:r>
          </a:p>
          <a:p>
            <a:pPr lvl="1">
              <a:lnSpc>
                <a:spcPct val="120000"/>
              </a:lnSpc>
            </a:pPr>
            <a:r>
              <a:rPr lang="zh-TW" altLang="en-US" sz="2000" dirty="0"/>
              <a:t>「</a:t>
            </a:r>
            <a:r>
              <a:rPr lang="en-US" altLang="zh-TW" sz="2000" dirty="0"/>
              <a:t>write</a:t>
            </a:r>
            <a:r>
              <a:rPr lang="zh-TW" altLang="en-US" sz="2000" dirty="0"/>
              <a:t>」函式被呼叫時，須傳入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</a:t>
            </a:r>
            <a:r>
              <a:rPr lang="zh-TW" altLang="en-US" sz="2000" dirty="0"/>
              <a:t>參數。第一個參數「</a:t>
            </a:r>
            <a:r>
              <a:rPr lang="en-US" altLang="zh-TW" sz="2000" dirty="0"/>
              <a:t>s</a:t>
            </a:r>
            <a:r>
              <a:rPr lang="zh-TW" altLang="en-US" sz="2000" dirty="0"/>
              <a:t>」的資料型態為「</a:t>
            </a:r>
            <a:r>
              <a:rPr lang="en-US" altLang="zh-TW" sz="2000" dirty="0" err="1"/>
              <a:t>constchar</a:t>
            </a:r>
            <a:r>
              <a:rPr lang="en-US" altLang="zh-TW" sz="2000" dirty="0"/>
              <a:t>*</a:t>
            </a:r>
            <a:r>
              <a:rPr lang="zh-TW" altLang="en-US" sz="2000" dirty="0"/>
              <a:t>」，</a:t>
            </a:r>
            <a:r>
              <a:rPr lang="zh-TW" altLang="en-US" sz="2000" dirty="0" smtClean="0"/>
              <a:t>代表</a:t>
            </a:r>
            <a:r>
              <a:rPr lang="en-US" altLang="zh-TW" sz="2000" dirty="0" smtClean="0"/>
              <a:t>s</a:t>
            </a:r>
            <a:r>
              <a:rPr lang="zh-TW" altLang="en-US" sz="2000" dirty="0" smtClean="0"/>
              <a:t>是</a:t>
            </a:r>
            <a:r>
              <a:rPr lang="zh-TW" altLang="en-US" sz="2000" dirty="0"/>
              <a:t>指向常數字元陣列（或常數字串）的字元指標變數。第二個參數「</a:t>
            </a:r>
            <a:r>
              <a:rPr lang="en-US" altLang="zh-TW" sz="2000" dirty="0"/>
              <a:t>n</a:t>
            </a:r>
            <a:r>
              <a:rPr lang="zh-TW" altLang="en-US" sz="2000" dirty="0"/>
              <a:t>」的資料型態為 「</a:t>
            </a:r>
            <a:r>
              <a:rPr lang="en-US" altLang="zh-TW" sz="2000" dirty="0" err="1"/>
              <a:t>streamsize</a:t>
            </a:r>
            <a:r>
              <a:rPr lang="zh-TW" altLang="en-US" sz="2000" dirty="0"/>
              <a:t>」，是一種有符號的整數型態，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代表</a:t>
            </a:r>
            <a:r>
              <a:rPr lang="zh-TW" altLang="en-US" sz="2000" dirty="0"/>
              <a:t>寫入的資料之位元組</a:t>
            </a:r>
            <a:r>
              <a:rPr lang="zh-TW" altLang="en-US" sz="2000" dirty="0" smtClean="0"/>
              <a:t>數</a:t>
            </a:r>
            <a:endParaRPr lang="zh-TW" altLang="en-US" sz="2000" dirty="0"/>
          </a:p>
          <a:p>
            <a:pPr lvl="1">
              <a:lnSpc>
                <a:spcPct val="120000"/>
              </a:lnSpc>
            </a:pPr>
            <a:r>
              <a:rPr lang="zh-TW" altLang="en-US" sz="2000" dirty="0"/>
              <a:t>「</a:t>
            </a:r>
            <a:r>
              <a:rPr lang="en-US" altLang="zh-TW" sz="2000" dirty="0" err="1"/>
              <a:t>ostream</a:t>
            </a:r>
            <a:r>
              <a:rPr lang="en-US" altLang="zh-TW" sz="2000" dirty="0"/>
              <a:t>&amp; write(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char* s, </a:t>
            </a:r>
            <a:r>
              <a:rPr lang="en-US" altLang="zh-TW" sz="2000" dirty="0" err="1"/>
              <a:t>streamsize</a:t>
            </a:r>
            <a:r>
              <a:rPr lang="en-US" altLang="zh-TW" sz="2000" dirty="0"/>
              <a:t> n) ;</a:t>
            </a:r>
            <a:r>
              <a:rPr lang="zh-TW" altLang="en-US" sz="2000" dirty="0"/>
              <a:t>」 中的「</a:t>
            </a:r>
            <a:r>
              <a:rPr lang="en-US" altLang="zh-TW" sz="2000" dirty="0" err="1"/>
              <a:t>ostream</a:t>
            </a:r>
            <a:r>
              <a:rPr lang="en-US" altLang="zh-TW" sz="2000" dirty="0"/>
              <a:t>&amp;</a:t>
            </a:r>
            <a:r>
              <a:rPr lang="zh-TW" altLang="en-US" sz="2000" dirty="0"/>
              <a:t>」，表示回傳資料寫入後的輸出串</a:t>
            </a:r>
            <a:r>
              <a:rPr lang="zh-TW" altLang="en-US" sz="2000" dirty="0" smtClean="0"/>
              <a:t>流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0685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="" xmlns:a16="http://schemas.microsoft.com/office/drawing/2014/main" id="{4371C68E-A2A4-8F7E-F0E6-0479506E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寫一程式，定義紀錄電影資訊的結構型態</a:t>
            </a:r>
            <a:endParaRPr lang="en-US" altLang="zh-TW" dirty="0"/>
          </a:p>
          <a:p>
            <a:pPr marL="179387" lvl="1" indent="0">
              <a:buNone/>
            </a:pPr>
            <a:r>
              <a:rPr lang="en-US" altLang="zh-TW" dirty="0"/>
              <a:t>struct cinema</a:t>
            </a:r>
            <a:endParaRPr lang="zh-TW" altLang="en-US" dirty="0"/>
          </a:p>
          <a:p>
            <a:pPr marL="179387" lvl="1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{</a:t>
            </a:r>
            <a:endParaRPr lang="zh-TW" altLang="en-US" dirty="0"/>
          </a:p>
          <a:p>
            <a:pPr marL="179387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char name[10];    // </a:t>
            </a:r>
            <a:r>
              <a:rPr lang="zh-TW" altLang="en-US" dirty="0"/>
              <a:t>電影名稱</a:t>
            </a:r>
          </a:p>
          <a:p>
            <a:pPr marL="179387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char date[9];     // </a:t>
            </a:r>
            <a:r>
              <a:rPr lang="zh-TW" altLang="en-US" dirty="0"/>
              <a:t>上映日期</a:t>
            </a:r>
          </a:p>
          <a:p>
            <a:pPr marL="179387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char place[7];    // </a:t>
            </a:r>
            <a:r>
              <a:rPr lang="zh-TW" altLang="en-US" dirty="0"/>
              <a:t>上映廳處</a:t>
            </a:r>
          </a:p>
          <a:p>
            <a:pPr marL="179387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int price;        // </a:t>
            </a:r>
            <a:r>
              <a:rPr lang="zh-TW" altLang="en-US" dirty="0"/>
              <a:t>票價</a:t>
            </a:r>
          </a:p>
          <a:p>
            <a:pPr marL="179387" lvl="1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zh-TW" altLang="en-US" dirty="0"/>
          </a:p>
          <a:p>
            <a:r>
              <a:rPr lang="zh-TW" altLang="en-US" dirty="0"/>
              <a:t>以寫入模式開啟</a:t>
            </a:r>
            <a:r>
              <a:rPr lang="en-US" altLang="zh-TW" dirty="0" err="1"/>
              <a:t>movie.bin</a:t>
            </a:r>
            <a:r>
              <a:rPr lang="zh-TW" altLang="en-US" dirty="0"/>
              <a:t>二進位檔，且每輸入一筆電影資訊後，就寫入</a:t>
            </a:r>
            <a:r>
              <a:rPr lang="en-US" altLang="zh-TW" dirty="0" err="1"/>
              <a:t>movie.bin</a:t>
            </a:r>
            <a:r>
              <a:rPr lang="zh-TW" altLang="en-US" dirty="0"/>
              <a:t>中，直到回答不是</a:t>
            </a:r>
            <a:r>
              <a:rPr lang="en-US" altLang="zh-TW" dirty="0"/>
              <a:t>y (</a:t>
            </a:r>
            <a:r>
              <a:rPr lang="zh-TW" altLang="en-US" dirty="0"/>
              <a:t>或</a:t>
            </a:r>
            <a:r>
              <a:rPr lang="en-US" altLang="zh-TW" dirty="0"/>
              <a:t>Y) </a:t>
            </a:r>
            <a:r>
              <a:rPr lang="zh-TW" altLang="en-US" dirty="0"/>
              <a:t>才結束</a:t>
            </a:r>
            <a:r>
              <a:rPr lang="zh-TW" altLang="en-US" dirty="0" smtClean="0"/>
              <a:t>輸入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88424" y="6448251"/>
            <a:ext cx="695987" cy="365125"/>
          </a:xfrm>
        </p:spPr>
        <p:txBody>
          <a:bodyPr/>
          <a:lstStyle/>
          <a:p>
            <a:fld id="{382B2299-91AA-4EF0-8A7B-A490D9CAA57D}" type="slidenum">
              <a:rPr lang="zh-TW" altLang="en-US" smtClean="0"/>
              <a:pPr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234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8523383-59DC-30F3-9E3F-E659C99B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42B981D-EF09-E821-8EFA-53D82229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0907026-7B7A-E4DC-F620-05B0A64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="" xmlns:a16="http://schemas.microsoft.com/office/drawing/2014/main" id="{50421A31-298C-248F-7E1E-816E57F8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617368"/>
              </p:ext>
            </p:extLst>
          </p:nvPr>
        </p:nvGraphicFramePr>
        <p:xfrm>
          <a:off x="3995936" y="1124744"/>
          <a:ext cx="4493216" cy="431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0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1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執</a:t>
                      </a:r>
                      <a:endParaRPr kumimoji="1" lang="en-US" altLang="zh-TW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行</a:t>
                      </a:r>
                      <a:endParaRPr kumimoji="1" lang="en-US" altLang="zh-TW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結</a:t>
                      </a:r>
                      <a:endParaRPr kumimoji="1" lang="en-US" altLang="zh-TW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建立電影資訊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電影名稱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天龍傳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上映日期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2023/03/24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上映廳處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交大廳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票價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是否繼續輸入 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 (y/n):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電影名稱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有你在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上映日期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2023/03/24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上映廳處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清華廳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票價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是否繼續輸入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 (y/n):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endParaRPr kumimoji="1" lang="zh-TW" alt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43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2656"/>
            <a:ext cx="3206874" cy="585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0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6617182-7A72-278E-50BB-A037562D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BBD4178-B0F0-42B4-DA3F-61C9D062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1125538"/>
            <a:ext cx="3654747" cy="4967287"/>
          </a:xfrm>
        </p:spPr>
        <p:txBody>
          <a:bodyPr/>
          <a:lstStyle/>
          <a:p>
            <a:r>
              <a:rPr lang="zh-TW" altLang="en-US" dirty="0"/>
              <a:t>（承「範例</a:t>
            </a:r>
            <a:r>
              <a:rPr lang="en-US" altLang="zh-TW" dirty="0"/>
              <a:t>8</a:t>
            </a:r>
            <a:r>
              <a:rPr lang="zh-TW" altLang="en-US" dirty="0"/>
              <a:t>」）以新增模式開啟</a:t>
            </a:r>
            <a:r>
              <a:rPr lang="en-US" altLang="zh-TW" dirty="0" err="1" smtClean="0"/>
              <a:t>movie.bin</a:t>
            </a:r>
            <a:r>
              <a:rPr lang="zh-TW" altLang="en-US" dirty="0" smtClean="0"/>
              <a:t>二進位</a:t>
            </a:r>
            <a:r>
              <a:rPr lang="zh-TW" altLang="en-US" dirty="0"/>
              <a:t>檔，輸入最多</a:t>
            </a:r>
            <a:r>
              <a:rPr lang="en-US" altLang="zh-TW" dirty="0" smtClean="0"/>
              <a:t>3</a:t>
            </a:r>
            <a:r>
              <a:rPr lang="zh-TW" altLang="en-US" dirty="0" smtClean="0"/>
              <a:t>筆</a:t>
            </a:r>
            <a:r>
              <a:rPr lang="zh-TW" altLang="en-US" dirty="0"/>
              <a:t>電影資訊，並以回答不是</a:t>
            </a:r>
            <a:r>
              <a:rPr lang="en-US" altLang="zh-TW" dirty="0"/>
              <a:t>y</a:t>
            </a:r>
            <a:r>
              <a:rPr lang="zh-TW" altLang="en-US" dirty="0"/>
              <a:t>（或</a:t>
            </a:r>
            <a:r>
              <a:rPr lang="en-US" altLang="zh-TW" dirty="0"/>
              <a:t>Y</a:t>
            </a:r>
            <a:r>
              <a:rPr lang="zh-TW" altLang="en-US" dirty="0"/>
              <a:t>）作為結束輸入，並將新增的資料寫入</a:t>
            </a:r>
            <a:r>
              <a:rPr lang="en-US" altLang="zh-TW" dirty="0" err="1" smtClean="0"/>
              <a:t>movie.bin</a:t>
            </a:r>
            <a:r>
              <a:rPr lang="zh-TW" altLang="en-US" dirty="0" smtClean="0"/>
              <a:t>內容</a:t>
            </a:r>
            <a:r>
              <a:rPr lang="zh-TW" altLang="en-US" dirty="0"/>
              <a:t>的後面。</a:t>
            </a:r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5489F7F2-5169-5E6E-02A9-FB31826B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448251"/>
            <a:ext cx="695987" cy="365125"/>
          </a:xfrm>
        </p:spPr>
        <p:txBody>
          <a:bodyPr/>
          <a:lstStyle/>
          <a:p>
            <a:fld id="{382B2299-91AA-4EF0-8A7B-A490D9CAA57D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graphicFrame>
        <p:nvGraphicFramePr>
          <p:cNvPr id="8" name="內容版面配置區 4">
            <a:extLst>
              <a:ext uri="{FF2B5EF4-FFF2-40B4-BE49-F238E27FC236}">
                <a16:creationId xmlns="" xmlns:a16="http://schemas.microsoft.com/office/drawing/2014/main" id="{B94150EE-4249-9959-908C-6B8944785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443206"/>
              </p:ext>
            </p:extLst>
          </p:nvPr>
        </p:nvGraphicFramePr>
        <p:xfrm>
          <a:off x="4355976" y="1412776"/>
          <a:ext cx="4493216" cy="431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0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1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執</a:t>
                      </a:r>
                      <a:endParaRPr kumimoji="1" lang="en-US" altLang="zh-TW" sz="2400" b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行</a:t>
                      </a:r>
                      <a:endParaRPr kumimoji="1" lang="en-US" altLang="zh-TW" sz="2400" b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結</a:t>
                      </a:r>
                      <a:endParaRPr kumimoji="1" lang="en-US" altLang="zh-TW" sz="2400" b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果</a:t>
                      </a:r>
                      <a:endParaRPr kumimoji="1" lang="zh-TW" alt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最多建立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筆電影資訊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電影名稱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老虎王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上映日期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2023/03/24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上映廳處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師大廳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票價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是否繼續輸入 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 (y/n):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電影名稱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斯巴達</a:t>
                      </a:r>
                      <a:endParaRPr kumimoji="1" lang="zh-TW" alt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上映日期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2023/03/24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上映廳處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台科廳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票價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是否繼續輸入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 (y/n):</a:t>
                      </a:r>
                      <a:r>
                        <a:rPr kumimoji="1" lang="en-US" altLang="zh-TW" sz="2400" b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</a:t>
                      </a:r>
                      <a:endParaRPr kumimoji="1" lang="zh-TW" altLang="en-US" sz="2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8351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二、讀取二進位檔資料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61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7089"/>
            <a:ext cx="7812360" cy="239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2899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="" xmlns:a16="http://schemas.microsoft.com/office/drawing/2014/main" id="{C5BDD3E2-239D-5D01-B552-F39F3FE5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>
            <a:normAutofit/>
          </a:bodyPr>
          <a:lstStyle/>
          <a:p>
            <a:r>
              <a:rPr lang="zh-TW" altLang="en-US" dirty="0"/>
              <a:t>函式說明</a:t>
            </a:r>
          </a:p>
          <a:p>
            <a:pPr lvl="1"/>
            <a:r>
              <a:rPr lang="zh-TW" altLang="en-US" dirty="0"/>
              <a:t>「</a:t>
            </a:r>
            <a:r>
              <a:rPr lang="en-US" altLang="zh-TW" dirty="0"/>
              <a:t>read</a:t>
            </a:r>
            <a:r>
              <a:rPr lang="zh-TW" altLang="en-US" dirty="0"/>
              <a:t>」函式被呼叫時，須傳入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參數。第一個參數「</a:t>
            </a:r>
            <a:r>
              <a:rPr lang="en-US" altLang="zh-TW" dirty="0"/>
              <a:t>s</a:t>
            </a:r>
            <a:r>
              <a:rPr lang="zh-TW" altLang="en-US" dirty="0"/>
              <a:t>」的資料型態為「</a:t>
            </a:r>
            <a:r>
              <a:rPr lang="en-US" altLang="zh-TW" dirty="0"/>
              <a:t>char*</a:t>
            </a:r>
            <a:r>
              <a:rPr lang="zh-TW" altLang="en-US" dirty="0"/>
              <a:t>」，</a:t>
            </a:r>
            <a:r>
              <a:rPr lang="en-US" altLang="zh-TW" dirty="0" smtClean="0"/>
              <a:t>s</a:t>
            </a:r>
            <a:r>
              <a:rPr lang="zh-TW" altLang="en-US" dirty="0" smtClean="0"/>
              <a:t>代表</a:t>
            </a:r>
            <a:r>
              <a:rPr lang="zh-TW" altLang="en-US" dirty="0"/>
              <a:t>字元指標變數。第二個參數「</a:t>
            </a:r>
            <a:r>
              <a:rPr lang="en-US" altLang="zh-TW" dirty="0"/>
              <a:t>n</a:t>
            </a:r>
            <a:r>
              <a:rPr lang="zh-TW" altLang="en-US" dirty="0"/>
              <a:t>」的資料型態為「</a:t>
            </a:r>
            <a:r>
              <a:rPr lang="en-US" altLang="zh-TW" dirty="0" err="1"/>
              <a:t>streamsize</a:t>
            </a:r>
            <a:r>
              <a:rPr lang="zh-TW" altLang="en-US" dirty="0"/>
              <a:t>」，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代表</a:t>
            </a:r>
            <a:r>
              <a:rPr lang="zh-TW" altLang="en-US" dirty="0"/>
              <a:t>讀取的資料長度。一般是以「</a:t>
            </a:r>
            <a:r>
              <a:rPr lang="en-US" altLang="zh-TW" dirty="0" err="1"/>
              <a:t>sizeof</a:t>
            </a:r>
            <a:r>
              <a:rPr lang="en-US" altLang="zh-TW" dirty="0"/>
              <a:t>(s)</a:t>
            </a:r>
            <a:r>
              <a:rPr lang="zh-TW" altLang="en-US" dirty="0"/>
              <a:t>」來表示</a:t>
            </a:r>
            <a:r>
              <a:rPr lang="en-US" altLang="zh-TW" dirty="0" smtClean="0"/>
              <a:t>n</a:t>
            </a:r>
            <a:endParaRPr lang="zh-TW" altLang="en-US" dirty="0"/>
          </a:p>
          <a:p>
            <a:pPr lvl="1"/>
            <a:r>
              <a:rPr lang="zh-TW" altLang="en-US" dirty="0"/>
              <a:t>「</a:t>
            </a:r>
            <a:r>
              <a:rPr lang="en-US" altLang="zh-TW" dirty="0" err="1"/>
              <a:t>istream</a:t>
            </a:r>
            <a:r>
              <a:rPr lang="en-US" altLang="zh-TW" dirty="0"/>
              <a:t>&amp; read(char* s, </a:t>
            </a:r>
            <a:r>
              <a:rPr lang="en-US" altLang="zh-TW" dirty="0" err="1"/>
              <a:t>streamsize</a:t>
            </a:r>
            <a:r>
              <a:rPr lang="en-US" altLang="zh-TW" dirty="0"/>
              <a:t> n) ;</a:t>
            </a:r>
            <a:r>
              <a:rPr lang="zh-TW" altLang="en-US" dirty="0"/>
              <a:t>」中的「</a:t>
            </a:r>
            <a:r>
              <a:rPr lang="en-US" altLang="zh-TW" dirty="0" err="1"/>
              <a:t>istream</a:t>
            </a:r>
            <a:r>
              <a:rPr lang="en-US" altLang="zh-TW" dirty="0"/>
              <a:t>&amp;</a:t>
            </a:r>
            <a:r>
              <a:rPr lang="zh-TW" altLang="en-US" dirty="0"/>
              <a:t>」，表示回傳資料讀取後的輸入串</a:t>
            </a:r>
            <a:r>
              <a:rPr lang="zh-TW" altLang="en-US" dirty="0" smtClean="0"/>
              <a:t>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88424" y="6448251"/>
            <a:ext cx="695987" cy="365125"/>
          </a:xfrm>
        </p:spPr>
        <p:txBody>
          <a:bodyPr/>
          <a:lstStyle/>
          <a:p>
            <a:fld id="{382B2299-91AA-4EF0-8A7B-A490D9CAA57D}" type="slidenum">
              <a:rPr lang="zh-TW" altLang="en-US" smtClean="0"/>
              <a:pPr/>
              <a:t>62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1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17-3</a:t>
            </a:r>
            <a:r>
              <a:rPr lang="zh-TW" altLang="en-US" dirty="0"/>
              <a:t> 隨機存取結構資料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檔案每次被開啟後，檔案指標一定指在</a:t>
            </a:r>
            <a:r>
              <a:rPr lang="zh-TW" altLang="en-US" dirty="0">
                <a:solidFill>
                  <a:srgbClr val="C00000"/>
                </a:solidFill>
              </a:rPr>
              <a:t>第一個字元</a:t>
            </a:r>
            <a:r>
              <a:rPr lang="zh-TW" altLang="en-US" dirty="0"/>
              <a:t>，如果使用循序存取的方式來處理資料，是非常沒有效率</a:t>
            </a:r>
            <a:r>
              <a:rPr lang="zh-TW" altLang="en-US" dirty="0" smtClean="0"/>
              <a:t>的</a:t>
            </a:r>
            <a:endParaRPr lang="en-US" altLang="zh-TW" dirty="0"/>
          </a:p>
          <a:p>
            <a:r>
              <a:rPr lang="zh-TW" altLang="en-US" dirty="0"/>
              <a:t>例：想要讀取檔案的第</a:t>
            </a:r>
            <a:r>
              <a:rPr lang="en-US" altLang="zh-TW" dirty="0" smtClean="0"/>
              <a:t>101</a:t>
            </a:r>
            <a:r>
              <a:rPr lang="zh-TW" altLang="en-US" dirty="0" smtClean="0"/>
              <a:t>個</a:t>
            </a:r>
            <a:r>
              <a:rPr lang="zh-TW" altLang="en-US" dirty="0"/>
              <a:t>字元，則必須先將檔案前面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個</a:t>
            </a:r>
            <a:r>
              <a:rPr lang="zh-TW" altLang="en-US" dirty="0"/>
              <a:t>字元讀取完後，檔案指標才會移動到第</a:t>
            </a:r>
            <a:r>
              <a:rPr lang="en-US" altLang="zh-TW" dirty="0" smtClean="0"/>
              <a:t>101</a:t>
            </a:r>
            <a:r>
              <a:rPr lang="zh-TW" altLang="en-US" dirty="0" smtClean="0"/>
              <a:t>個</a:t>
            </a:r>
            <a:r>
              <a:rPr lang="zh-TW" altLang="en-US" dirty="0"/>
              <a:t>字元所在的</a:t>
            </a:r>
            <a:r>
              <a:rPr lang="zh-TW" altLang="en-US" dirty="0" smtClean="0"/>
              <a:t>位置</a:t>
            </a:r>
            <a:endParaRPr lang="en-US" altLang="zh-TW" dirty="0"/>
          </a:p>
          <a:p>
            <a:r>
              <a:rPr lang="zh-TW" altLang="en-US" dirty="0"/>
              <a:t>為了解決這樣的困擾，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語言</a:t>
            </a:r>
            <a:r>
              <a:rPr lang="zh-TW" altLang="en-US" dirty="0"/>
              <a:t>提供了</a:t>
            </a:r>
            <a:r>
              <a:rPr lang="zh-TW" altLang="en-US" dirty="0">
                <a:solidFill>
                  <a:srgbClr val="C00000"/>
                </a:solidFill>
              </a:rPr>
              <a:t>控制檔案指標位置的成員函式</a:t>
            </a:r>
            <a:r>
              <a:rPr lang="zh-TW" altLang="en-US" dirty="0"/>
              <a:t>，讓檔案指標隨意往前或往後移動，隨機存取檔案中的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2299-91AA-4EF0-8A7B-A490D9CAA57D}" type="slidenum">
              <a:rPr lang="zh-TW" altLang="en-US" smtClean="0"/>
              <a:pPr/>
              <a:t>63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</p:spPr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/>
          <a:lstStyle/>
          <a:p>
            <a:r>
              <a:rPr lang="zh-TW" altLang="en-US" dirty="0"/>
              <a:t>（承「範例</a:t>
            </a:r>
            <a:r>
              <a:rPr lang="en-US" altLang="zh-TW" dirty="0"/>
              <a:t>9</a:t>
            </a:r>
            <a:r>
              <a:rPr lang="zh-TW" altLang="en-US" dirty="0"/>
              <a:t>」）寫一程式，顯示</a:t>
            </a:r>
            <a:r>
              <a:rPr lang="en-US" altLang="zh-TW" dirty="0" err="1" smtClean="0"/>
              <a:t>movie.bin</a:t>
            </a:r>
            <a:r>
              <a:rPr lang="zh-TW" altLang="en-US" dirty="0" smtClean="0"/>
              <a:t>檔案</a:t>
            </a:r>
            <a:r>
              <a:rPr lang="zh-TW" altLang="en-US" dirty="0"/>
              <a:t>內所有的電影名稱，並標示序號（從</a:t>
            </a:r>
            <a:r>
              <a:rPr lang="en-US" altLang="zh-TW" dirty="0" smtClean="0"/>
              <a:t>1</a:t>
            </a:r>
            <a:r>
              <a:rPr lang="zh-TW" altLang="en-US" dirty="0" smtClean="0"/>
              <a:t>開始</a:t>
            </a:r>
            <a:r>
              <a:rPr lang="zh-TW" altLang="en-US" dirty="0"/>
              <a:t>）。</a:t>
            </a:r>
          </a:p>
          <a:p>
            <a:r>
              <a:rPr lang="zh-TW" altLang="en-US" dirty="0"/>
              <a:t>輸入電影名稱的序號，輸出該電影名稱的相關資訊。</a:t>
            </a:r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88424" y="6448251"/>
            <a:ext cx="695987" cy="365125"/>
          </a:xfrm>
        </p:spPr>
        <p:txBody>
          <a:bodyPr/>
          <a:lstStyle/>
          <a:p>
            <a:fld id="{382B2299-91AA-4EF0-8A7B-A490D9CAA57D}" type="slidenum">
              <a:rPr lang="zh-TW" altLang="en-US" smtClean="0"/>
              <a:pPr/>
              <a:t>64</a:t>
            </a:fld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981728"/>
              </p:ext>
            </p:extLst>
          </p:nvPr>
        </p:nvGraphicFramePr>
        <p:xfrm>
          <a:off x="3059832" y="2708920"/>
          <a:ext cx="576064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79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執行結果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電影資訊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1. </a:t>
                      </a: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天龍傳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2. </a:t>
                      </a: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有你在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3. </a:t>
                      </a: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老虎王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4. </a:t>
                      </a: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斯巴達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輸入要看的電影名稱之序號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電影名稱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: </a:t>
                      </a: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老虎王 上映日期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2023/03/24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上映廳處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: </a:t>
                      </a:r>
                      <a:r>
                        <a:rPr kumimoji="1" lang="zh-TW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師大廳 票價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zh-TW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100</a:t>
                      </a:r>
                      <a:endParaRPr kumimoji="1" lang="zh-TW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61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6592" y="188640"/>
            <a:ext cx="8047856" cy="766132"/>
          </a:xfrm>
        </p:spPr>
        <p:txBody>
          <a:bodyPr/>
          <a:lstStyle/>
          <a:p>
            <a:r>
              <a:rPr lang="en-US" altLang="zh-TW" dirty="0"/>
              <a:t>17-4</a:t>
            </a:r>
            <a:r>
              <a:rPr lang="zh-TW" altLang="en-US" dirty="0"/>
              <a:t> 進階範例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6591" y="1124744"/>
            <a:ext cx="8047857" cy="4968552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14</a:t>
            </a:r>
          </a:p>
          <a:p>
            <a:r>
              <a:rPr lang="zh-TW" altLang="en-US" dirty="0"/>
              <a:t>寫一程式，開啟「大學聯考報名考生</a:t>
            </a:r>
            <a:r>
              <a:rPr lang="en-US" altLang="zh-TW" dirty="0"/>
              <a:t>.txt</a:t>
            </a:r>
            <a:r>
              <a:rPr lang="zh-TW" altLang="en-US" dirty="0"/>
              <a:t>」資料檔（內容自行輸入或到網路搜尋），分別輸出名字相同最多的男生與女生之名字。</a:t>
            </a:r>
            <a:endParaRPr lang="en-US" altLang="zh-TW" dirty="0"/>
          </a:p>
          <a:p>
            <a:r>
              <a:rPr lang="zh-TW" altLang="en-US" dirty="0">
                <a:hlinkClick r:id="rId2" action="ppaction://hlinkfile"/>
              </a:rPr>
              <a:t>範例程式碼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388424" y="6448251"/>
            <a:ext cx="695987" cy="365125"/>
          </a:xfrm>
        </p:spPr>
        <p:txBody>
          <a:bodyPr/>
          <a:lstStyle/>
          <a:p>
            <a:fld id="{382B2299-91AA-4EF0-8A7B-A490D9CAA57D}" type="slidenum">
              <a:rPr lang="zh-TW" altLang="en-US" smtClean="0"/>
              <a:pPr/>
              <a:t>65</a:t>
            </a:fld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520903"/>
              </p:ext>
            </p:extLst>
          </p:nvPr>
        </p:nvGraphicFramePr>
        <p:xfrm>
          <a:off x="899592" y="4292302"/>
          <a:ext cx="7344816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979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執行結果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人數最多的男生為子豪</a:t>
                      </a:r>
                      <a:r>
                        <a:rPr kumimoji="1" lang="en-US" altLang="zh-TW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, </a:t>
                      </a:r>
                      <a:r>
                        <a:rPr kumimoji="1" lang="zh-TW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共有</a:t>
                      </a:r>
                      <a:r>
                        <a:rPr kumimoji="1" lang="en-US" altLang="zh-TW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5</a:t>
                      </a:r>
                      <a:r>
                        <a:rPr kumimoji="1" lang="zh-TW" altLang="en-US" sz="2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個</a:t>
                      </a:r>
                      <a:endParaRPr kumimoji="1" lang="zh-TW" alt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kumimoji="1" lang="zh-TW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人數最多的女生為明珠</a:t>
                      </a:r>
                      <a:r>
                        <a:rPr kumimoji="1" lang="en-US" altLang="zh-TW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, </a:t>
                      </a:r>
                      <a:r>
                        <a:rPr kumimoji="1" lang="zh-TW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共有</a:t>
                      </a:r>
                      <a:r>
                        <a:rPr kumimoji="1" lang="en-US" altLang="zh-TW" sz="2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3</a:t>
                      </a:r>
                      <a:r>
                        <a:rPr kumimoji="1" lang="zh-TW" altLang="en-US" sz="2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Times New Roman" pitchFamily="18" charset="0"/>
                        </a:rPr>
                        <a:t>個</a:t>
                      </a:r>
                      <a:endParaRPr kumimoji="1" lang="zh-TW" alt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17-1</a:t>
            </a:r>
            <a:r>
              <a:rPr lang="zh-TW" altLang="en-US"/>
              <a:t> 檔案類型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defRPr/>
            </a:pPr>
            <a:r>
              <a:rPr lang="zh-TW" altLang="en-US" dirty="0"/>
              <a:t>檔案有下列兩種類型：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zh-TW" altLang="en-US" sz="2600" dirty="0">
                <a:solidFill>
                  <a:srgbClr val="C00000"/>
                </a:solidFill>
              </a:rPr>
              <a:t>文字檔</a:t>
            </a:r>
            <a:r>
              <a:rPr lang="zh-TW" altLang="en-US" sz="2600" dirty="0"/>
              <a:t>（</a:t>
            </a:r>
            <a:r>
              <a:rPr lang="en-US" altLang="zh-TW" sz="2600" dirty="0"/>
              <a:t>Text file</a:t>
            </a:r>
            <a:r>
              <a:rPr lang="zh-TW" altLang="en-US" sz="2600" dirty="0"/>
              <a:t>）：資料中的每一個字元，是以其所對應的</a:t>
            </a:r>
            <a:r>
              <a:rPr lang="en-US" altLang="zh-TW" sz="2600" dirty="0" smtClean="0"/>
              <a:t>ASCII</a:t>
            </a:r>
            <a:r>
              <a:rPr lang="zh-TW" altLang="en-US" sz="2600" dirty="0" smtClean="0"/>
              <a:t>碼</a:t>
            </a:r>
            <a:r>
              <a:rPr lang="zh-TW" altLang="en-US" sz="2600" dirty="0"/>
              <a:t>來儲存</a:t>
            </a:r>
            <a:endParaRPr lang="en-US" altLang="zh-TW" sz="2600" dirty="0"/>
          </a:p>
          <a:p>
            <a:pPr marL="857250" lvl="2" indent="0" eaLnBrk="1" hangingPunct="1">
              <a:buNone/>
              <a:defRPr/>
            </a:pPr>
            <a:r>
              <a:rPr lang="zh-TW" altLang="en-US" dirty="0"/>
              <a:t>一般文書編輯軟體（例：</a:t>
            </a:r>
            <a:r>
              <a:rPr lang="en-US" altLang="zh-TW" dirty="0" err="1"/>
              <a:t>NotePad</a:t>
            </a:r>
            <a:r>
              <a:rPr lang="zh-TW" altLang="en-US" dirty="0"/>
              <a:t>），是以文字檔方式儲存資料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zh-TW" altLang="en-US" sz="2600" dirty="0">
                <a:solidFill>
                  <a:srgbClr val="C00000"/>
                </a:solidFill>
              </a:rPr>
              <a:t>二進位檔</a:t>
            </a:r>
            <a:r>
              <a:rPr lang="zh-TW" altLang="en-US" sz="2600" dirty="0"/>
              <a:t>（</a:t>
            </a:r>
            <a:r>
              <a:rPr lang="en-US" altLang="zh-TW" sz="2600" dirty="0"/>
              <a:t>Binary file</a:t>
            </a:r>
            <a:r>
              <a:rPr lang="zh-TW" altLang="en-US" sz="2600" dirty="0"/>
              <a:t>）：資料中的每一個字元是以二進位的格式儲存</a:t>
            </a:r>
            <a:endParaRPr lang="en-US" altLang="zh-TW" sz="2600" dirty="0"/>
          </a:p>
          <a:p>
            <a:pPr marL="857250" lvl="2" indent="0" eaLnBrk="1" hangingPunct="1">
              <a:buNone/>
              <a:defRPr/>
            </a:pPr>
            <a:r>
              <a:rPr lang="zh-TW" altLang="en-US" dirty="0"/>
              <a:t>一般執行檔、圖形檔及影像聲音檔，都是以二進位檔方式儲存。二進位檔是無法使用文書編輯軟體來處理，若用文書編輯軟體開啟，則看到的內容是一堆無法了解的亂碼</a:t>
            </a:r>
          </a:p>
        </p:txBody>
      </p:sp>
    </p:spTree>
    <p:extLst>
      <p:ext uri="{BB962C8B-B14F-4D97-AF65-F5344CB8AC3E}">
        <p14:creationId xmlns:p14="http://schemas.microsoft.com/office/powerpoint/2010/main" val="4115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530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/>
              <a:t>檔案依儲存方式分成下列兩種類型：</a:t>
            </a:r>
          </a:p>
          <a:p>
            <a:pPr marL="971550" lvl="1" indent="-514350" hangingPunct="1">
              <a:buFont typeface="Arial" charset="0"/>
              <a:buAutoNum type="arabicPeriod"/>
            </a:pPr>
            <a:r>
              <a:rPr lang="zh-TW" altLang="en-US" sz="2600" dirty="0">
                <a:solidFill>
                  <a:srgbClr val="C00000"/>
                </a:solidFill>
              </a:rPr>
              <a:t>循序存取</a:t>
            </a:r>
            <a:r>
              <a:rPr lang="zh-TW" altLang="en-US" sz="2600" dirty="0"/>
              <a:t>（</a:t>
            </a:r>
            <a:r>
              <a:rPr lang="en-US" altLang="zh-TW" sz="2600" dirty="0"/>
              <a:t>Sequential Access</a:t>
            </a:r>
            <a:r>
              <a:rPr lang="zh-TW" altLang="en-US" sz="2600" dirty="0"/>
              <a:t>）：資料寫入檔案時，是附加在檔案的尾端，從檔案中讀取資料時，是由檔案的開端由前往後一個字元一個字元讀出。以這種方式存取資料的檔案，被稱為循序檔，例如文字檔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zh-TW" altLang="en-US" sz="2600" dirty="0">
                <a:solidFill>
                  <a:srgbClr val="C00000"/>
                </a:solidFill>
              </a:rPr>
              <a:t>隨機存取</a:t>
            </a:r>
            <a:r>
              <a:rPr lang="zh-TW" altLang="en-US" sz="2600" dirty="0"/>
              <a:t>（</a:t>
            </a:r>
            <a:r>
              <a:rPr lang="en-US" altLang="zh-TW" sz="2600" dirty="0"/>
              <a:t>Random Access</a:t>
            </a:r>
            <a:r>
              <a:rPr lang="zh-TW" altLang="en-US" sz="2600" dirty="0"/>
              <a:t>）：資料是以一筆記錄（結構型態）為單位寫入檔案，且每一筆記錄的長度相同，可利用目前資料記錄所在位置，算出實際資料的位置並取得資料。以這種方式存取資料的檔案，被稱為隨機存取檔，例如二進位檔</a:t>
            </a:r>
          </a:p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7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17-2 </a:t>
            </a:r>
            <a:r>
              <a:rPr lang="zh-TW" altLang="en-US"/>
              <a:t>檔案存取</a:t>
            </a:r>
          </a:p>
        </p:txBody>
      </p:sp>
      <p:sp>
        <p:nvSpPr>
          <p:cNvPr id="2355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要對一檔案內的資料進行存取時，首先必須開啟檔案，然後才能進行存取工作。資料存取工作完成後，必須關閉</a:t>
            </a:r>
            <a:r>
              <a:rPr lang="zh-TW" altLang="en-US" dirty="0" smtClean="0"/>
              <a:t>檔案</a:t>
            </a:r>
            <a:endParaRPr lang="en-US" altLang="zh-TW" dirty="0"/>
          </a:p>
          <a:p>
            <a:pPr lvl="1"/>
            <a:r>
              <a:rPr lang="zh-TW" altLang="en-US" dirty="0"/>
              <a:t>有關檔案的</a:t>
            </a:r>
            <a:r>
              <a:rPr lang="en-US" altLang="zh-TW" dirty="0"/>
              <a:t>I/O</a:t>
            </a:r>
            <a:r>
              <a:rPr lang="zh-TW" altLang="en-US" dirty="0"/>
              <a:t>（輸入</a:t>
            </a:r>
            <a:r>
              <a:rPr lang="en-US" altLang="zh-TW" dirty="0"/>
              <a:t>/ </a:t>
            </a:r>
            <a:r>
              <a:rPr lang="zh-TW" altLang="en-US" dirty="0"/>
              <a:t>輸出）處理，</a:t>
            </a:r>
            <a:r>
              <a:rPr lang="en-US" altLang="zh-TW" dirty="0"/>
              <a:t>C</a:t>
            </a:r>
            <a:r>
              <a:rPr lang="en-US" altLang="zh-TW" dirty="0" smtClean="0"/>
              <a:t>++</a:t>
            </a:r>
            <a:r>
              <a:rPr lang="zh-TW" altLang="en-US" dirty="0" smtClean="0"/>
              <a:t>語言</a:t>
            </a:r>
            <a:r>
              <a:rPr lang="zh-TW" altLang="en-US" dirty="0"/>
              <a:t>都是藉由</a:t>
            </a:r>
            <a:r>
              <a:rPr lang="en-US" altLang="zh-TW" dirty="0" err="1"/>
              <a:t>ifstream</a:t>
            </a:r>
            <a:r>
              <a:rPr lang="zh-TW" altLang="en-US" dirty="0"/>
              <a:t>，</a:t>
            </a:r>
            <a:r>
              <a:rPr lang="en-US" altLang="zh-TW" dirty="0" err="1"/>
              <a:t>ofstream</a:t>
            </a:r>
            <a:r>
              <a:rPr lang="zh-TW" altLang="en-US" dirty="0"/>
              <a:t>或</a:t>
            </a:r>
            <a:r>
              <a:rPr lang="en-US" altLang="zh-TW" dirty="0" err="1"/>
              <a:t>fstream</a:t>
            </a:r>
            <a:r>
              <a:rPr lang="zh-TW" altLang="en-US" dirty="0"/>
              <a:t>類別來處理。首先利用</a:t>
            </a:r>
            <a:r>
              <a:rPr lang="en-US" altLang="zh-TW" dirty="0" err="1"/>
              <a:t>ifstream</a:t>
            </a:r>
            <a:r>
              <a:rPr lang="zh-TW" altLang="en-US" dirty="0"/>
              <a:t>，</a:t>
            </a:r>
            <a:r>
              <a:rPr lang="en-US" altLang="zh-TW" dirty="0" err="1"/>
              <a:t>ofstream</a:t>
            </a:r>
            <a:r>
              <a:rPr lang="zh-TW" altLang="en-US" dirty="0"/>
              <a:t>或</a:t>
            </a:r>
            <a:r>
              <a:rPr lang="en-US" altLang="zh-TW" dirty="0" err="1"/>
              <a:t>fstream</a:t>
            </a:r>
            <a:r>
              <a:rPr lang="zh-TW" altLang="en-US" dirty="0"/>
              <a:t>類別建立串流物件變數，然後呼叫串流物件變數的公有成員函式「</a:t>
            </a:r>
            <a:r>
              <a:rPr lang="en-US" altLang="zh-TW" dirty="0"/>
              <a:t>open</a:t>
            </a:r>
            <a:r>
              <a:rPr lang="zh-TW" altLang="en-US" dirty="0"/>
              <a:t>」，開啟串流與檔案間的溝通橋樑，進而可對串流進行存取</a:t>
            </a:r>
            <a:r>
              <a:rPr lang="zh-TW" altLang="en-US" dirty="0" smtClean="0"/>
              <a:t>作業</a:t>
            </a:r>
            <a:endParaRPr lang="en-US" altLang="zh-TW" dirty="0"/>
          </a:p>
          <a:p>
            <a:pPr lvl="1"/>
            <a:r>
              <a:rPr lang="zh-TW" altLang="en-US" dirty="0"/>
              <a:t>串流被處理後不再使用時，記得呼叫串流物件變數的公有成員函式「</a:t>
            </a:r>
            <a:r>
              <a:rPr lang="en-US" altLang="zh-TW" dirty="0"/>
              <a:t>close</a:t>
            </a:r>
            <a:r>
              <a:rPr lang="zh-TW" altLang="en-US" dirty="0"/>
              <a:t>」，將串流與檔案的溝通橋樑關閉，以保障檔案的正確性</a:t>
            </a:r>
          </a:p>
        </p:txBody>
      </p:sp>
    </p:spTree>
    <p:extLst>
      <p:ext uri="{BB962C8B-B14F-4D97-AF65-F5344CB8AC3E}">
        <p14:creationId xmlns:p14="http://schemas.microsoft.com/office/powerpoint/2010/main" val="13674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4D4F3F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FFFF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2012</TotalTime>
  <Words>5009</Words>
  <Application>Microsoft Office PowerPoint</Application>
  <PresentationFormat>如螢幕大小 (4:3)</PresentationFormat>
  <Paragraphs>385</Paragraphs>
  <Slides>65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66" baseType="lpstr">
      <vt:lpstr>回顧</vt:lpstr>
      <vt:lpstr>第17章  檔案處理</vt:lpstr>
      <vt:lpstr>PowerPoint 簡報</vt:lpstr>
      <vt:lpstr>PowerPoint 簡報</vt:lpstr>
      <vt:lpstr>PowerPoint 簡報</vt:lpstr>
      <vt:lpstr>PowerPoint 簡報</vt:lpstr>
      <vt:lpstr>PowerPoint 簡報</vt:lpstr>
      <vt:lpstr>17-1 檔案類型</vt:lpstr>
      <vt:lpstr>PowerPoint 簡報</vt:lpstr>
      <vt:lpstr>17-2 檔案存取</vt:lpstr>
      <vt:lpstr>PowerPoint 簡報</vt:lpstr>
      <vt:lpstr>PowerPoint 簡報</vt:lpstr>
      <vt:lpstr>17-2-1 串流開啟</vt:lpstr>
      <vt:lpstr>函式說明</vt:lpstr>
      <vt:lpstr>PowerPoint 簡報</vt:lpstr>
      <vt:lpstr>註</vt:lpstr>
      <vt:lpstr>PowerPoint 簡報</vt:lpstr>
      <vt:lpstr>開啟串流物件的語法方式</vt:lpstr>
      <vt:lpstr>開啟串流物件的語法方式</vt:lpstr>
      <vt:lpstr>開啟串流物件的語法方式</vt:lpstr>
      <vt:lpstr>17-2-2 串流關閉</vt:lpstr>
      <vt:lpstr>PowerPoint 簡報</vt:lpstr>
      <vt:lpstr>PowerPoint 簡報</vt:lpstr>
      <vt:lpstr>PowerPoint 簡報</vt:lpstr>
      <vt:lpstr>範例1</vt:lpstr>
      <vt:lpstr>17-2-3 檔案資料讀取與寫入</vt:lpstr>
      <vt:lpstr>一、讀取字元</vt:lpstr>
      <vt:lpstr>PowerPoint 簡報</vt:lpstr>
      <vt:lpstr>PowerPoint 簡報</vt:lpstr>
      <vt:lpstr>範例2</vt:lpstr>
      <vt:lpstr>PowerPoint 簡報</vt:lpstr>
      <vt:lpstr>PowerPoint 簡報</vt:lpstr>
      <vt:lpstr>PowerPoint 簡報</vt:lpstr>
      <vt:lpstr>PowerPoint 簡報</vt:lpstr>
      <vt:lpstr>二、寫入字元</vt:lpstr>
      <vt:lpstr>PowerPoint 簡報</vt:lpstr>
      <vt:lpstr>三、寫入任意型態的資料：</vt:lpstr>
      <vt:lpstr>範例3</vt:lpstr>
      <vt:lpstr>PowerPoint 簡報</vt:lpstr>
      <vt:lpstr>四、讀取一列資料：</vt:lpstr>
      <vt:lpstr>PowerPoint 簡報</vt:lpstr>
      <vt:lpstr>範例4</vt:lpstr>
      <vt:lpstr>範例5</vt:lpstr>
      <vt:lpstr>PowerPoint 簡報</vt:lpstr>
      <vt:lpstr>PowerPoint 簡報</vt:lpstr>
      <vt:lpstr>五、寫入格式化的資料</vt:lpstr>
      <vt:lpstr>範例6</vt:lpstr>
      <vt:lpstr>PowerPoint 簡報</vt:lpstr>
      <vt:lpstr>六、讀取資料遇空白字元即完成一次讀取</vt:lpstr>
      <vt:lpstr>範例7</vt:lpstr>
      <vt:lpstr>PowerPoint 簡報</vt:lpstr>
      <vt:lpstr>17-2-4 檔案指標取得與移動</vt:lpstr>
      <vt:lpstr>PowerPoint 簡報</vt:lpstr>
      <vt:lpstr>PowerPoint 簡報</vt:lpstr>
      <vt:lpstr>PowerPoint 簡報</vt:lpstr>
      <vt:lpstr>17-2-5 存取二進位檔資料</vt:lpstr>
      <vt:lpstr>PowerPoint 簡報</vt:lpstr>
      <vt:lpstr>PowerPoint 簡報</vt:lpstr>
      <vt:lpstr>範例 8</vt:lpstr>
      <vt:lpstr>範例 8</vt:lpstr>
      <vt:lpstr>範例 9</vt:lpstr>
      <vt:lpstr>PowerPoint 簡報</vt:lpstr>
      <vt:lpstr>PowerPoint 簡報</vt:lpstr>
      <vt:lpstr>17-3 隨機存取結構資料</vt:lpstr>
      <vt:lpstr>範例12</vt:lpstr>
      <vt:lpstr>17-4 進階範例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Example01</dc:title>
  <dc:creator>王小桃</dc:creator>
  <cp:lastModifiedBy>chwa</cp:lastModifiedBy>
  <cp:revision>148</cp:revision>
  <dcterms:created xsi:type="dcterms:W3CDTF">2014-05-05T07:38:49Z</dcterms:created>
  <dcterms:modified xsi:type="dcterms:W3CDTF">2023-10-12T09:32:05Z</dcterms:modified>
</cp:coreProperties>
</file>