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1306" r:id="rId3"/>
    <p:sldId id="329" r:id="rId5"/>
    <p:sldId id="1309" r:id="rId6"/>
    <p:sldId id="1311" r:id="rId7"/>
    <p:sldId id="1312" r:id="rId8"/>
    <p:sldId id="1338" r:id="rId9"/>
    <p:sldId id="1317" r:id="rId10"/>
    <p:sldId id="1320" r:id="rId11"/>
    <p:sldId id="1321" r:id="rId12"/>
    <p:sldId id="1318" r:id="rId13"/>
    <p:sldId id="1322" r:id="rId14"/>
    <p:sldId id="1323" r:id="rId15"/>
    <p:sldId id="1324" r:id="rId16"/>
    <p:sldId id="1326" r:id="rId17"/>
    <p:sldId id="1327" r:id="rId18"/>
    <p:sldId id="1328" r:id="rId19"/>
    <p:sldId id="1329" r:id="rId20"/>
    <p:sldId id="1331" r:id="rId21"/>
    <p:sldId id="1332" r:id="rId22"/>
    <p:sldId id="1330" r:id="rId23"/>
    <p:sldId id="1334" r:id="rId24"/>
    <p:sldId id="1336" r:id="rId2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AE"/>
    <a:srgbClr val="BE384B"/>
    <a:srgbClr val="60168D"/>
    <a:srgbClr val="41F1E9"/>
    <a:srgbClr val="BD384B"/>
    <a:srgbClr val="404040"/>
    <a:srgbClr val="FFFF99"/>
    <a:srgbClr val="515151"/>
    <a:srgbClr val="94110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 autoAdjust="0"/>
    <p:restoredTop sz="90797" autoAdjust="0"/>
  </p:normalViewPr>
  <p:slideViewPr>
    <p:cSldViewPr>
      <p:cViewPr varScale="1">
        <p:scale>
          <a:sx n="132" d="100"/>
          <a:sy n="132" d="100"/>
        </p:scale>
        <p:origin x="184" y="264"/>
      </p:cViewPr>
      <p:guideLst>
        <p:guide orient="horz" pos="1731"/>
        <p:guide pos="38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9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20994"/>
            <a:ext cx="7772400" cy="1225021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3555" dirty="0"/>
              <a:t>MIND: In-Network Memory Management for Disaggregated Data Centers</a:t>
            </a:r>
            <a:endParaRPr kumimoji="1" lang="zh-CN" altLang="en-US" sz="3555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289300"/>
            <a:ext cx="7772400" cy="1830705"/>
          </a:xfrm>
        </p:spPr>
        <p:txBody>
          <a:bodyPr>
            <a:normAutofit fontScale="8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Seung-seob Lee, Yanpeng Yu, Yupeng Tang,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Anurag Khandelwal, Lin Zhong, Abhishek Bhattacharjee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Yale University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SOSP 21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GB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202</a:t>
            </a:r>
            <a:r>
              <a:rPr kumimoji="1" lang="en-US" alt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1.11.26 presented by GZ</a:t>
            </a:r>
            <a:endParaRPr kumimoji="1" lang="en-US" altLang="en-GB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kumimoji="1" lang="en-US" altLang="en-GB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90800" y="5296960"/>
            <a:ext cx="3962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GB" altLang="zh-CN"/>
              <a:t>IPADS@SJTU</a:t>
            </a:r>
            <a:r>
              <a:rPr lang="zh-CN" altLang="en-GB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MIND: In-network Memory management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1480" y="195135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81480" y="2759710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81480" y="356806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547110" y="2345055"/>
            <a:ext cx="2160270" cy="1007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9985" y="1980565"/>
            <a:ext cx="1873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Programable switch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4004310" y="246253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Control plane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4004310" y="288671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 plane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6866890" y="195135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866890" y="356806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cxnSp>
        <p:nvCxnSpPr>
          <p:cNvPr id="18" name="直接连接符 17"/>
          <p:cNvCxnSpPr>
            <a:stCxn id="8" idx="3"/>
            <a:endCxn id="13" idx="1"/>
          </p:cNvCxnSpPr>
          <p:nvPr/>
        </p:nvCxnSpPr>
        <p:spPr>
          <a:xfrm flipV="1">
            <a:off x="2468880" y="3067050"/>
            <a:ext cx="153543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3" idx="1"/>
          </p:cNvCxnSpPr>
          <p:nvPr/>
        </p:nvCxnSpPr>
        <p:spPr>
          <a:xfrm>
            <a:off x="2468880" y="2152650"/>
            <a:ext cx="153543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</p:cNvCxnSpPr>
          <p:nvPr/>
        </p:nvCxnSpPr>
        <p:spPr>
          <a:xfrm>
            <a:off x="2468880" y="2961005"/>
            <a:ext cx="1527175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4" idx="1"/>
          </p:cNvCxnSpPr>
          <p:nvPr/>
        </p:nvCxnSpPr>
        <p:spPr>
          <a:xfrm flipV="1">
            <a:off x="5250815" y="2226945"/>
            <a:ext cx="1616075" cy="8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  <a:endCxn id="15" idx="1"/>
          </p:cNvCxnSpPr>
          <p:nvPr/>
        </p:nvCxnSpPr>
        <p:spPr>
          <a:xfrm>
            <a:off x="5250815" y="3067050"/>
            <a:ext cx="161607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621665" y="2354580"/>
            <a:ext cx="1245870" cy="297180"/>
          </a:xfrm>
          <a:prstGeom prst="wedgeRoundRectCallout">
            <a:avLst>
              <a:gd name="adj1" fmla="val 34436"/>
              <a:gd name="adj2" fmla="val 8303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00B050"/>
                </a:solidFill>
              </a:rPr>
              <a:t>Read,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0X1000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MIND: In-network Memory management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1480" y="195135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81480" y="2759710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81480" y="356806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547110" y="2345055"/>
            <a:ext cx="2160270" cy="1007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9985" y="1980565"/>
            <a:ext cx="1873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Programable switch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4004310" y="246253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Control plane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4004310" y="288671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 plane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6866890" y="195135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866890" y="356806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cxnSp>
        <p:nvCxnSpPr>
          <p:cNvPr id="18" name="直接连接符 17"/>
          <p:cNvCxnSpPr>
            <a:stCxn id="8" idx="3"/>
            <a:endCxn id="13" idx="1"/>
          </p:cNvCxnSpPr>
          <p:nvPr/>
        </p:nvCxnSpPr>
        <p:spPr>
          <a:xfrm flipV="1">
            <a:off x="2468880" y="3067050"/>
            <a:ext cx="153543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3" idx="1"/>
          </p:cNvCxnSpPr>
          <p:nvPr/>
        </p:nvCxnSpPr>
        <p:spPr>
          <a:xfrm>
            <a:off x="2468880" y="2152650"/>
            <a:ext cx="153543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</p:cNvCxnSpPr>
          <p:nvPr/>
        </p:nvCxnSpPr>
        <p:spPr>
          <a:xfrm>
            <a:off x="2468880" y="2961005"/>
            <a:ext cx="1527175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4" idx="1"/>
          </p:cNvCxnSpPr>
          <p:nvPr/>
        </p:nvCxnSpPr>
        <p:spPr>
          <a:xfrm flipV="1">
            <a:off x="5250815" y="2226945"/>
            <a:ext cx="1616075" cy="8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  <a:endCxn id="15" idx="1"/>
          </p:cNvCxnSpPr>
          <p:nvPr/>
        </p:nvCxnSpPr>
        <p:spPr>
          <a:xfrm>
            <a:off x="5250815" y="3067050"/>
            <a:ext cx="161607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621665" y="2354580"/>
            <a:ext cx="1245870" cy="297180"/>
          </a:xfrm>
          <a:prstGeom prst="wedgeRoundRectCallout">
            <a:avLst>
              <a:gd name="adj1" fmla="val 34436"/>
              <a:gd name="adj2" fmla="val 8303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00B050"/>
                </a:solidFill>
              </a:rPr>
              <a:t>Read,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0X1000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20950" y="2787015"/>
            <a:ext cx="1330960" cy="14224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02885" y="2985770"/>
            <a:ext cx="781050" cy="8763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35065" y="278765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Address translation: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where is the data?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MIND: In-network Memory management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1480" y="195135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81480" y="2759710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81480" y="356806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547110" y="2345055"/>
            <a:ext cx="2160270" cy="1007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9985" y="1980565"/>
            <a:ext cx="1873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Programable switch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4004310" y="246253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Control plane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4004310" y="288671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 plane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6866890" y="195135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866890" y="356806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cxnSp>
        <p:nvCxnSpPr>
          <p:cNvPr id="18" name="直接连接符 17"/>
          <p:cNvCxnSpPr>
            <a:stCxn id="8" idx="3"/>
            <a:endCxn id="13" idx="1"/>
          </p:cNvCxnSpPr>
          <p:nvPr/>
        </p:nvCxnSpPr>
        <p:spPr>
          <a:xfrm flipV="1">
            <a:off x="2468880" y="3067050"/>
            <a:ext cx="153543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3" idx="1"/>
          </p:cNvCxnSpPr>
          <p:nvPr/>
        </p:nvCxnSpPr>
        <p:spPr>
          <a:xfrm>
            <a:off x="2468880" y="2152650"/>
            <a:ext cx="153543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</p:cNvCxnSpPr>
          <p:nvPr/>
        </p:nvCxnSpPr>
        <p:spPr>
          <a:xfrm>
            <a:off x="2468880" y="2961005"/>
            <a:ext cx="1527175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4" idx="1"/>
          </p:cNvCxnSpPr>
          <p:nvPr/>
        </p:nvCxnSpPr>
        <p:spPr>
          <a:xfrm flipV="1">
            <a:off x="5250815" y="2226945"/>
            <a:ext cx="1616075" cy="8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  <a:endCxn id="15" idx="1"/>
          </p:cNvCxnSpPr>
          <p:nvPr/>
        </p:nvCxnSpPr>
        <p:spPr>
          <a:xfrm>
            <a:off x="5250815" y="3067050"/>
            <a:ext cx="161607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621665" y="2354580"/>
            <a:ext cx="1245870" cy="297180"/>
          </a:xfrm>
          <a:prstGeom prst="wedgeRoundRectCallout">
            <a:avLst>
              <a:gd name="adj1" fmla="val 34436"/>
              <a:gd name="adj2" fmla="val 8303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00B050"/>
                </a:solidFill>
              </a:rPr>
              <a:t>Read,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0X1000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20950" y="2787015"/>
            <a:ext cx="1330960" cy="14224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02885" y="2985770"/>
            <a:ext cx="781050" cy="8763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35065" y="278765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Address translation: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where is the data?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91865" y="3488690"/>
            <a:ext cx="2369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Memory protection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Is this access permitted or valid?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MIND: In-network Memory management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1480" y="195135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81480" y="2759710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81480" y="3568065"/>
            <a:ext cx="787400" cy="402590"/>
          </a:xfrm>
          <a:prstGeom prst="rect">
            <a:avLst/>
          </a:prstGeom>
          <a:solidFill>
            <a:srgbClr val="CBDFA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547110" y="2345055"/>
            <a:ext cx="2160270" cy="1007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9985" y="1980565"/>
            <a:ext cx="1873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Programable switch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4004310" y="246253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Control plane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4004310" y="2886710"/>
            <a:ext cx="1246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 plane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6866890" y="195135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866890" y="3568065"/>
            <a:ext cx="1104265" cy="5511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cxnSp>
        <p:nvCxnSpPr>
          <p:cNvPr id="18" name="直接连接符 17"/>
          <p:cNvCxnSpPr>
            <a:stCxn id="8" idx="3"/>
            <a:endCxn id="13" idx="1"/>
          </p:cNvCxnSpPr>
          <p:nvPr/>
        </p:nvCxnSpPr>
        <p:spPr>
          <a:xfrm flipV="1">
            <a:off x="2468880" y="3067050"/>
            <a:ext cx="153543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3" idx="1"/>
          </p:cNvCxnSpPr>
          <p:nvPr/>
        </p:nvCxnSpPr>
        <p:spPr>
          <a:xfrm>
            <a:off x="2468880" y="2152650"/>
            <a:ext cx="153543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</p:cNvCxnSpPr>
          <p:nvPr/>
        </p:nvCxnSpPr>
        <p:spPr>
          <a:xfrm>
            <a:off x="2468880" y="2961005"/>
            <a:ext cx="1527175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4" idx="1"/>
          </p:cNvCxnSpPr>
          <p:nvPr/>
        </p:nvCxnSpPr>
        <p:spPr>
          <a:xfrm flipV="1">
            <a:off x="5250815" y="2226945"/>
            <a:ext cx="1616075" cy="84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  <a:endCxn id="15" idx="1"/>
          </p:cNvCxnSpPr>
          <p:nvPr/>
        </p:nvCxnSpPr>
        <p:spPr>
          <a:xfrm>
            <a:off x="5250815" y="3067050"/>
            <a:ext cx="1616075" cy="7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621665" y="2354580"/>
            <a:ext cx="1245870" cy="297180"/>
          </a:xfrm>
          <a:prstGeom prst="wedgeRoundRectCallout">
            <a:avLst>
              <a:gd name="adj1" fmla="val 34436"/>
              <a:gd name="adj2" fmla="val 8303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00B050"/>
                </a:solidFill>
              </a:rPr>
              <a:t>Read,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0X1000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20950" y="2787015"/>
            <a:ext cx="1330960" cy="14224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02885" y="2985770"/>
            <a:ext cx="781050" cy="87630"/>
          </a:xfrm>
          <a:prstGeom prst="straightConnector1">
            <a:avLst/>
          </a:prstGeom>
          <a:ln w="349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35065" y="278765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Address translation: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where is the data?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91865" y="3488690"/>
            <a:ext cx="2369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Memory protection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Is this access permitted or valid?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05330" y="1052830"/>
            <a:ext cx="313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Cache coherency protocol: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How to keep data synchronized?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2861945" y="1921510"/>
            <a:ext cx="269875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007360" y="1993265"/>
            <a:ext cx="267970" cy="96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234690" y="1993265"/>
            <a:ext cx="184785" cy="138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Challenges in Building In-network 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Limited resources</a:t>
            </a:r>
            <a:endParaRPr lang="en-US" altLang="zh-CN"/>
          </a:p>
          <a:p>
            <a:pPr lvl="1"/>
            <a:r>
              <a:rPr lang="en-US" altLang="zh-CN"/>
              <a:t>Limited size of in-network memory</a:t>
            </a:r>
            <a:endParaRPr lang="en-US" altLang="zh-CN"/>
          </a:p>
          <a:p>
            <a:pPr lvl="2"/>
            <a:r>
              <a:rPr sz="2000">
                <a:sym typeface="+mn-ea"/>
              </a:rPr>
              <a:t>Tens of MB </a:t>
            </a:r>
            <a:r>
              <a:rPr sz="2000">
                <a:solidFill>
                  <a:srgbClr val="FF2600"/>
                </a:solidFill>
                <a:sym typeface="+mn-ea"/>
              </a:rPr>
              <a:t>→ not sufficient to store metadata in a traditional way</a:t>
            </a:r>
            <a:endParaRPr lang="en-US" altLang="zh-CN"/>
          </a:p>
          <a:p>
            <a:pPr lvl="1"/>
            <a:r>
              <a:rPr lang="en-US" altLang="zh-CN"/>
              <a:t>Limited computation capability</a:t>
            </a:r>
            <a:endParaRPr lang="en-US" altLang="zh-CN"/>
          </a:p>
          <a:p>
            <a:pPr lvl="2"/>
            <a:r>
              <a:rPr>
                <a:sym typeface="+mn-ea"/>
              </a:rPr>
              <a:t>Switching ASIC </a:t>
            </a:r>
            <a:r>
              <a:rPr>
                <a:solidFill>
                  <a:srgbClr val="FF2600"/>
                </a:solidFill>
                <a:sym typeface="+mn-ea"/>
              </a:rPr>
              <a:t>→ not sufficient to directly port traditional MMU functions</a:t>
            </a:r>
            <a:endParaRPr>
              <a:solidFill>
                <a:srgbClr val="FF2600"/>
              </a:solidFill>
            </a:endParaRPr>
          </a:p>
          <a:p>
            <a:pPr lvl="2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p>
            <a:r>
              <a:rPr lang="en-US" altLang="zh-CN"/>
              <a:t>Three Principle of system Design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985" y="1313180"/>
            <a:ext cx="1346200" cy="1079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23895" y="1457325"/>
            <a:ext cx="554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P1-Decouple memory managemnet functionalities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5" y="2564130"/>
            <a:ext cx="1574800" cy="10033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23895" y="2816860"/>
            <a:ext cx="453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P2-Leverage global view of network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" y="3662045"/>
            <a:ext cx="1485900" cy="1117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23260" y="3950970"/>
            <a:ext cx="516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P3-Exploit network-centric hardware primitives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 overview: challenges and solutions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2066925"/>
            <a:ext cx="7188835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 overview: challenges and solutions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975" y="3310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9445" y="3355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1350010" y="3369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52120" y="3685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451485" y="3973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6946900" y="2281555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5190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8007985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7379335" y="2713355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7073900" y="2623820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62190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8134985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8" name="矩形 27"/>
          <p:cNvSpPr/>
          <p:nvPr/>
        </p:nvSpPr>
        <p:spPr>
          <a:xfrm>
            <a:off x="7506335" y="3055620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2843530" y="1635125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34975" y="3437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6445" y="3482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1477010" y="3496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3" name="矩形 32"/>
          <p:cNvSpPr/>
          <p:nvPr/>
        </p:nvSpPr>
        <p:spPr>
          <a:xfrm>
            <a:off x="579120" y="3812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578485" y="4100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561975" y="3564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3445" y="3609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1604010" y="3623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706120" y="3939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705485" y="4227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401955" y="1753870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3425" y="1798955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1443990" y="1813560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546100" y="2129155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545465" y="2416810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090670" y="166687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plane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06006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allocation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419163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Permission assignment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532320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Directory entry allocation</a:t>
            </a:r>
            <a:endParaRPr lang="en-US" altLang="zh-CN" sz="1000"/>
          </a:p>
        </p:txBody>
      </p:sp>
      <p:sp>
        <p:nvSpPr>
          <p:cNvPr id="54" name="矩形 53"/>
          <p:cNvSpPr/>
          <p:nvPr/>
        </p:nvSpPr>
        <p:spPr>
          <a:xfrm>
            <a:off x="2843530" y="2974340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90670" y="3003550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Data plane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306006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Cache directory</a:t>
            </a:r>
            <a:endParaRPr lang="en-US" altLang="zh-CN" sz="1000"/>
          </a:p>
        </p:txBody>
      </p:sp>
      <p:sp>
        <p:nvSpPr>
          <p:cNvPr id="57" name="矩形 56"/>
          <p:cNvSpPr/>
          <p:nvPr/>
        </p:nvSpPr>
        <p:spPr>
          <a:xfrm>
            <a:off x="419163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protection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323205" y="3404870"/>
            <a:ext cx="10083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Address translation</a:t>
            </a:r>
            <a:endParaRPr lang="en-US" altLang="zh-CN" sz="1000"/>
          </a:p>
        </p:txBody>
      </p:sp>
      <p:sp>
        <p:nvSpPr>
          <p:cNvPr id="59" name="矩形 58"/>
          <p:cNvSpPr/>
          <p:nvPr/>
        </p:nvSpPr>
        <p:spPr>
          <a:xfrm>
            <a:off x="2708910" y="1459230"/>
            <a:ext cx="3843655" cy="263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703320" y="4227830"/>
            <a:ext cx="2111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Arial Bold" panose="020B0604020202090204" charset="0"/>
                <a:cs typeface="Arial Bold" panose="020B0604020202090204" charset="0"/>
              </a:rPr>
              <a:t>Programmable switch</a:t>
            </a:r>
            <a:endParaRPr lang="en-US" altLang="zh-CN" sz="1400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61" name="曲线连接符 60"/>
          <p:cNvCxnSpPr>
            <a:stCxn id="41" idx="2"/>
            <a:endCxn id="56" idx="1"/>
          </p:cNvCxnSpPr>
          <p:nvPr/>
        </p:nvCxnSpPr>
        <p:spPr>
          <a:xfrm rot="5400000" flipV="1">
            <a:off x="1219200" y="1744345"/>
            <a:ext cx="1570990" cy="2110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406844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520001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58" idx="3"/>
            <a:endCxn id="27" idx="2"/>
          </p:cNvCxnSpPr>
          <p:nvPr/>
        </p:nvCxnSpPr>
        <p:spPr>
          <a:xfrm flipV="1">
            <a:off x="6331585" y="2983865"/>
            <a:ext cx="2055495" cy="6013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4696460" y="2381250"/>
            <a:ext cx="1747520" cy="908050"/>
          </a:xfrm>
          <a:prstGeom prst="wedgeRoundRectCallout">
            <a:avLst>
              <a:gd name="adj1" fmla="val -11373"/>
              <a:gd name="adj2" fmla="val 64222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4KB page: too many entries</a:t>
            </a:r>
            <a:endParaRPr lang="en-US" altLang="zh-CN" sz="900"/>
          </a:p>
          <a:p>
            <a:pPr algn="l"/>
            <a:r>
              <a:rPr lang="en-US" altLang="zh-CN" sz="900"/>
              <a:t>Huge page: load balancing&amp;memory fragmentation</a:t>
            </a:r>
            <a:endParaRPr lang="en-US" altLang="zh-CN" sz="900"/>
          </a:p>
        </p:txBody>
      </p:sp>
      <p:sp>
        <p:nvSpPr>
          <p:cNvPr id="6" name="流程图: 过程 5"/>
          <p:cNvSpPr/>
          <p:nvPr/>
        </p:nvSpPr>
        <p:spPr>
          <a:xfrm>
            <a:off x="1604645" y="1826260"/>
            <a:ext cx="2262505" cy="198628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l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chemeClr val="tx1"/>
                </a:solidFill>
              </a:rPr>
              <a:t>decoupling address translation and protection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chemeClr val="tx1"/>
                </a:solidFill>
              </a:rPr>
              <a:t>translation blade-based &amp; protection vma-based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chemeClr val="tx1"/>
                </a:solidFill>
              </a:rPr>
              <a:t>use range partitions not page-based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chemeClr val="tx1"/>
                </a:solidFill>
              </a:rPr>
              <a:t>use single virtual address space for all processes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Wingdings" panose="05000000000000000000" charset="0"/>
              <a:buChar char=""/>
            </a:pP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Wingdings" panose="05000000000000000000" charset="0"/>
              <a:buChar char=""/>
            </a:pP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1"/>
            <a:endCxn id="6" idx="3"/>
          </p:cNvCxnSpPr>
          <p:nvPr/>
        </p:nvCxnSpPr>
        <p:spPr>
          <a:xfrm flipH="1" flipV="1">
            <a:off x="3867150" y="2819400"/>
            <a:ext cx="82931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 overview: challenges and solutions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975" y="3310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9445" y="3355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1350010" y="3369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52120" y="3685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451485" y="3973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6946900" y="2281555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5190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8007985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7379335" y="2713355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7073900" y="2623820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62190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8134985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8" name="矩形 27"/>
          <p:cNvSpPr/>
          <p:nvPr/>
        </p:nvSpPr>
        <p:spPr>
          <a:xfrm>
            <a:off x="7506335" y="3055620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2843530" y="1635125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34975" y="3437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6445" y="3482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1477010" y="3496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3" name="矩形 32"/>
          <p:cNvSpPr/>
          <p:nvPr/>
        </p:nvSpPr>
        <p:spPr>
          <a:xfrm>
            <a:off x="579120" y="3812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578485" y="4100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561975" y="3564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3445" y="3609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1604010" y="3623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706120" y="3939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705485" y="4227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401955" y="1753870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3425" y="1798955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1443990" y="1813560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546100" y="2129155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545465" y="2416810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090670" y="166687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plane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06006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allocation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419163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Permission assignment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532320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Directory entry allocation</a:t>
            </a:r>
            <a:endParaRPr lang="en-US" altLang="zh-CN" sz="1000"/>
          </a:p>
        </p:txBody>
      </p:sp>
      <p:sp>
        <p:nvSpPr>
          <p:cNvPr id="54" name="矩形 53"/>
          <p:cNvSpPr/>
          <p:nvPr/>
        </p:nvSpPr>
        <p:spPr>
          <a:xfrm>
            <a:off x="2843530" y="2974340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90670" y="3003550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Data plane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306006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Cache directory</a:t>
            </a:r>
            <a:endParaRPr lang="en-US" altLang="zh-CN" sz="1000"/>
          </a:p>
        </p:txBody>
      </p:sp>
      <p:sp>
        <p:nvSpPr>
          <p:cNvPr id="57" name="矩形 56"/>
          <p:cNvSpPr/>
          <p:nvPr/>
        </p:nvSpPr>
        <p:spPr>
          <a:xfrm>
            <a:off x="4191635" y="3404870"/>
            <a:ext cx="1008380" cy="3600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protection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32320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Address translation</a:t>
            </a:r>
            <a:endParaRPr lang="en-US" altLang="zh-CN" sz="1000"/>
          </a:p>
        </p:txBody>
      </p:sp>
      <p:sp>
        <p:nvSpPr>
          <p:cNvPr id="59" name="矩形 58"/>
          <p:cNvSpPr/>
          <p:nvPr/>
        </p:nvSpPr>
        <p:spPr>
          <a:xfrm>
            <a:off x="2708910" y="1459230"/>
            <a:ext cx="3843655" cy="263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703320" y="4227830"/>
            <a:ext cx="2111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Arial Bold" panose="020B0604020202090204" charset="0"/>
                <a:cs typeface="Arial Bold" panose="020B0604020202090204" charset="0"/>
              </a:rPr>
              <a:t>Programmable switch</a:t>
            </a:r>
            <a:endParaRPr lang="en-US" altLang="zh-CN" sz="1400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61" name="曲线连接符 60"/>
          <p:cNvCxnSpPr>
            <a:stCxn id="41" idx="2"/>
            <a:endCxn id="56" idx="1"/>
          </p:cNvCxnSpPr>
          <p:nvPr/>
        </p:nvCxnSpPr>
        <p:spPr>
          <a:xfrm rot="5400000" flipV="1">
            <a:off x="1219200" y="1744345"/>
            <a:ext cx="1570990" cy="2110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406844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520001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58" idx="3"/>
            <a:endCxn id="27" idx="2"/>
          </p:cNvCxnSpPr>
          <p:nvPr/>
        </p:nvCxnSpPr>
        <p:spPr>
          <a:xfrm flipV="1">
            <a:off x="6331585" y="2983865"/>
            <a:ext cx="2055495" cy="6013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3907155" y="2713355"/>
            <a:ext cx="1747520" cy="575945"/>
          </a:xfrm>
          <a:prstGeom prst="wedgeRoundRectCallout">
            <a:avLst>
              <a:gd name="adj1" fmla="val -11373"/>
              <a:gd name="adj2" fmla="val 64222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4KB page: too many entries</a:t>
            </a:r>
            <a:endParaRPr lang="en-US" altLang="zh-CN" sz="900"/>
          </a:p>
          <a:p>
            <a:pPr algn="l"/>
            <a:r>
              <a:rPr lang="en-US" altLang="zh-CN" sz="900"/>
              <a:t>Huge page: inflexiable protection</a:t>
            </a:r>
            <a:endParaRPr lang="en-US" altLang="zh-CN" sz="900"/>
          </a:p>
        </p:txBody>
      </p:sp>
      <p:sp>
        <p:nvSpPr>
          <p:cNvPr id="6" name="流程图: 过程 5"/>
          <p:cNvSpPr/>
          <p:nvPr/>
        </p:nvSpPr>
        <p:spPr>
          <a:xfrm>
            <a:off x="3703320" y="2065655"/>
            <a:ext cx="1879600" cy="50355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VMA-granularity protection</a:t>
            </a:r>
            <a:endParaRPr lang="en-US" altLang="zh-CN" sz="14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7" name="直接箭头连接符 6"/>
          <p:cNvCxnSpPr>
            <a:stCxn id="3" idx="0"/>
            <a:endCxn id="6" idx="2"/>
          </p:cNvCxnSpPr>
          <p:nvPr/>
        </p:nvCxnSpPr>
        <p:spPr>
          <a:xfrm flipH="1" flipV="1">
            <a:off x="4643120" y="2569210"/>
            <a:ext cx="1377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5895975" y="2065655"/>
            <a:ext cx="1800225" cy="98933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>
                <a:solidFill>
                  <a:schemeClr val="tx1"/>
                </a:solidFill>
              </a:rPr>
              <a:t>leverage TCAM-based parallel range matches in programmable switch ASIC to support &lt;PDID, vma&gt; match</a:t>
            </a:r>
            <a:endParaRPr lang="en-US" altLang="zh-CN" sz="9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9661"/>
            <a:ext cx="8229600" cy="900442"/>
          </a:xfrm>
        </p:spPr>
        <p:txBody>
          <a:bodyPr>
            <a:normAutofit fontScale="90000"/>
          </a:bodyPr>
          <a:p>
            <a:r>
              <a:rPr lang="en-US" altLang="zh-CN"/>
              <a:t>MIND overview: challenges and solutions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975" y="3310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9445" y="3355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1350010" y="3369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52120" y="3685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451485" y="3973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6946900" y="2281555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5190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8007985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7379335" y="2713355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7073900" y="2623820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62190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8134985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8" name="矩形 27"/>
          <p:cNvSpPr/>
          <p:nvPr/>
        </p:nvSpPr>
        <p:spPr>
          <a:xfrm>
            <a:off x="7506335" y="3055620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2843530" y="1635125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34975" y="3437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6445" y="3482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1477010" y="3496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3" name="矩形 32"/>
          <p:cNvSpPr/>
          <p:nvPr/>
        </p:nvSpPr>
        <p:spPr>
          <a:xfrm>
            <a:off x="579120" y="3812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578485" y="4100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561975" y="3564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3445" y="3609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1604010" y="3623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706120" y="3939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705485" y="4227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401955" y="1753870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3425" y="1798955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1443990" y="1813560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546100" y="2129155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545465" y="2416810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090670" y="166687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plane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06006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allocation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419163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Permission assignment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5323205" y="2065655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Directory entry allocation</a:t>
            </a:r>
            <a:endParaRPr lang="en-US" altLang="zh-CN" sz="1000"/>
          </a:p>
        </p:txBody>
      </p:sp>
      <p:sp>
        <p:nvSpPr>
          <p:cNvPr id="54" name="矩形 53"/>
          <p:cNvSpPr/>
          <p:nvPr/>
        </p:nvSpPr>
        <p:spPr>
          <a:xfrm>
            <a:off x="2843530" y="2974340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90670" y="3003550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Data plane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3060065" y="3404870"/>
            <a:ext cx="1008380" cy="3600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Cache directory</a:t>
            </a:r>
            <a:endParaRPr lang="en-US" altLang="zh-CN" sz="1000"/>
          </a:p>
        </p:txBody>
      </p:sp>
      <p:sp>
        <p:nvSpPr>
          <p:cNvPr id="57" name="矩形 56"/>
          <p:cNvSpPr/>
          <p:nvPr/>
        </p:nvSpPr>
        <p:spPr>
          <a:xfrm>
            <a:off x="419163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protection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32320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Address translation</a:t>
            </a:r>
            <a:endParaRPr lang="en-US" altLang="zh-CN" sz="1000"/>
          </a:p>
        </p:txBody>
      </p:sp>
      <p:sp>
        <p:nvSpPr>
          <p:cNvPr id="59" name="矩形 58"/>
          <p:cNvSpPr/>
          <p:nvPr/>
        </p:nvSpPr>
        <p:spPr>
          <a:xfrm>
            <a:off x="2708910" y="1459230"/>
            <a:ext cx="3843655" cy="263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703320" y="4227830"/>
            <a:ext cx="2111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Arial Bold" panose="020B0604020202090204" charset="0"/>
                <a:cs typeface="Arial Bold" panose="020B0604020202090204" charset="0"/>
              </a:rPr>
              <a:t>Programmable switch</a:t>
            </a:r>
            <a:endParaRPr lang="en-US" altLang="zh-CN" sz="1400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61" name="曲线连接符 60"/>
          <p:cNvCxnSpPr>
            <a:stCxn id="41" idx="2"/>
            <a:endCxn id="56" idx="1"/>
          </p:cNvCxnSpPr>
          <p:nvPr/>
        </p:nvCxnSpPr>
        <p:spPr>
          <a:xfrm rot="5400000" flipV="1">
            <a:off x="1219200" y="1744345"/>
            <a:ext cx="1570990" cy="2110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406844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520001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58" idx="3"/>
            <a:endCxn id="27" idx="2"/>
          </p:cNvCxnSpPr>
          <p:nvPr/>
        </p:nvCxnSpPr>
        <p:spPr>
          <a:xfrm flipV="1">
            <a:off x="6331585" y="2983865"/>
            <a:ext cx="2055495" cy="6013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2759075" y="2858135"/>
            <a:ext cx="2222500" cy="431165"/>
          </a:xfrm>
          <a:prstGeom prst="wedgeRoundRectCallout">
            <a:avLst>
              <a:gd name="adj1" fmla="val -11373"/>
              <a:gd name="adj2" fmla="val 64222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Small cache line: too many entries</a:t>
            </a:r>
            <a:endParaRPr lang="en-US" altLang="zh-CN" sz="900"/>
          </a:p>
          <a:p>
            <a:pPr algn="l"/>
            <a:r>
              <a:rPr lang="en-US" altLang="zh-CN" sz="900"/>
              <a:t>Large cache line: false sharing</a:t>
            </a:r>
            <a:endParaRPr lang="en-US" altLang="zh-CN" sz="900"/>
          </a:p>
        </p:txBody>
      </p:sp>
      <p:sp>
        <p:nvSpPr>
          <p:cNvPr id="6" name="流程图: 过程 5"/>
          <p:cNvSpPr/>
          <p:nvPr/>
        </p:nvSpPr>
        <p:spPr>
          <a:xfrm>
            <a:off x="2830830" y="2040255"/>
            <a:ext cx="2111375" cy="60071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Access granularity</a:t>
            </a:r>
            <a:endParaRPr lang="en-US" altLang="zh-CN" sz="14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algn="l"/>
            <a:r>
              <a:rPr lang="en-US" altLang="zh-CN" sz="14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Coherence granularity</a:t>
            </a:r>
            <a:endParaRPr lang="en-US" altLang="zh-CN" sz="14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algn="l"/>
            <a:r>
              <a:rPr lang="en-US" altLang="zh-CN" sz="14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-&gt; Dynamic resizing</a:t>
            </a:r>
            <a:endParaRPr lang="en-US" altLang="zh-CN" sz="14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 flipH="1" flipV="1">
            <a:off x="3886835" y="2640965"/>
            <a:ext cx="762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5038725" y="2409190"/>
            <a:ext cx="1747520" cy="43053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>
                <a:solidFill>
                  <a:schemeClr val="tx1"/>
                </a:solidFill>
              </a:rPr>
              <a:t>use multicast in switch to send </a:t>
            </a:r>
            <a:endParaRPr lang="en-US" altLang="zh-CN" sz="900">
              <a:solidFill>
                <a:schemeClr val="tx1"/>
              </a:solidFill>
            </a:endParaRPr>
          </a:p>
          <a:p>
            <a:pPr algn="l"/>
            <a:r>
              <a:rPr lang="en-US" altLang="zh-CN" sz="900">
                <a:solidFill>
                  <a:schemeClr val="tx1"/>
                </a:solidFill>
              </a:rPr>
              <a:t>invalidate messages</a:t>
            </a:r>
            <a:endParaRPr lang="en-US" altLang="zh-CN" sz="9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0585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2845" y="129984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6215" y="165608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6215" y="144018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2780" y="177228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22780" y="144018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9345" y="196723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9345" y="144018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01115" y="213042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767840" y="213042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2214880" y="213042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22352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89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9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345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345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3002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3002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179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81851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126555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208915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252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8252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3908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3908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9565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9565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21742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68414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313118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471930" y="3719830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[servers]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MIND overview: challenges and solutions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975" y="3310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9445" y="3355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1350010" y="3369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52120" y="3685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451485" y="3973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6946900" y="2281555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5190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8007985" y="2353310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7379335" y="2713355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7073900" y="2623820"/>
            <a:ext cx="1800225" cy="697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62190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8134985" y="2695575"/>
            <a:ext cx="504190" cy="288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MEM</a:t>
            </a:r>
            <a:endParaRPr lang="en-US" altLang="zh-CN" sz="900"/>
          </a:p>
        </p:txBody>
      </p:sp>
      <p:sp>
        <p:nvSpPr>
          <p:cNvPr id="28" name="矩形 27"/>
          <p:cNvSpPr/>
          <p:nvPr/>
        </p:nvSpPr>
        <p:spPr>
          <a:xfrm>
            <a:off x="7506335" y="3055620"/>
            <a:ext cx="1007745" cy="215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NIC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2843530" y="1635125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34975" y="3437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6445" y="3482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1477010" y="3496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3" name="矩形 32"/>
          <p:cNvSpPr/>
          <p:nvPr/>
        </p:nvSpPr>
        <p:spPr>
          <a:xfrm>
            <a:off x="579120" y="3812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578485" y="4100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561975" y="3564255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3445" y="3609340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1604010" y="3623945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706120" y="3939540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705485" y="4227195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401955" y="1753870"/>
            <a:ext cx="1747520" cy="90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3425" y="1798955"/>
            <a:ext cx="431165" cy="2152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1443990" y="1813560"/>
            <a:ext cx="431800" cy="2146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CPU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546100" y="2129155"/>
            <a:ext cx="1507490" cy="15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Local DRAM as cache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545465" y="2416810"/>
            <a:ext cx="1506855" cy="158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NIC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090670" y="1666875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plane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060065" y="2065655"/>
            <a:ext cx="10083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allocation</a:t>
            </a:r>
            <a:endParaRPr lang="en-US" altLang="zh-CN" sz="1000"/>
          </a:p>
        </p:txBody>
      </p:sp>
      <p:sp>
        <p:nvSpPr>
          <p:cNvPr id="52" name="矩形 51"/>
          <p:cNvSpPr/>
          <p:nvPr/>
        </p:nvSpPr>
        <p:spPr>
          <a:xfrm>
            <a:off x="4191635" y="2065655"/>
            <a:ext cx="10083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Permission assignment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5323205" y="2065655"/>
            <a:ext cx="10083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Directory entry allocation</a:t>
            </a:r>
            <a:endParaRPr lang="en-US" altLang="zh-CN" sz="1000"/>
          </a:p>
        </p:txBody>
      </p:sp>
      <p:sp>
        <p:nvSpPr>
          <p:cNvPr id="54" name="矩形 53"/>
          <p:cNvSpPr/>
          <p:nvPr/>
        </p:nvSpPr>
        <p:spPr>
          <a:xfrm>
            <a:off x="2843530" y="2974340"/>
            <a:ext cx="3600450" cy="935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90670" y="3003550"/>
            <a:ext cx="1594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Data plane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306006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Cache directory</a:t>
            </a:r>
            <a:endParaRPr lang="en-US" altLang="zh-CN" sz="1000"/>
          </a:p>
        </p:txBody>
      </p:sp>
      <p:sp>
        <p:nvSpPr>
          <p:cNvPr id="57" name="矩形 56"/>
          <p:cNvSpPr/>
          <p:nvPr/>
        </p:nvSpPr>
        <p:spPr>
          <a:xfrm>
            <a:off x="419163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Memory protection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323205" y="3404870"/>
            <a:ext cx="1008380" cy="360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Address translation</a:t>
            </a:r>
            <a:endParaRPr lang="en-US" altLang="zh-CN" sz="1000"/>
          </a:p>
        </p:txBody>
      </p:sp>
      <p:sp>
        <p:nvSpPr>
          <p:cNvPr id="59" name="矩形 58"/>
          <p:cNvSpPr/>
          <p:nvPr/>
        </p:nvSpPr>
        <p:spPr>
          <a:xfrm>
            <a:off x="2708910" y="1459230"/>
            <a:ext cx="3843655" cy="263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157980" y="4234815"/>
            <a:ext cx="1527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Programmable switch</a:t>
            </a:r>
            <a:endParaRPr lang="en-US" altLang="zh-CN" sz="1000"/>
          </a:p>
        </p:txBody>
      </p: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406844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5200015" y="3585210"/>
            <a:ext cx="123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56940" y="1045210"/>
            <a:ext cx="1800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Arial Bold" panose="020B0604020202090204" charset="0"/>
                <a:cs typeface="Arial Bold" panose="020B0604020202090204" charset="0"/>
              </a:rPr>
              <a:t>New memory allocation</a:t>
            </a:r>
            <a:endParaRPr lang="en-US" altLang="zh-CN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7" name="曲线连接符 6"/>
          <p:cNvCxnSpPr>
            <a:stCxn id="40" idx="3"/>
            <a:endCxn id="3" idx="1"/>
          </p:cNvCxnSpPr>
          <p:nvPr/>
        </p:nvCxnSpPr>
        <p:spPr>
          <a:xfrm flipV="1">
            <a:off x="2149475" y="1167765"/>
            <a:ext cx="1307465" cy="104013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708400" y="1251585"/>
            <a:ext cx="336550" cy="74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</p:cNvCxnSpPr>
          <p:nvPr/>
        </p:nvCxnSpPr>
        <p:spPr>
          <a:xfrm>
            <a:off x="4357370" y="1290320"/>
            <a:ext cx="139827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</p:cNvCxnSpPr>
          <p:nvPr/>
        </p:nvCxnSpPr>
        <p:spPr>
          <a:xfrm>
            <a:off x="4357370" y="1290320"/>
            <a:ext cx="24638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 evaluation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460500"/>
            <a:ext cx="8903335" cy="2794000"/>
          </a:xfrm>
          <a:prstGeom prst="rect">
            <a:avLst/>
          </a:prstGeom>
        </p:spPr>
      </p:pic>
      <p:grpSp>
        <p:nvGrpSpPr>
          <p:cNvPr id="228" name="Group"/>
          <p:cNvGrpSpPr/>
          <p:nvPr/>
        </p:nvGrpSpPr>
        <p:grpSpPr>
          <a:xfrm>
            <a:off x="2108912" y="3114633"/>
            <a:ext cx="4100444" cy="1914011"/>
            <a:chOff x="0" y="0"/>
            <a:chExt cx="10934515" cy="5104026"/>
          </a:xfrm>
        </p:grpSpPr>
        <p:sp>
          <p:nvSpPr>
            <p:cNvPr id="224" name="Line"/>
            <p:cNvSpPr/>
            <p:nvPr/>
          </p:nvSpPr>
          <p:spPr>
            <a:xfrm>
              <a:off x="2249904" y="4220815"/>
              <a:ext cx="8684612" cy="1"/>
            </a:xfrm>
            <a:prstGeom prst="line">
              <a:avLst/>
            </a:prstGeom>
            <a:noFill/>
            <a:ln w="50800" cap="flat">
              <a:solidFill>
                <a:srgbClr val="42424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2250391" y="-1"/>
              <a:ext cx="1" cy="4223529"/>
            </a:xfrm>
            <a:prstGeom prst="line">
              <a:avLst/>
            </a:prstGeom>
            <a:noFill/>
            <a:ln w="50800" cap="flat">
              <a:solidFill>
                <a:srgbClr val="42424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26" name="Performance"/>
            <p:cNvSpPr txBox="1"/>
            <p:nvPr/>
          </p:nvSpPr>
          <p:spPr>
            <a:xfrm>
              <a:off x="5446016" y="4182231"/>
              <a:ext cx="3350829" cy="9217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lvl1pPr>
                <a:lnSpc>
                  <a:spcPct val="90000"/>
                </a:lnSpc>
                <a:spcBef>
                  <a:spcPts val="2000"/>
                </a:spcBef>
                <a:defRPr sz="3200" b="1"/>
              </a:lvl1pPr>
            </a:lstStyle>
            <a:p>
              <a:r>
                <a:rPr sz="1200"/>
                <a:t>Performance</a:t>
              </a:r>
              <a:endParaRPr sz="1200"/>
            </a:p>
          </p:txBody>
        </p:sp>
        <p:sp>
          <p:nvSpPr>
            <p:cNvPr id="227" name="Transparent elasticity"/>
            <p:cNvSpPr txBox="1"/>
            <p:nvPr/>
          </p:nvSpPr>
          <p:spPr>
            <a:xfrm>
              <a:off x="0" y="1700906"/>
              <a:ext cx="2243728" cy="199693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0"/>
                </a:spcBef>
                <a:defRPr sz="3200" b="1"/>
              </a:pPr>
              <a:r>
                <a:rPr sz="1200"/>
                <a:t>Transparent</a:t>
              </a:r>
              <a:br>
                <a:rPr sz="1200"/>
              </a:br>
              <a:r>
                <a:rPr sz="1200"/>
                <a:t>elasticity</a:t>
              </a:r>
              <a:endParaRPr sz="1200"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2966227" y="3267896"/>
            <a:ext cx="1554867" cy="672138"/>
            <a:chOff x="2583337" y="593557"/>
            <a:chExt cx="4146311" cy="1792367"/>
          </a:xfrm>
        </p:grpSpPr>
        <p:sp>
          <p:nvSpPr>
            <p:cNvPr id="234" name="Rectangle"/>
            <p:cNvSpPr/>
            <p:nvPr/>
          </p:nvSpPr>
          <p:spPr>
            <a:xfrm>
              <a:off x="2583337" y="593557"/>
              <a:ext cx="4146311" cy="1792367"/>
            </a:xfrm>
            <a:prstGeom prst="rect">
              <a:avLst/>
            </a:prstGeom>
            <a:solidFill>
              <a:srgbClr val="005493">
                <a:alpha val="1557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7E79"/>
                  </a:solidFill>
                </a:defRPr>
              </a:pPr>
              <a:endParaRPr sz="675"/>
            </a:p>
          </p:txBody>
        </p:sp>
        <p:sp>
          <p:nvSpPr>
            <p:cNvPr id="235" name="DSM"/>
            <p:cNvSpPr txBox="1"/>
            <p:nvPr/>
          </p:nvSpPr>
          <p:spPr>
            <a:xfrm>
              <a:off x="2815696" y="722362"/>
              <a:ext cx="3681592" cy="153475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>
              <a:lvl1pPr algn="ctr">
                <a:lnSpc>
                  <a:spcPct val="90000"/>
                </a:lnSpc>
                <a:defRPr sz="4800" b="1"/>
              </a:lvl1pPr>
            </a:lstStyle>
            <a:p>
              <a:r>
                <a:rPr sz="1800"/>
                <a:t>DSM</a:t>
              </a:r>
              <a:endParaRPr sz="1800"/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4571135" y="4003473"/>
            <a:ext cx="1514741" cy="645275"/>
            <a:chOff x="0" y="2916352"/>
            <a:chExt cx="4039307" cy="1720732"/>
          </a:xfrm>
        </p:grpSpPr>
        <p:sp>
          <p:nvSpPr>
            <p:cNvPr id="238" name="Rectangle"/>
            <p:cNvSpPr/>
            <p:nvPr/>
          </p:nvSpPr>
          <p:spPr>
            <a:xfrm>
              <a:off x="0" y="2916352"/>
              <a:ext cx="4039307" cy="1720732"/>
            </a:xfrm>
            <a:prstGeom prst="rect">
              <a:avLst/>
            </a:prstGeom>
            <a:solidFill>
              <a:srgbClr val="009051">
                <a:alpha val="1317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7E79"/>
                  </a:solidFill>
                </a:defRPr>
              </a:pPr>
              <a:endParaRPr sz="675"/>
            </a:p>
          </p:txBody>
        </p:sp>
        <p:sp>
          <p:nvSpPr>
            <p:cNvPr id="239" name="Recent Disagg."/>
            <p:cNvSpPr txBox="1"/>
            <p:nvPr/>
          </p:nvSpPr>
          <p:spPr>
            <a:xfrm>
              <a:off x="147546" y="2994946"/>
              <a:ext cx="3774286" cy="14887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>
              <a:lvl1pPr algn="ctr">
                <a:lnSpc>
                  <a:spcPct val="90000"/>
                </a:lnSpc>
                <a:defRPr sz="4600" b="1"/>
              </a:lvl1pPr>
            </a:lstStyle>
            <a:p>
              <a:r>
                <a:rPr sz="1725"/>
                <a:t>Recent Disagg.</a:t>
              </a:r>
              <a:endParaRPr sz="1725"/>
            </a:p>
          </p:txBody>
        </p:sp>
      </p:grpSp>
      <p:sp>
        <p:nvSpPr>
          <p:cNvPr id="242" name="Ideal"/>
          <p:cNvSpPr txBox="1"/>
          <p:nvPr/>
        </p:nvSpPr>
        <p:spPr>
          <a:xfrm>
            <a:off x="4969565" y="3540850"/>
            <a:ext cx="767080" cy="315595"/>
          </a:xfrm>
          <a:prstGeom prst="rect">
            <a:avLst/>
          </a:prstGeom>
          <a:ln w="25400">
            <a:miter lim="400000"/>
          </a:ln>
        </p:spPr>
        <p:txBody>
          <a:bodyPr wrap="none" tIns="34289" bIns="34289">
            <a:spAutoFit/>
          </a:bodyPr>
          <a:lstStyle>
            <a:lvl1pPr algn="ctr">
              <a:lnSpc>
                <a:spcPct val="90000"/>
              </a:lnSpc>
              <a:defRPr sz="4800" b="1">
                <a:solidFill>
                  <a:srgbClr val="009051"/>
                </a:solidFill>
              </a:defRPr>
            </a:lvl1pPr>
          </a:lstStyle>
          <a:p>
            <a:r>
              <a:rPr lang="en-US" sz="1800"/>
              <a:t>MIND</a:t>
            </a:r>
            <a:endParaRPr lang="en-US" sz="1800"/>
          </a:p>
        </p:txBody>
      </p:sp>
      <p:sp>
        <p:nvSpPr>
          <p:cNvPr id="243" name="Star"/>
          <p:cNvSpPr/>
          <p:nvPr/>
        </p:nvSpPr>
        <p:spPr>
          <a:xfrm>
            <a:off x="5247529" y="3316010"/>
            <a:ext cx="211152" cy="20081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ln w="50800">
            <a:solidFill>
              <a:srgbClr val="00884E"/>
            </a:solidFill>
            <a:miter/>
          </a:ln>
        </p:spPr>
        <p:txBody>
          <a:bodyPr tIns="34289" bIns="34289" anchor="ctr"/>
          <a:lstStyle/>
          <a:p>
            <a:endParaRPr sz="67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 and 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solidFill>
                  <a:srgbClr val="0070C0"/>
                </a:solidFill>
                <a:latin typeface="Arial Bold" panose="020B0604020202090204" charset="0"/>
                <a:cs typeface="Arial Bold" panose="020B0604020202090204" charset="0"/>
              </a:rPr>
              <a:t>Trade-off between resource elasticity and performance</a:t>
            </a:r>
            <a:r>
              <a:rPr lang="en-US" altLang="zh-CN" sz="2000">
                <a:latin typeface="Arial Bold" panose="020B0604020202090204" charset="0"/>
                <a:cs typeface="Arial Bold" panose="020B0604020202090204" charset="0"/>
              </a:rPr>
              <a:t> in memory disaggregation</a:t>
            </a:r>
            <a:endParaRPr lang="en-US" altLang="zh-CN"/>
          </a:p>
          <a:p>
            <a:r>
              <a:rPr lang="en-US" altLang="zh-CN" sz="2000"/>
              <a:t>Designed MIND, an </a:t>
            </a:r>
            <a:r>
              <a:rPr lang="en-US" altLang="zh-CN" sz="2000">
                <a:solidFill>
                  <a:srgbClr val="0070C0"/>
                </a:solidFill>
              </a:rPr>
              <a:t>in-network MMU</a:t>
            </a:r>
            <a:r>
              <a:rPr lang="en-US" altLang="zh-CN" sz="2000"/>
              <a:t> by leveraging programmable network</a:t>
            </a:r>
            <a:endParaRPr lang="en-US" altLang="zh-CN"/>
          </a:p>
          <a:p>
            <a:r>
              <a:rPr lang="en-US" altLang="zh-CN" sz="2000"/>
              <a:t>prototype of MIND can </a:t>
            </a:r>
            <a:r>
              <a:rPr lang="en-US" altLang="zh-CN" sz="2000">
                <a:solidFill>
                  <a:srgbClr val="0070C0"/>
                </a:solidFill>
              </a:rPr>
              <a:t>match the performance of prior proposals and provide transparent elasticity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2845" y="129984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6215" y="165608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6215" y="144018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2780" y="177228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22780" y="144018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9345" y="196723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9345" y="144018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01115" y="213042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767840" y="213042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2214880" y="213042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22352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89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9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345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345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3002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3002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179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81851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126555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208915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252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8252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3908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3908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9565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9565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21742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68414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313118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471930" y="3719830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[servers]</a:t>
            </a:r>
            <a:endParaRPr lang="en-US" altLang="zh-CN"/>
          </a:p>
        </p:txBody>
      </p:sp>
      <p:sp>
        <p:nvSpPr>
          <p:cNvPr id="47" name="椭圆 46"/>
          <p:cNvSpPr/>
          <p:nvPr/>
        </p:nvSpPr>
        <p:spPr>
          <a:xfrm>
            <a:off x="5939155" y="1993900"/>
            <a:ext cx="259270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729730" y="2295525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7118350" y="1424305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118350" y="1208405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600950" y="1208405"/>
            <a:ext cx="17462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522720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989445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CPU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7436485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CPU</a:t>
            </a:r>
            <a:endParaRPr lang="en-US" altLang="zh-CN" sz="1200"/>
          </a:p>
        </p:txBody>
      </p:sp>
      <p:sp>
        <p:nvSpPr>
          <p:cNvPr id="60" name="矩形 59"/>
          <p:cNvSpPr/>
          <p:nvPr/>
        </p:nvSpPr>
        <p:spPr>
          <a:xfrm>
            <a:off x="6671310" y="1209040"/>
            <a:ext cx="175260" cy="619125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539740" y="2858770"/>
            <a:ext cx="175260" cy="63627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996305" y="3279775"/>
            <a:ext cx="169545" cy="2152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996305" y="2858770"/>
            <a:ext cx="169545" cy="42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452870" y="2858770"/>
            <a:ext cx="174625" cy="619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374640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5841365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70" name="文本框 69"/>
          <p:cNvSpPr txBox="1"/>
          <p:nvPr/>
        </p:nvSpPr>
        <p:spPr>
          <a:xfrm>
            <a:off x="6288405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MEM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7573645" y="3074670"/>
            <a:ext cx="174625" cy="42037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73645" y="285877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030210" y="2858770"/>
            <a:ext cx="16954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8486775" y="2858770"/>
            <a:ext cx="17462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408545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79" name="文本框 78"/>
          <p:cNvSpPr txBox="1"/>
          <p:nvPr/>
        </p:nvSpPr>
        <p:spPr>
          <a:xfrm>
            <a:off x="7875270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80" name="文本框 79"/>
          <p:cNvSpPr txBox="1"/>
          <p:nvPr/>
        </p:nvSpPr>
        <p:spPr>
          <a:xfrm>
            <a:off x="8322310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GPU</a:t>
            </a:r>
            <a:endParaRPr lang="en-US" altLang="zh-CN" sz="1200"/>
          </a:p>
        </p:txBody>
      </p:sp>
      <p:sp>
        <p:nvSpPr>
          <p:cNvPr id="81" name="文本框 80"/>
          <p:cNvSpPr txBox="1"/>
          <p:nvPr/>
        </p:nvSpPr>
        <p:spPr>
          <a:xfrm>
            <a:off x="6070600" y="3719830"/>
            <a:ext cx="241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disaggregated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blade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2" name="右箭头 81"/>
          <p:cNvSpPr/>
          <p:nvPr/>
        </p:nvSpPr>
        <p:spPr>
          <a:xfrm>
            <a:off x="4157980" y="2295525"/>
            <a:ext cx="100774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2463165" y="4163695"/>
            <a:ext cx="5061585" cy="11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Benefits of resource disaggregation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* High resource utilization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* Easy to manage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* Elastic scalability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Memory Disaggregation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860" y="2149475"/>
            <a:ext cx="4334510" cy="19138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5615" y="1360805"/>
            <a:ext cx="403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•</a:t>
            </a:r>
            <a:r>
              <a:rPr lang="en-US" altLang="zh-CN"/>
              <a:t>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Need for memory disaggregation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4405" y="1360805"/>
            <a:ext cx="375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•</a:t>
            </a:r>
            <a:r>
              <a:rPr lang="en-US" altLang="zh-CN"/>
              <a:t>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Timely problem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960880"/>
            <a:ext cx="2609215" cy="5835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Low utilization</a:t>
            </a:r>
            <a:endParaRPr lang="en-US" altLang="zh-CN"/>
          </a:p>
          <a:p>
            <a:pPr algn="ctr"/>
            <a:r>
              <a:rPr lang="en-US" altLang="zh-CN" sz="1400"/>
              <a:t>(as low as 30%)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737235" y="2814955"/>
            <a:ext cx="2609215" cy="5835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Unbalanced Usage</a:t>
            </a:r>
            <a:endParaRPr lang="en-US" altLang="zh-CN"/>
          </a:p>
          <a:p>
            <a:pPr algn="ctr"/>
            <a:r>
              <a:rPr lang="en-US" altLang="zh-CN" sz="1400"/>
              <a:t>(&gt;70% of the time in clusters)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720725" y="3649980"/>
            <a:ext cx="2609215" cy="5835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Energy Consumption</a:t>
            </a:r>
            <a:endParaRPr lang="en-US" altLang="zh-CN"/>
          </a:p>
          <a:p>
            <a:pPr algn="ctr"/>
            <a:r>
              <a:rPr lang="en-US" altLang="zh-CN" sz="1400"/>
              <a:t>(up to 46% of avg. system)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Memory Disaggregated Goals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Performace(CPU &lt;-&gt; Memory)</a:t>
            </a:r>
            <a:endParaRPr lang="en-US" altLang="zh-CN"/>
          </a:p>
          <a:p>
            <a:pPr lvl="1"/>
            <a:r>
              <a:rPr lang="en-US" altLang="zh-CN"/>
              <a:t>high throughput &amp; low latency</a:t>
            </a:r>
            <a:endParaRPr lang="en-US" altLang="zh-CN"/>
          </a:p>
          <a:p>
            <a:pPr lvl="0"/>
            <a:r>
              <a:rPr lang="en-US" altLang="zh-CN"/>
              <a:t>Transparent elasticity</a:t>
            </a:r>
            <a:endParaRPr lang="en-US" altLang="zh-CN"/>
          </a:p>
          <a:p>
            <a:pPr lvl="1"/>
            <a:r>
              <a:rPr lang="en-US" altLang="zh-CN"/>
              <a:t>flexible resource allocation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disagg_helper.gif" descr="disagg_helper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161446" y="909916"/>
            <a:ext cx="4071931" cy="2292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9" name="disagg_helper.gif" descr="disagg_helper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161446" y="909916"/>
            <a:ext cx="4071931" cy="2292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0" name="DSM_helper.gif" descr="DSM_helper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644618" y="789801"/>
            <a:ext cx="3749146" cy="21106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DSM_helper.gif" descr="DSM_helper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644618" y="789801"/>
            <a:ext cx="3749146" cy="21106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Existing Approaches</a:t>
            </a:r>
          </a:p>
        </p:txBody>
      </p:sp>
      <p:sp>
        <p:nvSpPr>
          <p:cNvPr id="2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725721" y="5093493"/>
            <a:ext cx="169895" cy="2598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sz="450"/>
            </a:fld>
            <a:endParaRPr sz="450"/>
          </a:p>
        </p:txBody>
      </p:sp>
      <p:grpSp>
        <p:nvGrpSpPr>
          <p:cNvPr id="228" name="Group"/>
          <p:cNvGrpSpPr/>
          <p:nvPr/>
        </p:nvGrpSpPr>
        <p:grpSpPr>
          <a:xfrm>
            <a:off x="2108912" y="3114633"/>
            <a:ext cx="4100444" cy="1914011"/>
            <a:chOff x="0" y="0"/>
            <a:chExt cx="10934515" cy="5104026"/>
          </a:xfrm>
        </p:grpSpPr>
        <p:sp>
          <p:nvSpPr>
            <p:cNvPr id="224" name="Line"/>
            <p:cNvSpPr/>
            <p:nvPr/>
          </p:nvSpPr>
          <p:spPr>
            <a:xfrm>
              <a:off x="2249904" y="4220815"/>
              <a:ext cx="8684612" cy="1"/>
            </a:xfrm>
            <a:prstGeom prst="line">
              <a:avLst/>
            </a:prstGeom>
            <a:noFill/>
            <a:ln w="50800" cap="flat">
              <a:solidFill>
                <a:srgbClr val="42424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2250391" y="-1"/>
              <a:ext cx="1" cy="4223529"/>
            </a:xfrm>
            <a:prstGeom prst="line">
              <a:avLst/>
            </a:prstGeom>
            <a:noFill/>
            <a:ln w="50800" cap="flat">
              <a:solidFill>
                <a:srgbClr val="42424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26" name="Performance"/>
            <p:cNvSpPr txBox="1"/>
            <p:nvPr/>
          </p:nvSpPr>
          <p:spPr>
            <a:xfrm>
              <a:off x="5446016" y="4182231"/>
              <a:ext cx="3350829" cy="9217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lvl1pPr>
                <a:lnSpc>
                  <a:spcPct val="90000"/>
                </a:lnSpc>
                <a:spcBef>
                  <a:spcPts val="2000"/>
                </a:spcBef>
                <a:defRPr sz="3200" b="1"/>
              </a:lvl1pPr>
            </a:lstStyle>
            <a:p>
              <a:r>
                <a:rPr sz="1200"/>
                <a:t>Performance</a:t>
              </a:r>
              <a:endParaRPr sz="1200"/>
            </a:p>
          </p:txBody>
        </p:sp>
        <p:sp>
          <p:nvSpPr>
            <p:cNvPr id="227" name="Transparent elasticity"/>
            <p:cNvSpPr txBox="1"/>
            <p:nvPr/>
          </p:nvSpPr>
          <p:spPr>
            <a:xfrm>
              <a:off x="0" y="1700906"/>
              <a:ext cx="2243728" cy="199693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0"/>
                </a:spcBef>
                <a:defRPr sz="3200" b="1"/>
              </a:pPr>
              <a:r>
                <a:rPr sz="1200"/>
                <a:t>Transparent</a:t>
              </a:r>
              <a:br>
                <a:rPr sz="1200"/>
              </a:br>
              <a:r>
                <a:rPr sz="1200"/>
                <a:t>elasticity</a:t>
              </a:r>
              <a:endParaRPr sz="1200"/>
            </a:p>
          </p:txBody>
        </p:sp>
      </p:grpSp>
      <p:sp>
        <p:nvSpPr>
          <p:cNvPr id="229" name="Distributed shared memory (DSM)"/>
          <p:cNvSpPr txBox="1"/>
          <p:nvPr/>
        </p:nvSpPr>
        <p:spPr>
          <a:xfrm>
            <a:off x="831003" y="2738405"/>
            <a:ext cx="3227705" cy="285750"/>
          </a:xfrm>
          <a:prstGeom prst="rect">
            <a:avLst/>
          </a:prstGeom>
          <a:ln w="25400">
            <a:miter lim="400000"/>
          </a:ln>
        </p:spPr>
        <p:txBody>
          <a:bodyPr wrap="none" tIns="34289" bIns="34289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4200" i="1"/>
            </a:lvl1pPr>
          </a:lstStyle>
          <a:p>
            <a:r>
              <a:rPr sz="1575"/>
              <a:t>Distributed shared memory (DSM)</a:t>
            </a:r>
            <a:endParaRPr sz="1575"/>
          </a:p>
        </p:txBody>
      </p:sp>
      <p:sp>
        <p:nvSpPr>
          <p:cNvPr id="230" name="Recent disaggregated memory schemes"/>
          <p:cNvSpPr txBox="1"/>
          <p:nvPr/>
        </p:nvSpPr>
        <p:spPr>
          <a:xfrm>
            <a:off x="5644659" y="2738405"/>
            <a:ext cx="3787775" cy="285750"/>
          </a:xfrm>
          <a:prstGeom prst="rect">
            <a:avLst/>
          </a:prstGeom>
          <a:ln w="25400">
            <a:miter lim="400000"/>
          </a:ln>
        </p:spPr>
        <p:txBody>
          <a:bodyPr wrap="none" tIns="34289" bIns="34289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4200" i="1"/>
            </a:lvl1pPr>
          </a:lstStyle>
          <a:p>
            <a:r>
              <a:rPr sz="1575"/>
              <a:t>Recent disaggregated memory schemes</a:t>
            </a:r>
            <a:endParaRPr sz="1575"/>
          </a:p>
        </p:txBody>
      </p:sp>
      <p:sp>
        <p:nvSpPr>
          <p:cNvPr id="231" name="Rectangle"/>
          <p:cNvSpPr/>
          <p:nvPr/>
        </p:nvSpPr>
        <p:spPr>
          <a:xfrm>
            <a:off x="432714" y="1175703"/>
            <a:ext cx="4090919" cy="19140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34289" bIns="34289" anchor="ctr"/>
          <a:lstStyle/>
          <a:p>
            <a:endParaRPr sz="675"/>
          </a:p>
        </p:txBody>
      </p:sp>
      <p:sp>
        <p:nvSpPr>
          <p:cNvPr id="232" name="Rectangle"/>
          <p:cNvSpPr/>
          <p:nvPr/>
        </p:nvSpPr>
        <p:spPr>
          <a:xfrm>
            <a:off x="5102226" y="1017112"/>
            <a:ext cx="4090919" cy="1998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34289" bIns="34289" anchor="ctr"/>
          <a:lstStyle/>
          <a:p>
            <a:endParaRPr sz="675"/>
          </a:p>
        </p:txBody>
      </p:sp>
      <p:grpSp>
        <p:nvGrpSpPr>
          <p:cNvPr id="236" name="Group"/>
          <p:cNvGrpSpPr/>
          <p:nvPr/>
        </p:nvGrpSpPr>
        <p:grpSpPr>
          <a:xfrm>
            <a:off x="2000015" y="3056107"/>
            <a:ext cx="2523618" cy="894722"/>
            <a:chOff x="0" y="0"/>
            <a:chExt cx="6729647" cy="2385923"/>
          </a:xfrm>
        </p:grpSpPr>
        <p:sp>
          <p:nvSpPr>
            <p:cNvPr id="233" name="Line"/>
            <p:cNvSpPr/>
            <p:nvPr/>
          </p:nvSpPr>
          <p:spPr>
            <a:xfrm rot="2005448">
              <a:off x="-109284" y="726024"/>
              <a:ext cx="2766340" cy="43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32" extrusionOk="0">
                  <a:moveTo>
                    <a:pt x="0" y="0"/>
                  </a:moveTo>
                  <a:cubicBezTo>
                    <a:pt x="2193" y="8512"/>
                    <a:pt x="4748" y="14290"/>
                    <a:pt x="7460" y="16870"/>
                  </a:cubicBezTo>
                  <a:cubicBezTo>
                    <a:pt x="12429" y="21600"/>
                    <a:pt x="17561" y="1547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24242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34" name="Rectangle"/>
            <p:cNvSpPr/>
            <p:nvPr/>
          </p:nvSpPr>
          <p:spPr>
            <a:xfrm>
              <a:off x="2583337" y="593557"/>
              <a:ext cx="4146311" cy="1792367"/>
            </a:xfrm>
            <a:prstGeom prst="rect">
              <a:avLst/>
            </a:prstGeom>
            <a:solidFill>
              <a:srgbClr val="005493">
                <a:alpha val="1557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7E79"/>
                  </a:solidFill>
                </a:defRPr>
              </a:pPr>
              <a:endParaRPr sz="675"/>
            </a:p>
          </p:txBody>
        </p:sp>
        <p:sp>
          <p:nvSpPr>
            <p:cNvPr id="235" name="DSM"/>
            <p:cNvSpPr txBox="1"/>
            <p:nvPr/>
          </p:nvSpPr>
          <p:spPr>
            <a:xfrm>
              <a:off x="2815696" y="722362"/>
              <a:ext cx="3681592" cy="153475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>
              <a:lvl1pPr algn="ctr">
                <a:lnSpc>
                  <a:spcPct val="90000"/>
                </a:lnSpc>
                <a:defRPr sz="4800" b="1"/>
              </a:lvl1pPr>
            </a:lstStyle>
            <a:p>
              <a:r>
                <a:rPr sz="1800"/>
                <a:t>DSM</a:t>
              </a:r>
              <a:endParaRPr sz="1800"/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4571135" y="2909840"/>
            <a:ext cx="2855809" cy="1738907"/>
            <a:chOff x="0" y="0"/>
            <a:chExt cx="7615488" cy="4637083"/>
          </a:xfrm>
        </p:grpSpPr>
        <p:sp>
          <p:nvSpPr>
            <p:cNvPr id="237" name="Line"/>
            <p:cNvSpPr/>
            <p:nvPr/>
          </p:nvSpPr>
          <p:spPr>
            <a:xfrm rot="2005448">
              <a:off x="5227438" y="-20896"/>
              <a:ext cx="1263729" cy="446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9" h="21600" extrusionOk="0">
                  <a:moveTo>
                    <a:pt x="14001" y="0"/>
                  </a:moveTo>
                  <a:cubicBezTo>
                    <a:pt x="20243" y="3978"/>
                    <a:pt x="21600" y="8515"/>
                    <a:pt x="17822" y="12776"/>
                  </a:cubicBezTo>
                  <a:cubicBezTo>
                    <a:pt x="14798" y="16186"/>
                    <a:pt x="8605" y="19253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24242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675"/>
            </a:p>
          </p:txBody>
        </p:sp>
        <p:sp>
          <p:nvSpPr>
            <p:cNvPr id="238" name="Rectangle"/>
            <p:cNvSpPr/>
            <p:nvPr/>
          </p:nvSpPr>
          <p:spPr>
            <a:xfrm>
              <a:off x="0" y="2916352"/>
              <a:ext cx="4039307" cy="1720732"/>
            </a:xfrm>
            <a:prstGeom prst="rect">
              <a:avLst/>
            </a:prstGeom>
            <a:solidFill>
              <a:srgbClr val="009051">
                <a:alpha val="1317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7E79"/>
                  </a:solidFill>
                </a:defRPr>
              </a:pPr>
              <a:endParaRPr sz="675"/>
            </a:p>
          </p:txBody>
        </p:sp>
        <p:sp>
          <p:nvSpPr>
            <p:cNvPr id="239" name="Recent Disagg."/>
            <p:cNvSpPr txBox="1"/>
            <p:nvPr/>
          </p:nvSpPr>
          <p:spPr>
            <a:xfrm>
              <a:off x="147546" y="2994946"/>
              <a:ext cx="3774286" cy="14887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>
              <a:lvl1pPr algn="ctr">
                <a:lnSpc>
                  <a:spcPct val="90000"/>
                </a:lnSpc>
                <a:defRPr sz="4600" b="1"/>
              </a:lvl1pPr>
            </a:lstStyle>
            <a:p>
              <a:r>
                <a:rPr sz="1725"/>
                <a:t>Recent Disagg.</a:t>
              </a:r>
              <a:endParaRPr sz="1725"/>
            </a:p>
          </p:txBody>
        </p:sp>
      </p:grpSp>
      <p:sp>
        <p:nvSpPr>
          <p:cNvPr id="241" name="Rectangle"/>
          <p:cNvSpPr/>
          <p:nvPr/>
        </p:nvSpPr>
        <p:spPr>
          <a:xfrm>
            <a:off x="317658" y="1140272"/>
            <a:ext cx="4090919" cy="1831634"/>
          </a:xfrm>
          <a:prstGeom prst="rect">
            <a:avLst/>
          </a:prstGeom>
          <a:solidFill>
            <a:srgbClr val="FFFFFF">
              <a:alpha val="70348"/>
            </a:srgbClr>
          </a:solidFill>
          <a:ln w="12700">
            <a:miter lim="400000"/>
          </a:ln>
        </p:spPr>
        <p:txBody>
          <a:bodyPr tIns="34289" bIns="34289" anchor="ctr"/>
          <a:lstStyle/>
          <a:p>
            <a:endParaRPr sz="675"/>
          </a:p>
        </p:txBody>
      </p:sp>
      <p:sp>
        <p:nvSpPr>
          <p:cNvPr id="242" name="Ideal"/>
          <p:cNvSpPr txBox="1"/>
          <p:nvPr/>
        </p:nvSpPr>
        <p:spPr>
          <a:xfrm>
            <a:off x="5001315" y="3540850"/>
            <a:ext cx="703580" cy="315595"/>
          </a:xfrm>
          <a:prstGeom prst="rect">
            <a:avLst/>
          </a:prstGeom>
          <a:ln w="25400">
            <a:miter lim="400000"/>
          </a:ln>
        </p:spPr>
        <p:txBody>
          <a:bodyPr wrap="none" tIns="34289" bIns="34289">
            <a:spAutoFit/>
          </a:bodyPr>
          <a:lstStyle>
            <a:lvl1pPr algn="ctr">
              <a:lnSpc>
                <a:spcPct val="90000"/>
              </a:lnSpc>
              <a:defRPr sz="4800" b="1">
                <a:solidFill>
                  <a:srgbClr val="009051"/>
                </a:solidFill>
              </a:defRPr>
            </a:lvl1pPr>
          </a:lstStyle>
          <a:p>
            <a:r>
              <a:rPr sz="1800"/>
              <a:t>Ideal</a:t>
            </a:r>
            <a:endParaRPr sz="1800"/>
          </a:p>
        </p:txBody>
      </p:sp>
      <p:sp>
        <p:nvSpPr>
          <p:cNvPr id="243" name="Star"/>
          <p:cNvSpPr/>
          <p:nvPr/>
        </p:nvSpPr>
        <p:spPr>
          <a:xfrm>
            <a:off x="5247529" y="3326805"/>
            <a:ext cx="211152" cy="20081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ln w="50800">
            <a:solidFill>
              <a:srgbClr val="00884E"/>
            </a:solidFill>
            <a:miter/>
          </a:ln>
        </p:spPr>
        <p:txBody>
          <a:bodyPr tIns="34289" bIns="34289" anchor="ctr"/>
          <a:lstStyle/>
          <a:p>
            <a:endParaRPr sz="67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7" bldLvl="0" animBg="1" advAuto="0"/>
      <p:bldP spid="221" grpId="3" bldLvl="0" animBg="1" advAuto="0"/>
      <p:bldP spid="231" grpId="1" bldLvl="0" animBg="1" advAuto="0"/>
      <p:bldP spid="232" grpId="5" bldLvl="0" animBg="1" advAuto="0"/>
      <p:bldP spid="236" grpId="2" bldLvl="0" animBg="1" advAuto="0"/>
      <p:bldP spid="240" grpId="6" bldLvl="0" animBg="1" advAuto="0"/>
      <p:bldP spid="241" grpId="4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800"/>
              <a:t>Key Insight : In-network memory management</a:t>
            </a:r>
            <a:endParaRPr lang="en-US" altLang="zh-CN" sz="28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3501390"/>
            <a:ext cx="4762500" cy="203200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89991"/>
            <a:ext cx="8229600" cy="3771636"/>
          </a:xfrm>
        </p:spPr>
        <p:txBody>
          <a:bodyPr/>
          <a:p>
            <a:r>
              <a:rPr lang="en-US" altLang="zh-CN" sz="2000">
                <a:solidFill>
                  <a:srgbClr val="0070C0"/>
                </a:solidFill>
              </a:rPr>
              <a:t>Central location: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z="1800">
                <a:solidFill>
                  <a:srgbClr val="0070C0"/>
                </a:solidFill>
              </a:rPr>
              <a:t>global view &amp; processing directly in the data path</a:t>
            </a:r>
            <a:endParaRPr lang="en-US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800"/>
              <a:t>Key Insight : In-network memory management</a:t>
            </a:r>
            <a:endParaRPr lang="en-US" altLang="zh-CN" sz="28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89991"/>
            <a:ext cx="8229600" cy="3771636"/>
          </a:xfrm>
        </p:spPr>
        <p:txBody>
          <a:bodyPr/>
          <a:p>
            <a:r>
              <a:rPr lang="en-US" altLang="zh-CN" sz="2000">
                <a:solidFill>
                  <a:srgbClr val="0070C0"/>
                </a:solidFill>
              </a:rPr>
              <a:t>Central location: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z="1800">
                <a:solidFill>
                  <a:srgbClr val="0070C0"/>
                </a:solidFill>
              </a:rPr>
              <a:t>global view &amp; processing directly in the data path</a:t>
            </a:r>
            <a:endParaRPr lang="en-US" altLang="zh-CN" sz="1800">
              <a:solidFill>
                <a:srgbClr val="0070C0"/>
              </a:solidFill>
            </a:endParaRPr>
          </a:p>
          <a:p>
            <a:r>
              <a:rPr lang="en-US" altLang="zh-CN" sz="1800">
                <a:solidFill>
                  <a:srgbClr val="0070C0"/>
                </a:solidFill>
              </a:rPr>
              <a:t>Programming switching ASIC: flexible processing at line rate</a:t>
            </a:r>
            <a:endParaRPr lang="en-US" altLang="zh-CN" sz="180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3073400"/>
            <a:ext cx="4597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800"/>
              <a:t>Key Insight : In-network memory management</a:t>
            </a:r>
            <a:endParaRPr lang="en-US" altLang="zh-CN" sz="28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89991"/>
            <a:ext cx="8229600" cy="3771636"/>
          </a:xfrm>
        </p:spPr>
        <p:txBody>
          <a:bodyPr/>
          <a:p>
            <a:r>
              <a:rPr lang="en-US" altLang="zh-CN" sz="2000">
                <a:solidFill>
                  <a:srgbClr val="0070C0"/>
                </a:solidFill>
              </a:rPr>
              <a:t>Central location: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z="1800">
                <a:solidFill>
                  <a:srgbClr val="0070C0"/>
                </a:solidFill>
              </a:rPr>
              <a:t>global view &amp; processing directly in the data path</a:t>
            </a:r>
            <a:endParaRPr lang="en-US" altLang="zh-CN" sz="1800">
              <a:solidFill>
                <a:srgbClr val="0070C0"/>
              </a:solidFill>
            </a:endParaRPr>
          </a:p>
          <a:p>
            <a:r>
              <a:rPr lang="en-US" altLang="zh-CN" sz="1800">
                <a:solidFill>
                  <a:srgbClr val="0070C0"/>
                </a:solidFill>
              </a:rPr>
              <a:t>Programming switching ASIC: flexible processing at line rate</a:t>
            </a:r>
            <a:endParaRPr lang="en-US" altLang="zh-CN" sz="1800">
              <a:solidFill>
                <a:srgbClr val="0070C0"/>
              </a:solidFill>
            </a:endParaRPr>
          </a:p>
          <a:p>
            <a:r>
              <a:rPr lang="en-US" altLang="zh-CN" sz="1800">
                <a:solidFill>
                  <a:srgbClr val="0070C0"/>
                </a:solidFill>
              </a:rPr>
              <a:t>Similarity between network functions and memory management</a:t>
            </a:r>
            <a:endParaRPr lang="en-US" altLang="zh-CN" sz="180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0" y="3387090"/>
            <a:ext cx="46736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5516</Words>
  <Application>WPS 演示</Application>
  <PresentationFormat>On-screen Show (16:10)</PresentationFormat>
  <Paragraphs>639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方正书宋_GBK</vt:lpstr>
      <vt:lpstr>Wingdings</vt:lpstr>
      <vt:lpstr>DengXian</vt:lpstr>
      <vt:lpstr>苹方-简</vt:lpstr>
      <vt:lpstr>微软雅黑 Light</vt:lpstr>
      <vt:lpstr>微软雅黑</vt:lpstr>
      <vt:lpstr>汉仪旗黑</vt:lpstr>
      <vt:lpstr>Arial Bold</vt:lpstr>
      <vt:lpstr>Carlito</vt:lpstr>
      <vt:lpstr>Thonburi</vt:lpstr>
      <vt:lpstr>Wingdings</vt:lpstr>
      <vt:lpstr>宋体</vt:lpstr>
      <vt:lpstr>Arial Unicode MS</vt:lpstr>
      <vt:lpstr>Calibri</vt:lpstr>
      <vt:lpstr>Helvetica Neue</vt:lpstr>
      <vt:lpstr>宋体-简</vt:lpstr>
      <vt:lpstr>Office 主题​​</vt:lpstr>
      <vt:lpstr>MIND: In-Network Memory Management for Disaggregated Data Centers</vt:lpstr>
      <vt:lpstr>Resource Disggregation</vt:lpstr>
      <vt:lpstr>Resource Disggregation</vt:lpstr>
      <vt:lpstr>Memory Disaggregation</vt:lpstr>
      <vt:lpstr>Memory Disaggregated Goals</vt:lpstr>
      <vt:lpstr>Existing Approaches</vt:lpstr>
      <vt:lpstr>Key Insight : In-network memory management</vt:lpstr>
      <vt:lpstr>Key Insight : In-network memory management</vt:lpstr>
      <vt:lpstr>Key Insight : In-network memory management</vt:lpstr>
      <vt:lpstr>MIND: In-network Memory management</vt:lpstr>
      <vt:lpstr>MIND: In-network Memory management</vt:lpstr>
      <vt:lpstr>MIND: In-network Memory management</vt:lpstr>
      <vt:lpstr>MIND: In-network Memory management</vt:lpstr>
      <vt:lpstr>Challenges in Building In-network MMU</vt:lpstr>
      <vt:lpstr>Three Principle of system Design</vt:lpstr>
      <vt:lpstr>MIND overview: challenges and solutions</vt:lpstr>
      <vt:lpstr>MIND overview: challenges and solutions</vt:lpstr>
      <vt:lpstr>MIND overview: challenges and solutions</vt:lpstr>
      <vt:lpstr>MIND overview: challenges and solutions</vt:lpstr>
      <vt:lpstr>MIND overview: challenges and solutions</vt:lpstr>
      <vt:lpstr>Performance evaluation</vt:lpstr>
      <vt:lpstr>Conclusion and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zhiguo</cp:lastModifiedBy>
  <cp:revision>5371</cp:revision>
  <cp:lastPrinted>2021-11-25T08:57:55Z</cp:lastPrinted>
  <dcterms:created xsi:type="dcterms:W3CDTF">2021-11-25T08:57:55Z</dcterms:created>
  <dcterms:modified xsi:type="dcterms:W3CDTF">2021-11-25T08:57:55Z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