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1306" r:id="rId3"/>
    <p:sldId id="1336" r:id="rId5"/>
    <p:sldId id="1339" r:id="rId6"/>
    <p:sldId id="1340" r:id="rId7"/>
    <p:sldId id="1337" r:id="rId8"/>
    <p:sldId id="1338" r:id="rId9"/>
    <p:sldId id="1331" r:id="rId10"/>
    <p:sldId id="1333" r:id="rId11"/>
    <p:sldId id="1329" r:id="rId12"/>
    <p:sldId id="1309" r:id="rId13"/>
    <p:sldId id="1343" r:id="rId14"/>
    <p:sldId id="1334" r:id="rId15"/>
    <p:sldId id="1310" r:id="rId16"/>
    <p:sldId id="1322" r:id="rId17"/>
    <p:sldId id="1323" r:id="rId18"/>
    <p:sldId id="1324" r:id="rId19"/>
    <p:sldId id="1325" r:id="rId20"/>
    <p:sldId id="1320" r:id="rId21"/>
    <p:sldId id="1321" r:id="rId22"/>
    <p:sldId id="1328" r:id="rId23"/>
    <p:sldId id="1327" r:id="rId24"/>
    <p:sldId id="1342" r:id="rId25"/>
    <p:sldId id="1316" r:id="rId26"/>
    <p:sldId id="1317" r:id="rId27"/>
    <p:sldId id="1318" r:id="rId28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nhua Yan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384B"/>
    <a:srgbClr val="BE384B"/>
    <a:srgbClr val="404040"/>
    <a:srgbClr val="FFFF99"/>
    <a:srgbClr val="515151"/>
    <a:srgbClr val="941100"/>
    <a:srgbClr val="FF2F92"/>
    <a:srgbClr val="0432FF"/>
    <a:srgbClr val="FF9300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23" autoAdjust="0"/>
    <p:restoredTop sz="90797" autoAdjust="0"/>
  </p:normalViewPr>
  <p:slideViewPr>
    <p:cSldViewPr>
      <p:cViewPr varScale="1">
        <p:scale>
          <a:sx n="132" d="100"/>
          <a:sy n="132" d="100"/>
        </p:scale>
        <p:origin x="184" y="264"/>
      </p:cViewPr>
      <p:guideLst>
        <p:guide orient="horz" pos="1845"/>
        <p:guide pos="3869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386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zIO</a:t>
            </a:r>
            <a:r>
              <a:rPr lang="zh-CN" altLang="en-US"/>
              <a:t>分为三个部分，第一个是主要功能，避免应用内部的拷贝，第二个是一个进阶功能，避免</a:t>
            </a:r>
            <a:r>
              <a:rPr lang="en-US" altLang="zh-CN"/>
              <a:t>kernel bypass</a:t>
            </a:r>
            <a:r>
              <a:rPr lang="zh-CN" altLang="en-US"/>
              <a:t>中</a:t>
            </a:r>
            <a:r>
              <a:rPr lang="en-US" altLang="zh-CN"/>
              <a:t>IO stack</a:t>
            </a:r>
            <a:r>
              <a:rPr lang="zh-CN" altLang="en-US"/>
              <a:t>与</a:t>
            </a:r>
            <a:r>
              <a:rPr lang="en-US" altLang="zh-CN"/>
              <a:t>application buffer</a:t>
            </a:r>
            <a:r>
              <a:rPr lang="zh-CN" altLang="en-US"/>
              <a:t>之间的拷贝。第三个是另一个进阶功能，避免</a:t>
            </a:r>
            <a:r>
              <a:rPr lang="en-US" altLang="zh-CN"/>
              <a:t>NVM</a:t>
            </a:r>
            <a:r>
              <a:rPr lang="zh-CN" altLang="en-US"/>
              <a:t>中的数据拷贝。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先介绍第一个主要的功能，避免应用内部的数据拷贝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zIO</a:t>
            </a:r>
            <a:r>
              <a:rPr lang="zh-CN" altLang="en-US"/>
              <a:t>作为一个</a:t>
            </a:r>
            <a:r>
              <a:rPr lang="en-US" altLang="zh-CN"/>
              <a:t>IO</a:t>
            </a:r>
            <a:r>
              <a:rPr lang="zh-CN" altLang="en-US"/>
              <a:t>库，它会在应用程序调用的过程中，跟踪</a:t>
            </a:r>
            <a:r>
              <a:rPr lang="en-US" altLang="zh-CN"/>
              <a:t>IO buffer</a:t>
            </a:r>
            <a:r>
              <a:rPr lang="zh-CN" altLang="en-US"/>
              <a:t>的位置。</a:t>
            </a:r>
            <a:endParaRPr lang="zh-CN" altLang="en-US"/>
          </a:p>
          <a:p>
            <a:r>
              <a:rPr lang="zh-CN" altLang="en-US"/>
              <a:t>它以页为粒度来避免拷贝，因此可以通过</a:t>
            </a:r>
            <a:r>
              <a:rPr lang="en-US" altLang="zh-CN"/>
              <a:t>page fault</a:t>
            </a:r>
            <a:r>
              <a:rPr lang="zh-CN" altLang="en-US"/>
              <a:t>来拦截应用对为拷贝页的读写。因为以页面为粒度，</a:t>
            </a:r>
            <a:r>
              <a:rPr lang="en-US" altLang="zh-CN"/>
              <a:t>zIO</a:t>
            </a:r>
            <a:r>
              <a:rPr lang="zh-CN" altLang="en-US"/>
              <a:t>对于不是</a:t>
            </a:r>
            <a:r>
              <a:rPr lang="en-US" altLang="zh-CN"/>
              <a:t>page aligned</a:t>
            </a:r>
            <a:r>
              <a:rPr lang="zh-CN" altLang="en-US"/>
              <a:t>的</a:t>
            </a:r>
            <a:r>
              <a:rPr lang="en-US" altLang="zh-CN"/>
              <a:t>buffer</a:t>
            </a:r>
            <a:r>
              <a:rPr lang="zh-CN" altLang="en-US"/>
              <a:t>会对两端不</a:t>
            </a:r>
            <a:r>
              <a:rPr lang="en-US" altLang="zh-CN"/>
              <a:t>align</a:t>
            </a:r>
            <a:r>
              <a:rPr lang="zh-CN" altLang="en-US"/>
              <a:t>的数据进行直接拷贝。</a:t>
            </a:r>
            <a:endParaRPr lang="zh-CN" altLang="en-US"/>
          </a:p>
          <a:p>
            <a:r>
              <a:rPr lang="en-US" altLang="zh-CN"/>
              <a:t>zIO</a:t>
            </a:r>
            <a:r>
              <a:rPr lang="zh-CN" altLang="en-US"/>
              <a:t>通过</a:t>
            </a:r>
            <a:r>
              <a:rPr lang="en-US" altLang="zh-CN"/>
              <a:t>skiplist</a:t>
            </a:r>
            <a:r>
              <a:rPr lang="zh-CN" altLang="en-US"/>
              <a:t>数据结构来跟踪内存拷贝，</a:t>
            </a:r>
            <a:r>
              <a:rPr lang="en-US" altLang="zh-CN"/>
              <a:t>skiplist</a:t>
            </a:r>
            <a:r>
              <a:rPr lang="zh-CN" altLang="en-US"/>
              <a:t>能够到达</a:t>
            </a:r>
            <a:r>
              <a:rPr lang="en-US" altLang="zh-CN"/>
              <a:t>O(n(logn)</a:t>
            </a:r>
            <a:r>
              <a:rPr lang="zh-CN" altLang="en-US"/>
              <a:t>的插入和查询速度。</a:t>
            </a:r>
            <a:r>
              <a:rPr lang="en-US" altLang="zh-CN"/>
              <a:t>skiplist</a:t>
            </a:r>
            <a:r>
              <a:rPr lang="zh-CN" altLang="en-US"/>
              <a:t>每一项包括，拷贝的</a:t>
            </a:r>
            <a:r>
              <a:rPr lang="en-US" altLang="zh-CN"/>
              <a:t>.....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接下来以一个例子来展示</a:t>
            </a:r>
            <a:r>
              <a:rPr lang="en-US" altLang="zh-CN"/>
              <a:t>zIO</a:t>
            </a:r>
            <a:r>
              <a:rPr lang="zh-CN" altLang="en-US"/>
              <a:t>如何避免内存拷贝的</a:t>
            </a:r>
            <a:r>
              <a:rPr lang="en-US" altLang="zh-CN"/>
              <a:t>? </a:t>
            </a:r>
            <a:r>
              <a:rPr lang="zh-CN" altLang="en-US"/>
              <a:t>首先</a:t>
            </a:r>
            <a:r>
              <a:rPr lang="en-US" altLang="zh-CN"/>
              <a:t>zIO</a:t>
            </a:r>
            <a:r>
              <a:rPr lang="zh-CN" altLang="en-US"/>
              <a:t>截获</a:t>
            </a:r>
            <a:r>
              <a:rPr lang="en-US" altLang="zh-CN"/>
              <a:t>Posix</a:t>
            </a:r>
            <a:r>
              <a:rPr lang="zh-CN" altLang="en-US"/>
              <a:t>中的</a:t>
            </a:r>
            <a:r>
              <a:rPr lang="en-US" altLang="zh-CN"/>
              <a:t>network</a:t>
            </a:r>
            <a:r>
              <a:rPr lang="zh-CN" altLang="en-US"/>
              <a:t>或者文件系统调用</a:t>
            </a:r>
            <a:r>
              <a:rPr lang="en-US" altLang="zh-CN"/>
              <a:t>, </a:t>
            </a:r>
            <a:r>
              <a:rPr lang="zh-CN" altLang="en-US"/>
              <a:t>将应用程序在</a:t>
            </a:r>
            <a:r>
              <a:rPr lang="en-US" altLang="zh-CN"/>
              <a:t>io</a:t>
            </a:r>
            <a:r>
              <a:rPr lang="zh-CN" altLang="en-US"/>
              <a:t>读操作中提供的</a:t>
            </a:r>
            <a:r>
              <a:rPr lang="en-US" altLang="zh-CN"/>
              <a:t>buffer</a:t>
            </a:r>
            <a:r>
              <a:rPr lang="zh-CN" altLang="en-US"/>
              <a:t>标记为最初的</a:t>
            </a:r>
            <a:r>
              <a:rPr lang="en-US" altLang="zh-CN"/>
              <a:t>buffer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接着发生了一次内存拷贝，</a:t>
            </a:r>
            <a:r>
              <a:rPr lang="en-US" altLang="zh-CN"/>
              <a:t>zIO</a:t>
            </a:r>
            <a:r>
              <a:rPr lang="zh-CN" altLang="en-US"/>
              <a:t>取消这个拷贝，并对</a:t>
            </a:r>
            <a:r>
              <a:rPr lang="en-US" altLang="zh-CN"/>
              <a:t>dst buffer unmap</a:t>
            </a:r>
            <a:r>
              <a:rPr lang="zh-CN" altLang="en-US"/>
              <a:t>再注册</a:t>
            </a:r>
            <a:r>
              <a:rPr lang="en-US" altLang="zh-CN"/>
              <a:t>userfaultfd</a:t>
            </a:r>
            <a:r>
              <a:rPr lang="zh-CN" altLang="en-US"/>
              <a:t>。这时候</a:t>
            </a:r>
            <a:r>
              <a:rPr lang="en-US" altLang="zh-CN"/>
              <a:t>skiptlist</a:t>
            </a:r>
            <a:r>
              <a:rPr lang="zh-CN" altLang="en-US"/>
              <a:t>插入的一项如图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接下来发生了第二次内存拷贝，这次拷贝到一个不是</a:t>
            </a:r>
            <a:r>
              <a:rPr lang="en-US" altLang="zh-CN"/>
              <a:t>page aligned</a:t>
            </a:r>
            <a:r>
              <a:rPr lang="zh-CN" altLang="en-US"/>
              <a:t>的</a:t>
            </a:r>
            <a:r>
              <a:rPr lang="en-US" altLang="zh-CN"/>
              <a:t>buffer</a:t>
            </a:r>
            <a:r>
              <a:rPr lang="zh-CN" altLang="en-US"/>
              <a:t>上，对于不是</a:t>
            </a:r>
            <a:r>
              <a:rPr lang="en-US" altLang="zh-CN"/>
              <a:t>aligned</a:t>
            </a:r>
            <a:r>
              <a:rPr lang="zh-CN" altLang="en-US"/>
              <a:t>的部分，进行直接拷贝，对于中间的</a:t>
            </a:r>
            <a:r>
              <a:rPr lang="en-US" altLang="zh-CN"/>
              <a:t>core buffer</a:t>
            </a:r>
            <a:r>
              <a:rPr lang="zh-CN" altLang="en-US"/>
              <a:t>，仍然执行和上一次拷贝一样的策略，不拷贝，</a:t>
            </a:r>
            <a:r>
              <a:rPr lang="en-US" altLang="zh-CN"/>
              <a:t>unmap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在发生了第三次对这个</a:t>
            </a:r>
            <a:r>
              <a:rPr lang="en-US" altLang="zh-CN"/>
              <a:t>buffer</a:t>
            </a:r>
            <a:r>
              <a:rPr lang="zh-CN" altLang="en-US"/>
              <a:t>的拷贝之后，应用程序，访问了</a:t>
            </a:r>
            <a:r>
              <a:rPr lang="en-US" altLang="zh-CN"/>
              <a:t>dst buffer</a:t>
            </a:r>
            <a:r>
              <a:rPr lang="zh-CN" altLang="en-US"/>
              <a:t>的一个页面，产生了</a:t>
            </a:r>
            <a:r>
              <a:rPr lang="en-US" altLang="zh-CN"/>
              <a:t>page fault</a:t>
            </a:r>
            <a:r>
              <a:rPr lang="zh-CN" altLang="en-US"/>
              <a:t>，</a:t>
            </a:r>
            <a:r>
              <a:rPr lang="en-US" altLang="zh-CN"/>
              <a:t>zIO</a:t>
            </a:r>
            <a:r>
              <a:rPr lang="zh-CN" altLang="en-US"/>
              <a:t>通过之前注册的</a:t>
            </a:r>
            <a:r>
              <a:rPr lang="en-US" altLang="zh-CN"/>
              <a:t>userfaultfd</a:t>
            </a:r>
            <a:r>
              <a:rPr lang="zh-CN" altLang="en-US"/>
              <a:t>处理这次缺页，它会查询</a:t>
            </a:r>
            <a:r>
              <a:rPr lang="en-US" altLang="zh-CN"/>
              <a:t>skiplist</a:t>
            </a:r>
            <a:r>
              <a:rPr lang="zh-CN" altLang="en-US"/>
              <a:t>知道应该从</a:t>
            </a:r>
            <a:r>
              <a:rPr lang="en-US" altLang="zh-CN"/>
              <a:t>app_buf1</a:t>
            </a:r>
            <a:r>
              <a:rPr lang="zh-CN" altLang="en-US"/>
              <a:t>拷贝内存，完成拷贝后，</a:t>
            </a:r>
            <a:r>
              <a:rPr lang="en-US" altLang="zh-CN"/>
              <a:t>app_buf4</a:t>
            </a:r>
            <a:r>
              <a:rPr lang="zh-CN" altLang="en-US"/>
              <a:t>中的这个页有了数据，这个</a:t>
            </a:r>
            <a:r>
              <a:rPr lang="en-US" altLang="zh-CN"/>
              <a:t>skiplist  entry</a:t>
            </a:r>
            <a:r>
              <a:rPr lang="zh-CN" altLang="en-US"/>
              <a:t>也就一分为二。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最后，应用程序将</a:t>
            </a:r>
            <a:r>
              <a:rPr lang="en-US" altLang="zh-CN"/>
              <a:t>app_buf4</a:t>
            </a:r>
            <a:r>
              <a:rPr lang="zh-CN" altLang="en-US"/>
              <a:t>写入</a:t>
            </a:r>
            <a:r>
              <a:rPr lang="en-US" altLang="zh-CN"/>
              <a:t>IO</a:t>
            </a:r>
            <a:r>
              <a:rPr lang="zh-CN" altLang="en-US"/>
              <a:t>栈中，这时候因为</a:t>
            </a:r>
            <a:r>
              <a:rPr lang="en-US" altLang="zh-CN"/>
              <a:t>app_buf4</a:t>
            </a:r>
            <a:r>
              <a:rPr lang="zh-CN" altLang="en-US"/>
              <a:t>中没有完整的数据，有的数据还在</a:t>
            </a:r>
            <a:r>
              <a:rPr lang="en-US" altLang="zh-CN"/>
              <a:t>app_buf1</a:t>
            </a:r>
            <a:r>
              <a:rPr lang="zh-CN" altLang="en-US"/>
              <a:t>中。如果</a:t>
            </a:r>
            <a:r>
              <a:rPr lang="en-US" altLang="zh-CN"/>
              <a:t>io</a:t>
            </a:r>
            <a:r>
              <a:rPr lang="zh-CN" altLang="en-US"/>
              <a:t>栈支持</a:t>
            </a:r>
            <a:r>
              <a:rPr lang="en-US" altLang="zh-CN"/>
              <a:t>gather IO</a:t>
            </a:r>
            <a:r>
              <a:rPr lang="zh-CN" altLang="en-US"/>
              <a:t>，则</a:t>
            </a:r>
            <a:r>
              <a:rPr lang="en-US" altLang="zh-CN"/>
              <a:t>zIO</a:t>
            </a:r>
            <a:r>
              <a:rPr lang="zh-CN" altLang="en-US"/>
              <a:t>将这个</a:t>
            </a:r>
            <a:r>
              <a:rPr lang="en-US" altLang="zh-CN"/>
              <a:t>buffer</a:t>
            </a:r>
            <a:r>
              <a:rPr lang="zh-CN" altLang="en-US"/>
              <a:t>在一次</a:t>
            </a:r>
            <a:r>
              <a:rPr lang="en-US" altLang="zh-CN"/>
              <a:t>IO</a:t>
            </a:r>
            <a:r>
              <a:rPr lang="zh-CN" altLang="en-US"/>
              <a:t>请求中发出去，如果不支持，</a:t>
            </a:r>
            <a:r>
              <a:rPr lang="en-US" altLang="zh-CN"/>
              <a:t>zIO</a:t>
            </a:r>
            <a:r>
              <a:rPr lang="zh-CN" altLang="en-US"/>
              <a:t>分批发送。</a:t>
            </a:r>
            <a:endParaRPr lang="zh-CN" altLang="en-US"/>
          </a:p>
          <a:p>
            <a:r>
              <a:rPr lang="zh-CN" altLang="en-US"/>
              <a:t>以上就完成了应用程序读，处理以及写一个</a:t>
            </a:r>
            <a:r>
              <a:rPr lang="en-US" altLang="zh-CN"/>
              <a:t>buffer</a:t>
            </a:r>
            <a:r>
              <a:rPr lang="zh-CN" altLang="en-US"/>
              <a:t>的过程。中间只有部分页被拷贝。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除了消除应用程序内部拷贝之外</a:t>
            </a:r>
            <a:r>
              <a:rPr lang="en-US" altLang="zh-CN"/>
              <a:t>, zIO</a:t>
            </a:r>
            <a:r>
              <a:rPr lang="zh-CN" altLang="en-US"/>
              <a:t>的第二个功能是针对</a:t>
            </a:r>
            <a:r>
              <a:rPr lang="en-US" altLang="zh-CN"/>
              <a:t>kernel bypass IO</a:t>
            </a:r>
            <a:r>
              <a:rPr lang="zh-CN" altLang="en-US"/>
              <a:t>消除在</a:t>
            </a:r>
            <a:r>
              <a:rPr lang="en-US" altLang="zh-CN"/>
              <a:t>io stack </a:t>
            </a:r>
            <a:r>
              <a:rPr lang="zh-CN" altLang="en-US"/>
              <a:t>与 应用程序内部的数据拷贝。之所以是针对</a:t>
            </a:r>
            <a:r>
              <a:rPr lang="en-US" altLang="zh-CN"/>
              <a:t>kernel bypass</a:t>
            </a:r>
            <a:r>
              <a:rPr lang="zh-CN" altLang="en-US"/>
              <a:t>来做这个是因为</a:t>
            </a:r>
            <a:r>
              <a:rPr lang="en-US" altLang="zh-CN"/>
              <a:t>kernel bypass IO stack </a:t>
            </a:r>
            <a:r>
              <a:rPr lang="zh-CN" altLang="en-US"/>
              <a:t>通过</a:t>
            </a:r>
            <a:r>
              <a:rPr lang="en-US" altLang="zh-CN"/>
              <a:t>shared memory</a:t>
            </a:r>
            <a:r>
              <a:rPr lang="zh-CN" altLang="en-US"/>
              <a:t>以及共享库来和应用程序交互。</a:t>
            </a:r>
            <a:r>
              <a:rPr lang="en-US" altLang="zh-CN"/>
              <a:t>zIO</a:t>
            </a:r>
            <a:r>
              <a:rPr lang="zh-CN" altLang="en-US"/>
              <a:t>可以透明的在中间截获</a:t>
            </a:r>
            <a:r>
              <a:rPr lang="en-US" altLang="zh-CN"/>
              <a:t>IO</a:t>
            </a:r>
            <a:r>
              <a:rPr lang="zh-CN" altLang="en-US"/>
              <a:t>操作并追踪。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zIO</a:t>
            </a:r>
            <a:r>
              <a:rPr lang="zh-CN" altLang="en-US"/>
              <a:t>提供的第三个功能是</a:t>
            </a:r>
            <a:r>
              <a:rPr lang="en-US" altLang="zh-CN"/>
              <a:t>: </a:t>
            </a:r>
            <a:r>
              <a:rPr lang="zh-CN" altLang="en-US"/>
              <a:t>消除</a:t>
            </a:r>
            <a:r>
              <a:rPr lang="en-US" altLang="zh-CN"/>
              <a:t>NVM</a:t>
            </a:r>
            <a:r>
              <a:rPr lang="zh-CN" altLang="en-US"/>
              <a:t>内部的拷贝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作者在</a:t>
            </a:r>
            <a:r>
              <a:rPr lang="en-US" altLang="zh-CN"/>
              <a:t>Evaluation</a:t>
            </a:r>
            <a:r>
              <a:rPr lang="zh-CN" altLang="en-US"/>
              <a:t>上进行了</a:t>
            </a:r>
            <a:r>
              <a:rPr lang="en-US" altLang="zh-CN"/>
              <a:t>microbenchmarks</a:t>
            </a:r>
            <a:r>
              <a:rPr lang="zh-CN" altLang="en-US"/>
              <a:t>测试与真实应用的测试，在</a:t>
            </a:r>
            <a:r>
              <a:rPr lang="en-US" altLang="zh-CN"/>
              <a:t>microbenchmarks</a:t>
            </a:r>
            <a:r>
              <a:rPr lang="zh-CN" altLang="en-US"/>
              <a:t>测试上，运行一个</a:t>
            </a:r>
            <a:r>
              <a:rPr lang="en-US" altLang="zh-CN"/>
              <a:t>TCP echo server</a:t>
            </a:r>
            <a:r>
              <a:rPr lang="zh-CN" altLang="en-US"/>
              <a:t>，测试不同系统在不同拷贝次数上</a:t>
            </a:r>
            <a:r>
              <a:rPr lang="en-US" altLang="zh-CN"/>
              <a:t>throughput</a:t>
            </a:r>
            <a:r>
              <a:rPr lang="zh-CN" altLang="en-US"/>
              <a:t>的影响。</a:t>
            </a:r>
            <a:endParaRPr lang="zh-CN" altLang="en-US"/>
          </a:p>
          <a:p>
            <a:r>
              <a:rPr lang="zh-CN" altLang="en-US"/>
              <a:t>结果表明在</a:t>
            </a:r>
            <a:r>
              <a:rPr lang="en-US" altLang="zh-CN"/>
              <a:t>12</a:t>
            </a:r>
            <a:r>
              <a:rPr lang="zh-CN" altLang="en-US"/>
              <a:t>次拷贝的情况下，</a:t>
            </a:r>
            <a:r>
              <a:rPr lang="en-US" altLang="zh-CN"/>
              <a:t>zIO </a:t>
            </a:r>
            <a:r>
              <a:rPr lang="zh-CN" altLang="en-US"/>
              <a:t>相对于</a:t>
            </a:r>
            <a:r>
              <a:rPr lang="en-US" altLang="zh-CN"/>
              <a:t>Linux </a:t>
            </a:r>
            <a:r>
              <a:rPr lang="zh-CN" altLang="en-US"/>
              <a:t>有</a:t>
            </a:r>
            <a:r>
              <a:rPr lang="en-US" altLang="zh-CN"/>
              <a:t>3.8</a:t>
            </a:r>
            <a:r>
              <a:rPr lang="zh-CN" altLang="en-US"/>
              <a:t>倍的</a:t>
            </a:r>
            <a:r>
              <a:rPr lang="en-US" altLang="zh-CN"/>
              <a:t>through put</a:t>
            </a:r>
            <a:r>
              <a:rPr lang="zh-CN" altLang="en-US"/>
              <a:t>提升，相对于</a:t>
            </a:r>
            <a:r>
              <a:rPr lang="en-US" altLang="zh-CN"/>
              <a:t>TAS</a:t>
            </a:r>
            <a:r>
              <a:rPr lang="zh-CN" altLang="en-US"/>
              <a:t>有</a:t>
            </a:r>
            <a:r>
              <a:rPr lang="en-US" altLang="zh-CN"/>
              <a:t>2.8</a:t>
            </a:r>
            <a:r>
              <a:rPr lang="zh-CN" altLang="en-US"/>
              <a:t>倍的提升。并且</a:t>
            </a:r>
            <a:r>
              <a:rPr lang="en-US" altLang="zh-CN"/>
              <a:t>zIO+IO</a:t>
            </a:r>
            <a:r>
              <a:rPr lang="zh-CN" altLang="en-US"/>
              <a:t>（消除应用内部拷贝以及</a:t>
            </a:r>
            <a:r>
              <a:rPr lang="en-US" altLang="zh-CN"/>
              <a:t>io stack</a:t>
            </a:r>
            <a:r>
              <a:rPr lang="zh-CN" altLang="en-US"/>
              <a:t>与应用之间的拷贝）相比</a:t>
            </a:r>
            <a:r>
              <a:rPr lang="en-US" altLang="zh-CN"/>
              <a:t>zIO</a:t>
            </a:r>
            <a:r>
              <a:rPr lang="zh-CN" altLang="en-US"/>
              <a:t>有</a:t>
            </a:r>
            <a:r>
              <a:rPr lang="en-US" altLang="zh-CN"/>
              <a:t>1.2</a:t>
            </a:r>
            <a:r>
              <a:rPr lang="zh-CN" altLang="en-US"/>
              <a:t>倍的提升。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在完整应用程序的测试上，运行</a:t>
            </a:r>
            <a:r>
              <a:rPr lang="en-US" altLang="zh-CN"/>
              <a:t>Redis</a:t>
            </a:r>
            <a:r>
              <a:rPr lang="zh-CN" altLang="en-US"/>
              <a:t>，</a:t>
            </a:r>
            <a:r>
              <a:rPr lang="en-US" altLang="zh-CN"/>
              <a:t>zIO</a:t>
            </a:r>
            <a:r>
              <a:rPr lang="zh-CN" altLang="en-US"/>
              <a:t>相对于</a:t>
            </a:r>
            <a:r>
              <a:rPr lang="en-US" altLang="zh-CN"/>
              <a:t>Linux</a:t>
            </a:r>
            <a:r>
              <a:rPr lang="zh-CN" altLang="en-US"/>
              <a:t>有</a:t>
            </a:r>
            <a:r>
              <a:rPr lang="en-US" altLang="zh-CN"/>
              <a:t>1.8</a:t>
            </a:r>
            <a:r>
              <a:rPr lang="zh-CN" altLang="en-US"/>
              <a:t>倍的提升，相对于</a:t>
            </a:r>
            <a:r>
              <a:rPr lang="en-US" altLang="zh-CN"/>
              <a:t>kernel bypass</a:t>
            </a:r>
            <a:r>
              <a:rPr lang="zh-CN" altLang="en-US"/>
              <a:t>有</a:t>
            </a:r>
            <a:r>
              <a:rPr lang="en-US" altLang="zh-CN"/>
              <a:t>2.5</a:t>
            </a:r>
            <a:r>
              <a:rPr lang="zh-CN" altLang="en-US"/>
              <a:t>倍的提升。 运行</a:t>
            </a:r>
            <a:r>
              <a:rPr lang="en-US" altLang="zh-CN"/>
              <a:t>YCSB, </a:t>
            </a:r>
            <a:r>
              <a:rPr lang="zh-CN" altLang="en-US"/>
              <a:t>相对于</a:t>
            </a:r>
            <a:r>
              <a:rPr lang="en-US" altLang="zh-CN"/>
              <a:t>Linux</a:t>
            </a:r>
            <a:r>
              <a:rPr lang="zh-CN" altLang="en-US"/>
              <a:t>有</a:t>
            </a:r>
            <a:r>
              <a:rPr lang="en-US" altLang="zh-CN"/>
              <a:t>1.3</a:t>
            </a:r>
            <a:r>
              <a:rPr lang="zh-CN" altLang="en-US"/>
              <a:t>倍的提升，相对于</a:t>
            </a:r>
            <a:r>
              <a:rPr lang="en-US" altLang="zh-CN"/>
              <a:t>kernel bypass</a:t>
            </a:r>
            <a:r>
              <a:rPr lang="zh-CN" altLang="en-US"/>
              <a:t>有两倍的提升。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zIO</a:t>
            </a:r>
            <a:r>
              <a:rPr lang="zh-CN" altLang="en-US"/>
              <a:t>截获</a:t>
            </a:r>
            <a:r>
              <a:rPr lang="en-US" altLang="zh-CN"/>
              <a:t>Posix</a:t>
            </a:r>
            <a:r>
              <a:rPr lang="zh-CN" altLang="en-US"/>
              <a:t>中的</a:t>
            </a:r>
            <a:r>
              <a:rPr lang="en-US" altLang="zh-CN"/>
              <a:t>memcpy</a:t>
            </a:r>
            <a:r>
              <a:rPr lang="zh-CN" altLang="en-US"/>
              <a:t>或者</a:t>
            </a:r>
            <a:r>
              <a:rPr lang="en-US" altLang="zh-CN"/>
              <a:t>memmove, </a:t>
            </a:r>
            <a:r>
              <a:rPr lang="zh-CN" altLang="en-US"/>
              <a:t>不进行实际拷贝，而是给</a:t>
            </a:r>
            <a:r>
              <a:rPr lang="en-US" altLang="zh-CN"/>
              <a:t>dst</a:t>
            </a:r>
            <a:r>
              <a:rPr lang="zh-CN" altLang="en-US"/>
              <a:t>区域</a:t>
            </a:r>
            <a:r>
              <a:rPr lang="en-US" altLang="zh-CN"/>
              <a:t>unmap</a:t>
            </a:r>
            <a:r>
              <a:rPr lang="zh-CN" altLang="en-US"/>
              <a:t>并注册</a:t>
            </a:r>
            <a:r>
              <a:rPr lang="en-US" altLang="zh-CN"/>
              <a:t>userfaultfd</a:t>
            </a:r>
            <a:r>
              <a:rPr lang="zh-CN" altLang="en-US"/>
              <a:t>，从而在应用程序读写</a:t>
            </a:r>
            <a:r>
              <a:rPr lang="en-US" altLang="zh-CN"/>
              <a:t>app_buf2</a:t>
            </a:r>
            <a:r>
              <a:rPr lang="zh-CN" altLang="en-US"/>
              <a:t>的时候能够被</a:t>
            </a:r>
            <a:r>
              <a:rPr lang="en-US" altLang="zh-CN"/>
              <a:t>zIO</a:t>
            </a:r>
            <a:r>
              <a:rPr lang="zh-CN" altLang="en-US"/>
              <a:t>截获</a:t>
            </a:r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接下来这次</a:t>
            </a:r>
            <a:r>
              <a:rPr lang="en-US" altLang="zh-CN"/>
              <a:t>memcpy</a:t>
            </a:r>
            <a:r>
              <a:rPr lang="zh-CN" altLang="en-US"/>
              <a:t>拷贝，</a:t>
            </a:r>
            <a:r>
              <a:rPr lang="en-US" altLang="zh-CN"/>
              <a:t>dst</a:t>
            </a:r>
            <a:r>
              <a:rPr lang="zh-CN" altLang="en-US"/>
              <a:t>地址并不少</a:t>
            </a:r>
            <a:r>
              <a:rPr lang="en-US" altLang="zh-CN"/>
              <a:t>page aligned</a:t>
            </a:r>
            <a:r>
              <a:rPr lang="zh-CN" altLang="en-US"/>
              <a:t>的，例如这个</a:t>
            </a:r>
            <a:r>
              <a:rPr lang="en-US" altLang="zh-CN"/>
              <a:t>buffer</a:t>
            </a:r>
            <a:r>
              <a:rPr lang="zh-CN" altLang="en-US"/>
              <a:t>的首地址是</a:t>
            </a:r>
            <a:r>
              <a:rPr lang="en-US" altLang="zh-CN"/>
              <a:t>0x4092, </a:t>
            </a:r>
            <a:r>
              <a:rPr lang="zh-CN" altLang="en-US"/>
              <a:t>有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bytes</a:t>
            </a:r>
            <a:r>
              <a:rPr lang="zh-CN" altLang="en-US"/>
              <a:t>在第一个</a:t>
            </a:r>
            <a:r>
              <a:rPr lang="en-US" altLang="zh-CN"/>
              <a:t>page </a:t>
            </a:r>
            <a:r>
              <a:rPr lang="zh-CN" altLang="en-US"/>
              <a:t>中。这时候</a:t>
            </a:r>
            <a:r>
              <a:rPr lang="en-US" altLang="zh-CN"/>
              <a:t>zIO</a:t>
            </a:r>
            <a:r>
              <a:rPr lang="zh-CN" altLang="en-US"/>
              <a:t>直接将这个</a:t>
            </a:r>
            <a:r>
              <a:rPr lang="en-US" altLang="zh-CN"/>
              <a:t>unaligned data</a:t>
            </a:r>
            <a:r>
              <a:rPr lang="zh-CN" altLang="en-US"/>
              <a:t>进行拷贝，在中间的完整页面进行</a:t>
            </a:r>
            <a:r>
              <a:rPr lang="en-US" altLang="zh-CN"/>
              <a:t>unmap</a:t>
            </a:r>
            <a:r>
              <a:rPr lang="zh-CN" altLang="en-US"/>
              <a:t>，并注册</a:t>
            </a:r>
            <a:r>
              <a:rPr lang="en-US" altLang="zh-CN"/>
              <a:t>userfaultfd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进行下一次拷贝时，这次的</a:t>
            </a:r>
            <a:r>
              <a:rPr lang="en-US" altLang="zh-CN"/>
              <a:t>dst</a:t>
            </a:r>
            <a:r>
              <a:rPr lang="zh-CN" altLang="en-US"/>
              <a:t>是</a:t>
            </a:r>
            <a:r>
              <a:rPr lang="en-US" altLang="zh-CN"/>
              <a:t>4KB aligned</a:t>
            </a:r>
            <a:r>
              <a:rPr lang="zh-CN" altLang="en-US"/>
              <a:t>的页，这时候由于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除了拷贝次数之外，拷贝的</a:t>
            </a:r>
            <a:r>
              <a:rPr lang="en-US" altLang="zh-CN"/>
              <a:t>buffer</a:t>
            </a:r>
            <a:r>
              <a:rPr lang="zh-CN" altLang="en-US"/>
              <a:t>大小也很关键。</a:t>
            </a:r>
            <a:endParaRPr lang="zh-CN" altLang="en-US"/>
          </a:p>
          <a:p>
            <a:r>
              <a:rPr lang="zh-CN" altLang="en-US"/>
              <a:t>作者研究了</a:t>
            </a:r>
            <a:r>
              <a:rPr lang="en-US" altLang="zh-CN"/>
              <a:t>Linux</a:t>
            </a:r>
            <a:r>
              <a:rPr lang="zh-CN" altLang="en-US"/>
              <a:t>与</a:t>
            </a:r>
            <a:r>
              <a:rPr lang="en-US" altLang="zh-CN"/>
              <a:t>kernel bypass</a:t>
            </a:r>
            <a:r>
              <a:rPr lang="zh-CN" altLang="en-US"/>
              <a:t>他们运行</a:t>
            </a:r>
            <a:r>
              <a:rPr lang="en-US" altLang="zh-CN"/>
              <a:t>Redis</a:t>
            </a:r>
            <a:r>
              <a:rPr lang="zh-CN" altLang="en-US"/>
              <a:t>时不同数据拷贝大小，对于</a:t>
            </a:r>
            <a:r>
              <a:rPr lang="en-US" altLang="zh-CN"/>
              <a:t>throughput</a:t>
            </a:r>
            <a:r>
              <a:rPr lang="zh-CN" altLang="en-US"/>
              <a:t>和</a:t>
            </a:r>
            <a:r>
              <a:rPr lang="en-US" altLang="zh-CN"/>
              <a:t>CPU</a:t>
            </a:r>
            <a:r>
              <a:rPr lang="zh-CN" altLang="en-US"/>
              <a:t>使用情况的关系。</a:t>
            </a:r>
            <a:endParaRPr lang="zh-CN" altLang="en-US"/>
          </a:p>
          <a:p>
            <a:r>
              <a:rPr lang="zh-CN" altLang="en-US"/>
              <a:t>得出两个结论：</a:t>
            </a:r>
            <a:endParaRPr lang="zh-CN" altLang="en-US"/>
          </a:p>
          <a:p>
            <a:r>
              <a:rPr lang="zh-CN" altLang="en-US"/>
              <a:t>拷贝大小越大，吞吐率越高</a:t>
            </a:r>
            <a:endParaRPr lang="zh-CN" altLang="en-US"/>
          </a:p>
          <a:p>
            <a:r>
              <a:rPr lang="zh-CN" altLang="en-US"/>
              <a:t>拷贝大小越大，</a:t>
            </a:r>
            <a:r>
              <a:rPr lang="en-US" altLang="zh-CN"/>
              <a:t>CPU</a:t>
            </a:r>
            <a:r>
              <a:rPr lang="zh-CN" altLang="en-US"/>
              <a:t>花在内存拷贝上的占比越高，最高达到了</a:t>
            </a:r>
            <a:r>
              <a:rPr lang="en-US" altLang="zh-CN"/>
              <a:t>39%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有很多已有工作来试图实现</a:t>
            </a:r>
            <a:r>
              <a:rPr lang="en-US" altLang="zh-CN"/>
              <a:t>zero copy</a:t>
            </a:r>
            <a:r>
              <a:rPr lang="zh-CN" altLang="en-US"/>
              <a:t>。这些工作可以分为两类，一种是</a:t>
            </a:r>
            <a:r>
              <a:rPr lang="en-US" altLang="zh-CN"/>
              <a:t>single stack</a:t>
            </a:r>
            <a:r>
              <a:rPr lang="zh-CN" altLang="en-US"/>
              <a:t>，只解决一个</a:t>
            </a:r>
            <a:r>
              <a:rPr lang="en-US" altLang="zh-CN"/>
              <a:t>io</a:t>
            </a:r>
            <a:r>
              <a:rPr lang="zh-CN" altLang="en-US"/>
              <a:t>栈，一种是</a:t>
            </a:r>
            <a:r>
              <a:rPr lang="en-US" altLang="zh-CN"/>
              <a:t>cross stack</a:t>
            </a:r>
            <a:r>
              <a:rPr lang="zh-CN" altLang="en-US"/>
              <a:t>，不针对一个特定的</a:t>
            </a:r>
            <a:r>
              <a:rPr lang="en-US" altLang="zh-CN"/>
              <a:t>io</a:t>
            </a:r>
            <a:r>
              <a:rPr lang="zh-CN" altLang="en-US"/>
              <a:t>栈。前者有</a:t>
            </a:r>
            <a:r>
              <a:rPr lang="en-US" altLang="zh-CN"/>
              <a:t>Solaris</a:t>
            </a:r>
            <a:r>
              <a:rPr lang="zh-CN" altLang="en-US"/>
              <a:t>和</a:t>
            </a:r>
            <a:r>
              <a:rPr lang="en-US" altLang="zh-CN"/>
              <a:t>FreeBSD</a:t>
            </a:r>
            <a:r>
              <a:rPr lang="zh-CN" altLang="en-US"/>
              <a:t>里面实现的</a:t>
            </a:r>
            <a:r>
              <a:rPr lang="en-US" altLang="zh-CN"/>
              <a:t>SocksDirect, Linux TCP socket</a:t>
            </a:r>
            <a:r>
              <a:rPr lang="zh-CN" altLang="en-US"/>
              <a:t>提供的</a:t>
            </a:r>
            <a:r>
              <a:rPr lang="en-US" altLang="zh-CN"/>
              <a:t>zero copy api</a:t>
            </a:r>
            <a:r>
              <a:rPr lang="zh-CN" altLang="en-US"/>
              <a:t>，</a:t>
            </a:r>
            <a:r>
              <a:rPr lang="en-US" altLang="zh-CN"/>
              <a:t>mmap</a:t>
            </a:r>
            <a:r>
              <a:rPr lang="zh-CN" altLang="en-US"/>
              <a:t>。后者有</a:t>
            </a:r>
            <a:r>
              <a:rPr lang="en-US" altLang="zh-CN"/>
              <a:t>Demikernel</a:t>
            </a:r>
            <a:r>
              <a:rPr lang="zh-CN" altLang="en-US"/>
              <a:t>， </a:t>
            </a:r>
            <a:r>
              <a:rPr lang="en-US" altLang="zh-CN"/>
              <a:t>PASTE</a:t>
            </a:r>
            <a:r>
              <a:rPr lang="zh-CN" altLang="en-US"/>
              <a:t>， </a:t>
            </a:r>
            <a:r>
              <a:rPr lang="en-US" altLang="zh-CN"/>
              <a:t>sendfile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作者依次分析了这些现有机制，认为他们存在各自的问题，以</a:t>
            </a:r>
            <a:r>
              <a:rPr lang="en-US" altLang="zh-CN"/>
              <a:t>SOSP 21</a:t>
            </a:r>
            <a:r>
              <a:rPr lang="zh-CN" altLang="en-US"/>
              <a:t>的</a:t>
            </a:r>
            <a:r>
              <a:rPr lang="en-US" altLang="zh-CN"/>
              <a:t>Demikernel</a:t>
            </a:r>
            <a:r>
              <a:rPr lang="zh-CN" altLang="en-US"/>
              <a:t>为例，它需要开发者实现一个</a:t>
            </a:r>
            <a:r>
              <a:rPr lang="en-US" altLang="zh-CN"/>
              <a:t>run-to-completion 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处理。并且不支持</a:t>
            </a:r>
            <a:r>
              <a:rPr lang="en-US" altLang="zh-CN"/>
              <a:t>in-place updates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什么是</a:t>
            </a:r>
            <a:r>
              <a:rPr lang="en-US" altLang="zh-CN"/>
              <a:t>run-to-completion?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总的来说，当前</a:t>
            </a:r>
            <a:r>
              <a:rPr lang="en-US" altLang="zh-CN"/>
              <a:t>zero-copy</a:t>
            </a:r>
            <a:r>
              <a:rPr lang="zh-CN" altLang="en-US"/>
              <a:t>存在的问题包括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增加了复杂性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增加了</a:t>
            </a:r>
            <a:r>
              <a:rPr lang="en-US" altLang="zh-CN"/>
              <a:t>IO</a:t>
            </a:r>
            <a:r>
              <a:rPr lang="zh-CN" altLang="en-US"/>
              <a:t>处理的限制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有的需要设备的特性</a:t>
            </a:r>
            <a:endParaRPr lang="zh-CN" altLang="en-US"/>
          </a:p>
          <a:p>
            <a:r>
              <a:rPr lang="zh-CN" altLang="en-US"/>
              <a:t>更重要的是，对应用不透明，也不能够处理应用内部的拷贝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因此作者说，应用和</a:t>
            </a:r>
            <a:r>
              <a:rPr lang="en-US" altLang="zh-CN"/>
              <a:t>kernel</a:t>
            </a:r>
            <a:r>
              <a:rPr lang="zh-CN" altLang="en-US"/>
              <a:t>的开发人员都抛弃了</a:t>
            </a:r>
            <a:r>
              <a:rPr lang="en-US" altLang="zh-CN"/>
              <a:t>zero-copy</a:t>
            </a:r>
            <a:r>
              <a:rPr lang="zh-CN" altLang="en-US"/>
              <a:t>的</a:t>
            </a:r>
            <a:r>
              <a:rPr lang="en-US" altLang="zh-CN"/>
              <a:t>APIs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将问题和现有机制的不足总结一下：</a:t>
            </a:r>
            <a:endParaRPr lang="zh-CN" altLang="en-US"/>
          </a:p>
          <a:p>
            <a:r>
              <a:rPr lang="zh-CN" altLang="en-US"/>
              <a:t>问题是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大量的内存拷贝，它会占用大量</a:t>
            </a:r>
            <a:r>
              <a:rPr lang="en-US" altLang="zh-CN"/>
              <a:t>CPU cycle</a:t>
            </a:r>
            <a:r>
              <a:rPr lang="zh-CN" altLang="en-US"/>
              <a:t>，而且这些内存拷贝很多是在应用内部的。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现有</a:t>
            </a:r>
            <a:r>
              <a:rPr lang="en-US" altLang="zh-CN"/>
              <a:t>zero-copy</a:t>
            </a:r>
            <a:r>
              <a:rPr lang="zh-CN" altLang="en-US"/>
              <a:t>机制的不足：</a:t>
            </a:r>
            <a:endParaRPr lang="zh-CN" altLang="en-US"/>
          </a:p>
          <a:p>
            <a:r>
              <a:rPr lang="zh-CN" altLang="en-US"/>
              <a:t>对应用不透明，不能够解决应用内部的拷贝。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因此作者提出了</a:t>
            </a:r>
            <a:r>
              <a:rPr lang="en-US" altLang="zh-CN"/>
              <a:t>zIO.</a:t>
            </a:r>
            <a:endParaRPr lang="en-US" altLang="zh-CN"/>
          </a:p>
          <a:p>
            <a:r>
              <a:rPr lang="en-US" altLang="zh-CN"/>
              <a:t>zIO</a:t>
            </a:r>
            <a:r>
              <a:rPr lang="zh-CN" altLang="en-US"/>
              <a:t>的</a:t>
            </a:r>
            <a:r>
              <a:rPr lang="en-US" altLang="zh-CN"/>
              <a:t>insights</a:t>
            </a:r>
            <a:r>
              <a:rPr lang="zh-CN" altLang="en-US"/>
              <a:t>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应用很多时候只会更新拷贝后的数据的一小部分，大部分拷贝其实是没有必要发生的。</a:t>
            </a:r>
            <a:endParaRPr lang="zh-CN" altLang="en-US"/>
          </a:p>
          <a:p>
            <a:r>
              <a:rPr lang="en-US" altLang="zh-CN"/>
              <a:t>2. zIO</a:t>
            </a:r>
            <a:r>
              <a:rPr lang="zh-CN" altLang="en-US"/>
              <a:t>可以跟踪应用的拷贝请求，并且避免拷贝。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在应用访问之后，可以在</a:t>
            </a:r>
            <a:r>
              <a:rPr lang="en-US" altLang="zh-CN"/>
              <a:t>page fault</a:t>
            </a:r>
            <a:r>
              <a:rPr lang="zh-CN" altLang="en-US"/>
              <a:t>发生时，</a:t>
            </a:r>
            <a:r>
              <a:rPr lang="en-US" altLang="zh-CN"/>
              <a:t>lazy</a:t>
            </a:r>
            <a:r>
              <a:rPr lang="zh-CN" altLang="en-US"/>
              <a:t>的执行拷贝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作者实现了</a:t>
            </a:r>
            <a:r>
              <a:rPr lang="en-US" altLang="zh-CN"/>
              <a:t>zIO, </a:t>
            </a:r>
            <a:r>
              <a:rPr lang="zh-CN" altLang="en-US"/>
              <a:t>它是一个用户态的库，它会拦截应用程序对</a:t>
            </a:r>
            <a:r>
              <a:rPr lang="en-US" altLang="zh-CN"/>
              <a:t>C</a:t>
            </a:r>
            <a:r>
              <a:rPr lang="zh-CN" altLang="en-US"/>
              <a:t>标准库中涉及到内存拷贝，以及读写文件，</a:t>
            </a:r>
            <a:r>
              <a:rPr lang="en-US" altLang="zh-CN"/>
              <a:t>socket</a:t>
            </a:r>
            <a:r>
              <a:rPr lang="zh-CN" altLang="en-US"/>
              <a:t>的库函数。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通过注册</a:t>
            </a:r>
            <a:r>
              <a:rPr lang="en-US" altLang="zh-CN"/>
              <a:t>userfaultfd</a:t>
            </a:r>
            <a:r>
              <a:rPr lang="zh-CN" altLang="en-US"/>
              <a:t>来拦截对缺页的处理。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4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/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9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9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720994"/>
            <a:ext cx="7772400" cy="1225021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kumimoji="1" lang="it-IT" altLang="zh-CN" b="0" dirty="0" smtClean="0">
                <a:ea typeface="方正清刻本悦宋简体" panose="02000000000000000000" charset="-122"/>
                <a:cs typeface="+mj-lt"/>
                <a:sym typeface="+mn-ea"/>
              </a:rPr>
              <a:t>zIO: Accelerating IO-Intensive Applications with Transparent Zero-Copy IO</a:t>
            </a:r>
            <a:endParaRPr kumimoji="1" lang="zh-CN" altLang="en-US" sz="4400" dirty="0">
              <a:ea typeface="方正清刻本悦宋简体" panose="02000000000000000000" charset="-122"/>
              <a:cs typeface="+mj-lt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289548"/>
            <a:ext cx="7772400" cy="108012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方正清刻本悦宋简体" panose="02000000000000000000" charset="-122"/>
                <a:cs typeface="+mn-lt"/>
                <a:sym typeface="+mn-ea"/>
              </a:rPr>
              <a:t>Timothy </a:t>
            </a:r>
            <a:r>
              <a:rPr kumimoji="1"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方正清刻本悦宋简体" panose="02000000000000000000" charset="-122"/>
                <a:cs typeface="+mn-lt"/>
                <a:sym typeface="+mn-ea"/>
              </a:rPr>
              <a:t>Stamler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方正清刻本悦宋简体" panose="02000000000000000000" charset="-122"/>
                <a:cs typeface="+mn-lt"/>
                <a:sym typeface="+mn-ea"/>
              </a:rPr>
              <a:t>, </a:t>
            </a:r>
            <a:r>
              <a:rPr kumimoji="1"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方正清刻本悦宋简体" panose="02000000000000000000" charset="-122"/>
                <a:cs typeface="+mn-lt"/>
                <a:sym typeface="+mn-ea"/>
              </a:rPr>
              <a:t>Deukyeon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方正清刻本悦宋简体" panose="02000000000000000000" charset="-122"/>
                <a:cs typeface="+mn-lt"/>
                <a:sym typeface="+mn-ea"/>
              </a:rPr>
              <a:t> Hwang, and Amanda </a:t>
            </a:r>
            <a:r>
              <a:rPr kumimoji="1"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方正清刻本悦宋简体" panose="02000000000000000000" charset="-122"/>
                <a:cs typeface="+mn-lt"/>
                <a:sym typeface="+mn-ea"/>
              </a:rPr>
              <a:t>Raybuck</a:t>
            </a: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方正清刻本悦宋简体" panose="02000000000000000000" charset="-122"/>
                <a:cs typeface="+mn-lt"/>
                <a:sym typeface="+mn-ea"/>
              </a:rPr>
              <a:t> (UT Austin),</a:t>
            </a:r>
            <a:endParaRPr kumimoji="1" lang="en-US" altLang="zh-CN" sz="1600" b="0" dirty="0" smtClean="0">
              <a:solidFill>
                <a:schemeClr val="tx1">
                  <a:lumMod val="65000"/>
                  <a:lumOff val="35000"/>
                </a:schemeClr>
              </a:solidFill>
              <a:ea typeface="方正清刻本悦宋简体" panose="02000000000000000000" charset="-122"/>
              <a:cs typeface="+mn-lt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kumimoji="1"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方正清刻本悦宋简体" panose="02000000000000000000" charset="-122"/>
                <a:cs typeface="+mn-lt"/>
                <a:sym typeface="+mn-ea"/>
              </a:rPr>
              <a:t>Wei Zhang (Microsoft), Simon Peter (University of Washington)</a:t>
            </a:r>
            <a:endParaRPr kumimoji="1" lang="en-US" altLang="zh-CN" sz="1600" b="0" dirty="0" smtClean="0">
              <a:solidFill>
                <a:schemeClr val="tx1">
                  <a:lumMod val="65000"/>
                  <a:lumOff val="35000"/>
                </a:schemeClr>
              </a:solidFill>
              <a:ea typeface="方正清刻本悦宋简体" panose="02000000000000000000" charset="-122"/>
              <a:cs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ea typeface="方正清刻本悦宋简体" panose="02000000000000000000" charset="-122"/>
                <a:cs typeface="+mn-lt"/>
              </a:rPr>
              <a:t>Presented by Zhi Guo</a:t>
            </a:r>
            <a:endParaRPr kumimoji="1"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ea typeface="方正清刻本悦宋简体" panose="02000000000000000000" charset="-122"/>
              <a:cs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kumimoji="1" lang="en-GB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202</a:t>
            </a:r>
            <a:r>
              <a:rPr kumimoji="1" lang="en-US" altLang="en-GB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2</a:t>
            </a:r>
            <a:r>
              <a:rPr kumimoji="1" lang="en-GB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.0</a:t>
            </a:r>
            <a:r>
              <a:rPr kumimoji="1" lang="en-US" altLang="en-GB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9</a:t>
            </a:r>
            <a:r>
              <a:rPr kumimoji="1" lang="en-GB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.</a:t>
            </a:r>
            <a:r>
              <a:rPr kumimoji="1" lang="en-US" altLang="en-GB" sz="1600" dirty="0">
                <a:solidFill>
                  <a:schemeClr val="tx1">
                    <a:lumMod val="50000"/>
                    <a:lumOff val="50000"/>
                  </a:schemeClr>
                </a:solidFill>
                <a:ea typeface="方正清刻本悦宋简体" panose="02000000000000000000" charset="-122"/>
                <a:cs typeface="+mn-lt"/>
              </a:rPr>
              <a:t>29</a:t>
            </a:r>
            <a:endParaRPr kumimoji="1" lang="en-US" altLang="en-GB" sz="1600" dirty="0">
              <a:solidFill>
                <a:schemeClr val="tx1">
                  <a:lumMod val="50000"/>
                  <a:lumOff val="50000"/>
                </a:schemeClr>
              </a:solidFill>
              <a:ea typeface="方正清刻本悦宋简体" panose="02000000000000000000" charset="-122"/>
              <a:cs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27984" y="4655165"/>
            <a:ext cx="1794136" cy="6480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563889" y="4655165"/>
            <a:ext cx="648072" cy="648072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590800" y="5296960"/>
            <a:ext cx="3962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Arial Regular" panose="020B0604020202090204" charset="0"/>
                <a:ea typeface="方正清刻本悦宋简体" panose="02000000000000000000" charset="-122"/>
                <a:cs typeface="Arial Regular" panose="020B0604020202090204" charset="0"/>
              </a:rPr>
              <a:t>上海交通大学并行与分布式系统研究所（</a:t>
            </a:r>
            <a:r>
              <a:rPr lang="en-GB" altLang="zh-CN">
                <a:latin typeface="Arial Regular" panose="020B0604020202090204" charset="0"/>
                <a:ea typeface="方正清刻本悦宋简体" panose="02000000000000000000" charset="-122"/>
                <a:cs typeface="Arial Regular" panose="020B0604020202090204" charset="0"/>
              </a:rPr>
              <a:t>IPADS@SJTU</a:t>
            </a:r>
            <a:r>
              <a:rPr lang="zh-CN" altLang="en-GB">
                <a:latin typeface="Arial Regular" panose="020B0604020202090204" charset="0"/>
                <a:ea typeface="方正清刻本悦宋简体" panose="02000000000000000000" charset="-122"/>
                <a:cs typeface="Arial Regular" panose="020B0604020202090204" charset="0"/>
              </a:rPr>
              <a:t>）</a:t>
            </a:r>
            <a:endParaRPr lang="zh-CN" altLang="en-US">
              <a:latin typeface="Arial Regular" panose="020B0604020202090204" charset="0"/>
              <a:ea typeface="方正清刻本悦宋简体" panose="02000000000000000000" charset="-122"/>
              <a:cs typeface="Arial Regular" panose="020B060402020209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方正博雅刊宋简体" panose="02000000000000000000" charset="-122"/>
                <a:cs typeface="+mj-lt"/>
              </a:rPr>
              <a:t>zIO Design</a:t>
            </a:r>
            <a:endParaRPr lang="en-US" b="0" dirty="0">
              <a:ea typeface="方正博雅刊宋简体" panose="020000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4188460" cy="4159885"/>
          </a:xfrm>
        </p:spPr>
        <p:txBody>
          <a:bodyPr>
            <a:normAutofit fontScale="90000" lnSpcReduction="10000"/>
          </a:bodyPr>
          <a:lstStyle/>
          <a:p>
            <a:r>
              <a:rPr lang="en-US" dirty="0"/>
              <a:t>zIO is a user levell ibrary (libzIO)</a:t>
            </a:r>
            <a:endParaRPr lang="en-US" dirty="0"/>
          </a:p>
          <a:p>
            <a:pPr lvl="1"/>
            <a:r>
              <a:rPr lang="en-US" dirty="0"/>
              <a:t>It can be dynamically and transparently linked to applications</a:t>
            </a:r>
            <a:endParaRPr lang="en-US" dirty="0"/>
          </a:p>
          <a:p>
            <a:r>
              <a:rPr lang="en-US" dirty="0"/>
              <a:t>zIO intercepts a number of C standard library and IO system calls</a:t>
            </a:r>
            <a:endParaRPr lang="en-US" dirty="0"/>
          </a:p>
          <a:p>
            <a:pPr lvl="1"/>
            <a:r>
              <a:rPr lang="en-US" dirty="0"/>
              <a:t>including memory copy and management, and socket and file 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0730" y="1219835"/>
            <a:ext cx="4436110" cy="2762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zIO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Application Copy Elimination       </a:t>
            </a:r>
            <a:r>
              <a:rPr lang="en-US" altLang="zh-CN"/>
              <a:t>zIO</a:t>
            </a:r>
            <a:endParaRPr lang="zh-CN" altLang="en-US"/>
          </a:p>
          <a:p>
            <a:r>
              <a:rPr lang="en-US" altLang="zh-CN">
                <a:sym typeface="+mn-ea"/>
              </a:rPr>
              <a:t>Kerenl bypass IO stack copy elimination       zIO + IO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Optimistic NVM persistence        zIO + ORP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Application Copy Elimination</a:t>
            </a:r>
            <a:endParaRPr 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zIO tracks IO data buffer locations transitively through the application</a:t>
            </a:r>
            <a:endParaRPr lang="en-US" dirty="0"/>
          </a:p>
          <a:p>
            <a:r>
              <a:rPr lang="en-US" dirty="0"/>
              <a:t>Page granularity copy </a:t>
            </a:r>
            <a:r>
              <a:rPr lang="en-US" dirty="0" smtClean="0"/>
              <a:t>elimination</a:t>
            </a:r>
            <a:endParaRPr lang="en-US" dirty="0" smtClean="0"/>
          </a:p>
          <a:p>
            <a:pPr lvl="1"/>
            <a:r>
              <a:rPr lang="en-US" altLang="zh-CN" sz="1600">
                <a:sym typeface="+mn-ea"/>
              </a:rPr>
              <a:t>R</a:t>
            </a:r>
            <a:r>
              <a:rPr lang="zh-CN" altLang="en-US" sz="1600">
                <a:sym typeface="+mn-ea"/>
              </a:rPr>
              <a:t>esolve uncopied buffer </a:t>
            </a:r>
            <a:r>
              <a:rPr lang="en-US" altLang="zh-CN" sz="1600">
                <a:sym typeface="+mn-ea"/>
              </a:rPr>
              <a:t>access </a:t>
            </a:r>
            <a:r>
              <a:rPr lang="en-US" sz="1600" dirty="0"/>
              <a:t>via page </a:t>
            </a:r>
            <a:r>
              <a:rPr lang="en-US" sz="1600" dirty="0" smtClean="0"/>
              <a:t>faults</a:t>
            </a:r>
            <a:endParaRPr lang="en-US" sz="1600" dirty="0" smtClean="0"/>
          </a:p>
          <a:p>
            <a:pPr lvl="1"/>
            <a:r>
              <a:rPr lang="en-US" sz="1600" dirty="0" smtClean="0"/>
              <a:t>Only </a:t>
            </a:r>
            <a:r>
              <a:rPr lang="en-US" sz="1600" dirty="0"/>
              <a:t>eliminate the </a:t>
            </a:r>
            <a:r>
              <a:rPr lang="en-US" sz="1600" dirty="0" smtClean="0"/>
              <a:t>copy </a:t>
            </a:r>
            <a:r>
              <a:rPr lang="en-US" sz="1600" dirty="0"/>
              <a:t>that lies within page boundaries </a:t>
            </a:r>
            <a:r>
              <a:rPr lang="en-US" sz="1600" dirty="0" smtClean="0"/>
              <a:t>– </a:t>
            </a:r>
            <a:r>
              <a:rPr lang="en-US" sz="1600" b="1" dirty="0" smtClean="0"/>
              <a:t>core buffer</a:t>
            </a:r>
            <a:endParaRPr lang="en-US" sz="1600" b="1" dirty="0" smtClean="0"/>
          </a:p>
          <a:p>
            <a:pPr lvl="2"/>
            <a:r>
              <a:rPr lang="en-US" sz="1600" b="1" dirty="0" smtClean="0"/>
              <a:t>Left </a:t>
            </a:r>
            <a:r>
              <a:rPr lang="en-US" sz="1600" b="1" dirty="0"/>
              <a:t>and right </a:t>
            </a:r>
            <a:r>
              <a:rPr lang="en-US" sz="1600" b="1" dirty="0" smtClean="0"/>
              <a:t>buffer fringe </a:t>
            </a:r>
            <a:r>
              <a:rPr lang="en-US" sz="1600" dirty="0" smtClean="0"/>
              <a:t>is always copied</a:t>
            </a:r>
            <a:endParaRPr lang="en-US" sz="2000" dirty="0" smtClean="0"/>
          </a:p>
          <a:p>
            <a:r>
              <a:rPr lang="en-US" dirty="0" smtClean="0"/>
              <a:t>Intermediate </a:t>
            </a:r>
            <a:r>
              <a:rPr lang="en-US" dirty="0"/>
              <a:t>buffer tracking via </a:t>
            </a:r>
            <a:r>
              <a:rPr lang="en-US" dirty="0" err="1" smtClean="0"/>
              <a:t>skiplists</a:t>
            </a:r>
            <a:endParaRPr lang="en-US" dirty="0" smtClean="0"/>
          </a:p>
          <a:p>
            <a:pPr lvl="1"/>
            <a:r>
              <a:rPr lang="en-US" sz="1600" dirty="0" err="1" smtClean="0"/>
              <a:t>Skiplist</a:t>
            </a:r>
            <a:r>
              <a:rPr lang="en-US" sz="1600" dirty="0" smtClean="0"/>
              <a:t> </a:t>
            </a:r>
            <a:r>
              <a:rPr lang="en-US" sz="1600" dirty="0"/>
              <a:t>for </a:t>
            </a:r>
            <a:r>
              <a:rPr lang="en-US" sz="1600" dirty="0" smtClean="0"/>
              <a:t>probabilistic fast </a:t>
            </a:r>
            <a:r>
              <a:rPr lang="en-US" sz="1600" dirty="0"/>
              <a:t>search and in-place </a:t>
            </a:r>
            <a:r>
              <a:rPr lang="en-US" sz="1600" dirty="0" smtClean="0"/>
              <a:t>updates  </a:t>
            </a:r>
            <a:r>
              <a:rPr lang="en-US" sz="1600" b="1" dirty="0" smtClean="0">
                <a:latin typeface="Arial Bold" panose="020B0604020202090204" charset="0"/>
                <a:cs typeface="Arial Bold" panose="020B0604020202090204" charset="0"/>
              </a:rPr>
              <a:t>O(nlog(n))</a:t>
            </a:r>
            <a:endParaRPr lang="en-US" sz="1600" b="1" dirty="0" smtClean="0">
              <a:latin typeface="Arial Bold" panose="020B0604020202090204" charset="0"/>
              <a:cs typeface="Arial Bold" panose="020B0604020202090204" charset="0"/>
            </a:endParaRPr>
          </a:p>
          <a:p>
            <a:pPr lvl="2"/>
            <a:r>
              <a:rPr lang="en-US" sz="1600" dirty="0" err="1" smtClean="0"/>
              <a:t>Src</a:t>
            </a:r>
            <a:r>
              <a:rPr lang="en-US" sz="1600" dirty="0" smtClean="0"/>
              <a:t> </a:t>
            </a:r>
            <a:r>
              <a:rPr lang="en-US" sz="1600" dirty="0" err="1" smtClean="0"/>
              <a:t>buf</a:t>
            </a:r>
            <a:r>
              <a:rPr lang="en-US" sz="1600" dirty="0" smtClean="0"/>
              <a:t> / </a:t>
            </a:r>
            <a:r>
              <a:rPr lang="en-US" sz="1600" dirty="0" err="1" smtClean="0"/>
              <a:t>dst</a:t>
            </a:r>
            <a:r>
              <a:rPr lang="en-US" sz="1600" dirty="0" smtClean="0"/>
              <a:t> </a:t>
            </a:r>
            <a:r>
              <a:rPr lang="en-US" sz="1600" dirty="0" err="1" smtClean="0"/>
              <a:t>buf</a:t>
            </a:r>
            <a:r>
              <a:rPr lang="en-US" sz="1600" dirty="0"/>
              <a:t> / </a:t>
            </a:r>
            <a:r>
              <a:rPr lang="en-US" sz="1600" dirty="0" smtClean="0"/>
              <a:t>#page of current </a:t>
            </a:r>
            <a:r>
              <a:rPr lang="en-US" sz="1600" dirty="0" err="1" smtClean="0"/>
              <a:t>buf</a:t>
            </a:r>
            <a:r>
              <a:rPr lang="en-US" sz="1600" dirty="0" smtClean="0"/>
              <a:t> / #byte of left fringe / free flag / timestamp</a:t>
            </a:r>
            <a:endParaRPr 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方正博雅刊宋简体" panose="02000000000000000000" charset="-122"/>
                <a:cs typeface="+mj-lt"/>
              </a:rPr>
              <a:t>Step 1: Input buffer recording</a:t>
            </a:r>
            <a:endParaRPr lang="en-US" b="0" dirty="0">
              <a:ea typeface="方正博雅刊宋简体" panose="02000000000000000000" charset="-122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2393315"/>
            <a:ext cx="9144000" cy="14763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35560" y="3933825"/>
            <a:ext cx="9072880" cy="14401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8980" y="404876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Skiplist: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25425" y="4403090"/>
            <a:ext cx="2442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Original / Current / Size (Pages) / Fringe (Bytes) / Free / Time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25425" y="4436745"/>
            <a:ext cx="2442845" cy="48831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94050" y="4086225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app_buf1 / app_buf1 / 6 / 0 / 0 / 1</a:t>
            </a:r>
            <a:endParaRPr lang="zh-CN" altLang="en-US" sz="1200"/>
          </a:p>
        </p:txBody>
      </p:sp>
      <p:sp>
        <p:nvSpPr>
          <p:cNvPr id="19" name="圆角矩形 18"/>
          <p:cNvSpPr/>
          <p:nvPr/>
        </p:nvSpPr>
        <p:spPr>
          <a:xfrm>
            <a:off x="3193415" y="406146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74315" y="404495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①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10210" y="1093470"/>
            <a:ext cx="8266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zIO records IO stack destination as original buffer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Skiplist:       </a:t>
            </a:r>
            <a:r>
              <a:rPr lang="zh-CN" altLang="en-US">
                <a:sym typeface="+mn-ea"/>
              </a:rPr>
              <a:t>app_buf1 / app_buf1 / 6 / 0 / 0 / 1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467360" y="2497455"/>
            <a:ext cx="2304415" cy="6477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2774315" y="3844290"/>
            <a:ext cx="3160395" cy="6477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方正博雅刊宋简体" panose="02000000000000000000" charset="-122"/>
                <a:cs typeface="+mj-lt"/>
              </a:rPr>
              <a:t>Step 2: Copy tracking and elimination.</a:t>
            </a:r>
            <a:endParaRPr lang="en-US" b="0" dirty="0">
              <a:ea typeface="方正博雅刊宋简体" panose="02000000000000000000" charset="-122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2393315"/>
            <a:ext cx="9144000" cy="14763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35560" y="3933825"/>
            <a:ext cx="9072880" cy="14401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8980" y="404876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Skiplist: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25425" y="4403090"/>
            <a:ext cx="2442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Original / Current / Size (Pages) / Fringe (Bytes) / Free / Time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25425" y="4436745"/>
            <a:ext cx="2442845" cy="48831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94050" y="4086225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app_buf1 / app_buf1 / 6 / 0 / 0 / 1</a:t>
            </a:r>
            <a:endParaRPr lang="zh-CN" altLang="en-US" sz="1200"/>
          </a:p>
        </p:txBody>
      </p:sp>
      <p:sp>
        <p:nvSpPr>
          <p:cNvPr id="19" name="圆角矩形 18"/>
          <p:cNvSpPr/>
          <p:nvPr/>
        </p:nvSpPr>
        <p:spPr>
          <a:xfrm>
            <a:off x="3193415" y="406146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74315" y="404495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①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1955" y="1129030"/>
            <a:ext cx="82664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zIO unmaps the buffer and of app_buf2 and register userfaultfd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Skiplist:       </a:t>
            </a:r>
            <a:r>
              <a:rPr lang="zh-CN" altLang="en-US">
                <a:sym typeface="+mn-ea"/>
              </a:rPr>
              <a:t>app_buf1 / app_buf1 / 6 / 0 / 0 / </a:t>
            </a:r>
            <a:r>
              <a:rPr lang="en-US" altLang="zh-CN">
                <a:sym typeface="+mn-ea"/>
              </a:rPr>
              <a:t>2</a:t>
            </a:r>
            <a:endParaRPr lang="en-US" altLang="zh-CN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748155" y="3013075"/>
            <a:ext cx="2304415" cy="6477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95320" y="4508500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 / 6 / 0 / 0 / </a:t>
            </a:r>
            <a:r>
              <a:rPr lang="en-US" altLang="zh-CN" sz="1200">
                <a:sym typeface="+mn-ea"/>
              </a:rPr>
              <a:t>2</a:t>
            </a:r>
            <a:endParaRPr lang="en-US" altLang="zh-CN" sz="12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4685" y="4483735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75585" y="446722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②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76220" y="4359910"/>
            <a:ext cx="2981960" cy="6477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a typeface="方正博雅刊宋简体" panose="02000000000000000000" charset="-122"/>
                <a:cs typeface="+mj-lt"/>
              </a:rPr>
              <a:t>Step 3: Deal with buffer unaligned fringe</a:t>
            </a:r>
            <a:endParaRPr lang="en-US" b="0" dirty="0">
              <a:ea typeface="方正博雅刊宋简体" panose="02000000000000000000" charset="-122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2393315"/>
            <a:ext cx="9144000" cy="14763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35560" y="3933825"/>
            <a:ext cx="9072880" cy="14401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8980" y="404876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Skiplist: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25425" y="4403090"/>
            <a:ext cx="2442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Original / Current / Size (Pages) / Fringe (Bytes) / Free / Time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25425" y="4436745"/>
            <a:ext cx="2442845" cy="48831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94050" y="4086225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app_buf1 / app_buf1 / 6 / 0 / 0 / 1</a:t>
            </a:r>
            <a:endParaRPr lang="zh-CN" altLang="en-US" sz="1200"/>
          </a:p>
        </p:txBody>
      </p:sp>
      <p:sp>
        <p:nvSpPr>
          <p:cNvPr id="19" name="圆角矩形 18"/>
          <p:cNvSpPr/>
          <p:nvPr/>
        </p:nvSpPr>
        <p:spPr>
          <a:xfrm>
            <a:off x="3193415" y="406146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74315" y="404495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①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1955" y="1129030"/>
            <a:ext cx="8266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zIO will only eliminate the part of a copy that lies within page boundaries of the provided buffer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Skiplist:       </a:t>
            </a:r>
            <a:r>
              <a:rPr lang="zh-CN" altLang="en-US">
                <a:sym typeface="+mn-ea"/>
              </a:rPr>
              <a:t>app_buf1 / app_buf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 / 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 / </a:t>
            </a:r>
            <a:r>
              <a:rPr lang="en-US" altLang="zh-CN">
                <a:sym typeface="+mn-ea"/>
              </a:rPr>
              <a:t>4B</a:t>
            </a:r>
            <a:r>
              <a:rPr lang="zh-CN" altLang="en-US">
                <a:sym typeface="+mn-ea"/>
              </a:rPr>
              <a:t> / 0 / </a:t>
            </a:r>
            <a:r>
              <a:rPr lang="en-US" altLang="zh-CN">
                <a:sym typeface="+mn-ea"/>
              </a:rPr>
              <a:t>3</a:t>
            </a:r>
            <a:endParaRPr lang="en-US" altLang="zh-CN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138295" y="2582545"/>
            <a:ext cx="2425700" cy="6477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95320" y="4508500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 / 6 / 0 / 0 / </a:t>
            </a:r>
            <a:r>
              <a:rPr lang="en-US" altLang="zh-CN" sz="1200">
                <a:sym typeface="+mn-ea"/>
              </a:rPr>
              <a:t>2</a:t>
            </a:r>
            <a:endParaRPr lang="en-US" altLang="zh-CN" sz="12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4685" y="4483735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75585" y="446722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②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775585" y="4790440"/>
            <a:ext cx="2981960" cy="56515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94685" y="4914265"/>
            <a:ext cx="2442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 / </a:t>
            </a:r>
            <a:r>
              <a:rPr lang="en-US" altLang="zh-CN" sz="1200">
                <a:sym typeface="+mn-ea"/>
              </a:rPr>
              <a:t>5</a:t>
            </a:r>
            <a:r>
              <a:rPr lang="zh-CN" altLang="en-US" sz="1200">
                <a:sym typeface="+mn-ea"/>
              </a:rPr>
              <a:t> /</a:t>
            </a:r>
            <a:r>
              <a:rPr lang="en-US" altLang="zh-CN" sz="1200">
                <a:sym typeface="+mn-ea"/>
              </a:rPr>
              <a:t>4B</a:t>
            </a:r>
            <a:r>
              <a:rPr lang="zh-CN" altLang="en-US" sz="1200">
                <a:sym typeface="+mn-ea"/>
              </a:rPr>
              <a:t>/ 0 / </a:t>
            </a:r>
            <a:r>
              <a:rPr lang="en-US" altLang="zh-CN" sz="1200">
                <a:sym typeface="+mn-ea"/>
              </a:rPr>
              <a:t>3</a:t>
            </a:r>
            <a:endParaRPr lang="en-US" altLang="zh-CN" sz="120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94050" y="488950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74950" y="487299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③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a typeface="方正博雅刊宋简体" panose="02000000000000000000" charset="-122"/>
                <a:cs typeface="+mj-lt"/>
              </a:rPr>
              <a:t>Step 4: Access intermidiate buffer</a:t>
            </a:r>
            <a:endParaRPr lang="en-US" b="0" dirty="0">
              <a:ea typeface="方正博雅刊宋简体" panose="02000000000000000000" charset="-122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2393315"/>
            <a:ext cx="9144000" cy="14763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35560" y="3933825"/>
            <a:ext cx="9072880" cy="14401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8980" y="404876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Skiplist: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25425" y="4403090"/>
            <a:ext cx="2442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Original / Current / Size (Pages) / Fringe (Bytes) / Free / Time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25425" y="4436745"/>
            <a:ext cx="2442845" cy="48831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94050" y="4086225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app_buf1 / app_buf1 / 6 / 0 / 0 / 1</a:t>
            </a:r>
            <a:endParaRPr lang="zh-CN" altLang="en-US" sz="1200"/>
          </a:p>
        </p:txBody>
      </p:sp>
      <p:sp>
        <p:nvSpPr>
          <p:cNvPr id="19" name="圆角矩形 18"/>
          <p:cNvSpPr/>
          <p:nvPr/>
        </p:nvSpPr>
        <p:spPr>
          <a:xfrm>
            <a:off x="3193415" y="406146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74315" y="404495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①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1955" y="1129030"/>
            <a:ext cx="8266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When app acess intermidiate buffer, page fault will be triggered, only do copy for accessed page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Skiplist:   </a:t>
            </a:r>
            <a:r>
              <a:rPr lang="zh-CN" altLang="en-US">
                <a:sym typeface="+mn-ea"/>
              </a:rPr>
              <a:t>app_buf1/app_buf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4096B</a:t>
            </a:r>
            <a:r>
              <a:rPr lang="zh-CN" altLang="en-US">
                <a:sym typeface="+mn-ea"/>
              </a:rPr>
              <a:t>/0/</a:t>
            </a:r>
            <a:r>
              <a:rPr lang="en-US" altLang="zh-CN">
                <a:sym typeface="+mn-ea"/>
              </a:rPr>
              <a:t>4  + app_buf1/app_buf4+4/1/0/0/5</a:t>
            </a:r>
            <a:endParaRPr lang="en-US" altLang="zh-CN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353560" y="3084830"/>
            <a:ext cx="2425700" cy="6477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95320" y="4508500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 / 6 / 0 / 0 / </a:t>
            </a:r>
            <a:r>
              <a:rPr lang="en-US" altLang="zh-CN" sz="1200">
                <a:sym typeface="+mn-ea"/>
              </a:rPr>
              <a:t>2</a:t>
            </a:r>
            <a:endParaRPr lang="en-US" altLang="zh-CN" sz="12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4685" y="4483735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75585" y="446722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②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4685" y="4914265"/>
            <a:ext cx="2442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 / </a:t>
            </a:r>
            <a:r>
              <a:rPr lang="en-US" altLang="zh-CN" sz="1200">
                <a:sym typeface="+mn-ea"/>
              </a:rPr>
              <a:t>5</a:t>
            </a:r>
            <a:r>
              <a:rPr lang="zh-CN" altLang="en-US" sz="1200">
                <a:sym typeface="+mn-ea"/>
              </a:rPr>
              <a:t> /</a:t>
            </a:r>
            <a:r>
              <a:rPr lang="en-US" altLang="zh-CN" sz="1200">
                <a:sym typeface="+mn-ea"/>
              </a:rPr>
              <a:t>4B</a:t>
            </a:r>
            <a:r>
              <a:rPr lang="zh-CN" altLang="en-US" sz="1200">
                <a:sym typeface="+mn-ea"/>
              </a:rPr>
              <a:t>/ 0 / </a:t>
            </a:r>
            <a:r>
              <a:rPr lang="en-US" altLang="zh-CN" sz="1200">
                <a:sym typeface="+mn-ea"/>
              </a:rPr>
              <a:t>3</a:t>
            </a:r>
            <a:endParaRPr lang="en-US" altLang="zh-CN" sz="120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94050" y="488950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74950" y="487299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③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1270" y="4086225"/>
            <a:ext cx="2696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4</a:t>
            </a:r>
            <a:r>
              <a:rPr lang="zh-CN" altLang="en-US" sz="1200">
                <a:sym typeface="+mn-ea"/>
              </a:rPr>
              <a:t> / 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 /</a:t>
            </a:r>
            <a:r>
              <a:rPr lang="en-US" altLang="zh-CN" sz="1200">
                <a:sym typeface="+mn-ea"/>
              </a:rPr>
              <a:t>4096B</a:t>
            </a:r>
            <a:r>
              <a:rPr lang="zh-CN" altLang="en-US" sz="1200">
                <a:sym typeface="+mn-ea"/>
              </a:rPr>
              <a:t>/ 0 / </a:t>
            </a:r>
            <a:r>
              <a:rPr lang="en-US" altLang="zh-CN" sz="1200">
                <a:sym typeface="+mn-ea"/>
              </a:rPr>
              <a:t>4</a:t>
            </a:r>
            <a:endParaRPr lang="en-US" altLang="zh-CN" sz="1200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50635" y="4061460"/>
            <a:ext cx="2696845" cy="34163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933440" y="404495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charset="0"/>
                <a:ea typeface="等线" charset="0"/>
              </a:rPr>
              <a:t>④</a:t>
            </a:r>
            <a:endParaRPr lang="en-US" altLang="zh-CN">
              <a:latin typeface="等线" charset="0"/>
              <a:ea typeface="等线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52540" y="4508500"/>
            <a:ext cx="25996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4+4</a:t>
            </a:r>
            <a:r>
              <a:rPr lang="zh-CN" altLang="en-US" sz="1200">
                <a:sym typeface="+mn-ea"/>
              </a:rPr>
              <a:t> / 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 / 0 / 0 / </a:t>
            </a:r>
            <a:r>
              <a:rPr lang="en-US" altLang="zh-CN" sz="1200">
                <a:sym typeface="+mn-ea"/>
              </a:rPr>
              <a:t>5</a:t>
            </a:r>
            <a:endParaRPr lang="en-US" altLang="zh-CN" sz="1200"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51905" y="4483735"/>
            <a:ext cx="2600325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32805" y="446722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charset="0"/>
                <a:ea typeface="等线" charset="0"/>
              </a:rPr>
              <a:t>⑤</a:t>
            </a:r>
            <a:endParaRPr lang="zh-CN" altLang="en-US">
              <a:latin typeface="等线" charset="0"/>
              <a:ea typeface="等线" charset="0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998210" y="3923665"/>
            <a:ext cx="3108325" cy="98679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5823585" y="2929255"/>
            <a:ext cx="126873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7092315" y="2461895"/>
            <a:ext cx="1727835" cy="791845"/>
          </a:xfrm>
          <a:prstGeom prst="ellipse">
            <a:avLst/>
          </a:prstGeom>
          <a:gradFill>
            <a:gsLst>
              <a:gs pos="0">
                <a:srgbClr val="FE4444">
                  <a:alpha val="100000"/>
                </a:srgbClr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Page fault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a typeface="方正博雅刊宋简体" panose="02000000000000000000" charset="-122"/>
                <a:cs typeface="+mj-lt"/>
              </a:rPr>
              <a:t>Step 5: Write to IO stack</a:t>
            </a:r>
            <a:endParaRPr lang="en-US" b="0" dirty="0">
              <a:ea typeface="方正博雅刊宋简体" panose="02000000000000000000" charset="-122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2393315"/>
            <a:ext cx="9144000" cy="147637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35560" y="3933825"/>
            <a:ext cx="9072880" cy="1440180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28980" y="404876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Skiplist: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25425" y="4403090"/>
            <a:ext cx="2442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Original / Current / Size (Pages) / Fringe (Bytes) / Free / Time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25425" y="4436745"/>
            <a:ext cx="2442845" cy="48831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94050" y="4086225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/>
              <a:t>app_buf1 / app_buf1 / 6 / 0 / 0 / 1</a:t>
            </a:r>
            <a:endParaRPr lang="zh-CN" altLang="en-US" sz="1200"/>
          </a:p>
        </p:txBody>
      </p:sp>
      <p:sp>
        <p:nvSpPr>
          <p:cNvPr id="19" name="圆角矩形 18"/>
          <p:cNvSpPr/>
          <p:nvPr/>
        </p:nvSpPr>
        <p:spPr>
          <a:xfrm>
            <a:off x="3193415" y="406146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74315" y="404495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①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1955" y="1129030"/>
            <a:ext cx="82664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Single IO stack source buffer location being transformed into multiple buffer locations</a:t>
            </a:r>
            <a:endParaRPr lang="en-US" altLang="zh-CN"/>
          </a:p>
          <a:p>
            <a:endParaRPr lang="en-US" altLang="zh-CN"/>
          </a:p>
          <a:p>
            <a:endParaRPr lang="en-US" altLang="zh-CN">
              <a:sym typeface="+mn-ea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6649720" y="2726055"/>
            <a:ext cx="2425700" cy="647700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195320" y="4508500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 / 6 / 0 / 0 / </a:t>
            </a:r>
            <a:r>
              <a:rPr lang="en-US" altLang="zh-CN" sz="1200">
                <a:sym typeface="+mn-ea"/>
              </a:rPr>
              <a:t>2</a:t>
            </a:r>
            <a:endParaRPr lang="en-US" altLang="zh-CN" sz="12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4685" y="4483735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75585" y="446722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②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4685" y="4914265"/>
            <a:ext cx="2442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 / </a:t>
            </a:r>
            <a:r>
              <a:rPr lang="en-US" altLang="zh-CN" sz="1200">
                <a:sym typeface="+mn-ea"/>
              </a:rPr>
              <a:t>5</a:t>
            </a:r>
            <a:r>
              <a:rPr lang="zh-CN" altLang="en-US" sz="1200">
                <a:sym typeface="+mn-ea"/>
              </a:rPr>
              <a:t> /</a:t>
            </a:r>
            <a:r>
              <a:rPr lang="en-US" altLang="zh-CN" sz="1200">
                <a:sym typeface="+mn-ea"/>
              </a:rPr>
              <a:t>4B</a:t>
            </a:r>
            <a:r>
              <a:rPr lang="zh-CN" altLang="en-US" sz="1200">
                <a:sym typeface="+mn-ea"/>
              </a:rPr>
              <a:t>/ 0 / </a:t>
            </a:r>
            <a:r>
              <a:rPr lang="en-US" altLang="zh-CN" sz="1200">
                <a:sym typeface="+mn-ea"/>
              </a:rPr>
              <a:t>3</a:t>
            </a:r>
            <a:endParaRPr lang="en-US" altLang="zh-CN" sz="120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94050" y="488950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74950" y="487299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③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1270" y="4086225"/>
            <a:ext cx="2696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4</a:t>
            </a:r>
            <a:r>
              <a:rPr lang="zh-CN" altLang="en-US" sz="1200">
                <a:sym typeface="+mn-ea"/>
              </a:rPr>
              <a:t> / 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 /</a:t>
            </a:r>
            <a:r>
              <a:rPr lang="en-US" altLang="zh-CN" sz="1200">
                <a:sym typeface="+mn-ea"/>
              </a:rPr>
              <a:t>4096B</a:t>
            </a:r>
            <a:r>
              <a:rPr lang="zh-CN" altLang="en-US" sz="1200">
                <a:sym typeface="+mn-ea"/>
              </a:rPr>
              <a:t>/ 0 / </a:t>
            </a:r>
            <a:r>
              <a:rPr lang="en-US" altLang="zh-CN" sz="1200">
                <a:sym typeface="+mn-ea"/>
              </a:rPr>
              <a:t>4</a:t>
            </a:r>
            <a:endParaRPr lang="en-US" altLang="zh-CN" sz="1200">
              <a:sym typeface="+mn-ea"/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6350635" y="4061460"/>
            <a:ext cx="2696845" cy="341630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933440" y="404495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等线" charset="0"/>
                <a:ea typeface="等线" charset="0"/>
              </a:rPr>
              <a:t>④</a:t>
            </a:r>
            <a:endParaRPr lang="en-US" altLang="zh-CN">
              <a:latin typeface="等线" charset="0"/>
              <a:ea typeface="等线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52540" y="4508500"/>
            <a:ext cx="259969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4+4</a:t>
            </a:r>
            <a:r>
              <a:rPr lang="zh-CN" altLang="en-US" sz="1200">
                <a:sym typeface="+mn-ea"/>
              </a:rPr>
              <a:t> / 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 / 0 / 0 / </a:t>
            </a:r>
            <a:r>
              <a:rPr lang="en-US" altLang="zh-CN" sz="1200">
                <a:sym typeface="+mn-ea"/>
              </a:rPr>
              <a:t>5</a:t>
            </a:r>
            <a:endParaRPr lang="en-US" altLang="zh-CN" sz="1200">
              <a:sym typeface="+mn-ea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351905" y="4483735"/>
            <a:ext cx="2600325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32805" y="446722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等线" charset="0"/>
                <a:ea typeface="等线" charset="0"/>
              </a:rPr>
              <a:t>⑤</a:t>
            </a:r>
            <a:endParaRPr lang="zh-CN" altLang="en-US">
              <a:latin typeface="等线" charset="0"/>
              <a:ea typeface="等线" charset="0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4860290" y="3073400"/>
            <a:ext cx="2159635" cy="2876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1164590" y="2734310"/>
            <a:ext cx="6175375" cy="1689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5776595" y="3001010"/>
            <a:ext cx="2251710" cy="487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Kerenl bypass IO stack copy elimination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Input API copy elimination</a:t>
            </a:r>
            <a:endParaRPr lang="zh-CN" altLang="en-US"/>
          </a:p>
          <a:p>
            <a:pPr lvl="1"/>
            <a:r>
              <a:rPr lang="en-US" altLang="zh-CN" sz="2000"/>
              <a:t>zIO can eliminate the copy from IO stack to application buffer. Application will use IO stack buffer actually</a:t>
            </a:r>
            <a:endParaRPr lang="zh-CN" altLang="en-US"/>
          </a:p>
          <a:p>
            <a:r>
              <a:rPr lang="zh-CN" altLang="en-US"/>
              <a:t>Output API copy elimination</a:t>
            </a:r>
            <a:endParaRPr lang="zh-CN" altLang="en-US"/>
          </a:p>
          <a:p>
            <a:pPr lvl="1"/>
            <a:r>
              <a:rPr lang="en-US" altLang="zh-CN"/>
              <a:t>Modify </a:t>
            </a:r>
            <a:r>
              <a:rPr lang="zh-CN" altLang="en-US"/>
              <a:t>the IO stacks to fetch the original buffer locations from zIO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52415" y="4255135"/>
            <a:ext cx="1546860" cy="368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zIO + IO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185410" y="4187190"/>
            <a:ext cx="1367790" cy="504190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Optimistic input persistence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zIO can eliminate copies among NVM</a:t>
            </a:r>
            <a:endParaRPr lang="en-US" altLang="zh-CN"/>
          </a:p>
          <a:p>
            <a:pPr lvl="1"/>
            <a:r>
              <a:rPr lang="en-US" altLang="zh-CN"/>
              <a:t>If original and intermediate buffers are backed by NVM, zIO can eliminate and track any copies among the buffers,while ensuring persistence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52415" y="4255135"/>
            <a:ext cx="1546860" cy="3683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zIO + ORP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282565" y="4187190"/>
            <a:ext cx="1367790" cy="504190"/>
          </a:xfrm>
          <a:prstGeom prst="round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>
            <a:normAutofit/>
          </a:bodyPr>
          <a:lstStyle/>
          <a:p>
            <a:r>
              <a:rPr lang="en-US" b="0" dirty="0"/>
              <a:t>Problem: Multiple IO copies</a:t>
            </a:r>
            <a:endParaRPr 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4154170" cy="3771900"/>
          </a:xfrm>
        </p:spPr>
        <p:txBody>
          <a:bodyPr>
            <a:normAutofit fontScale="90000"/>
          </a:bodyPr>
          <a:lstStyle/>
          <a:p>
            <a:r>
              <a:rPr lang="en-US" sz="2220" dirty="0"/>
              <a:t>Multiple copies</a:t>
            </a:r>
            <a:endParaRPr lang="en-US" sz="2220" dirty="0"/>
          </a:p>
          <a:p>
            <a:pPr lvl="1"/>
            <a:r>
              <a:rPr lang="en-US" sz="1850" dirty="0"/>
              <a:t>6 in Redis SET</a:t>
            </a:r>
            <a:endParaRPr lang="en-US" sz="1850" dirty="0"/>
          </a:p>
          <a:p>
            <a:r>
              <a:rPr lang="en-US" sz="2220" dirty="0"/>
              <a:t>All application investigated use C standard library functions to copy data</a:t>
            </a:r>
            <a:endParaRPr lang="en-US" dirty="0"/>
          </a:p>
          <a:p>
            <a:pPr lvl="1"/>
            <a:r>
              <a:rPr lang="en-US" dirty="0"/>
              <a:t>such as memcpy and memmove</a:t>
            </a:r>
            <a:endParaRPr lang="en-US" dirty="0"/>
          </a:p>
          <a:p>
            <a:r>
              <a:rPr lang="en-US" altLang="zh-CN" sz="2220" dirty="0"/>
              <a:t>M</a:t>
            </a:r>
            <a:r>
              <a:rPr lang="zh-CN" altLang="en-US" sz="2220" dirty="0"/>
              <a:t>ore internal copies of IO data than at the IO stack API</a:t>
            </a:r>
            <a:endParaRPr lang="zh-CN" altLang="en-US" sz="222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7915" y="989330"/>
            <a:ext cx="3441700" cy="2635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655" y="3730625"/>
            <a:ext cx="3827145" cy="1566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Microbenchmarks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1595"/>
            <a:ext cx="3423920" cy="3771900"/>
          </a:xfrm>
        </p:spPr>
        <p:txBody>
          <a:bodyPr>
            <a:normAutofit/>
          </a:bodyPr>
          <a:p>
            <a:r>
              <a:rPr lang="en-US" altLang="zh-CN"/>
              <a:t>Simple TCP echo server</a:t>
            </a:r>
            <a:endParaRPr lang="en-US" altLang="zh-CN"/>
          </a:p>
          <a:p>
            <a:pPr lvl="1"/>
            <a:r>
              <a:rPr lang="en-US" altLang="zh-CN"/>
              <a:t>12 copies:</a:t>
            </a:r>
            <a:r>
              <a:rPr lang="zh-CN" altLang="en-US"/>
              <a:t> </a:t>
            </a:r>
            <a:r>
              <a:rPr lang="en-US" altLang="zh-CN"/>
              <a:t>3.8× vs Linux </a:t>
            </a:r>
            <a:endParaRPr lang="en-US" altLang="zh-CN"/>
          </a:p>
          <a:p>
            <a:pPr lvl="1"/>
            <a:r>
              <a:rPr lang="en-US" altLang="zh-CN"/>
              <a:t>12 copies: 2.8x vs TAS</a:t>
            </a:r>
            <a:endParaRPr lang="en-US" altLang="zh-CN"/>
          </a:p>
          <a:p>
            <a:pPr lvl="1"/>
            <a:r>
              <a:rPr lang="en-US" altLang="zh-CN"/>
              <a:t>12 copies: zIO+IO 1.2x vs zIO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8965" y="786130"/>
            <a:ext cx="4529455" cy="2311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65" y="3289935"/>
            <a:ext cx="452882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32676"/>
            <a:ext cx="8229600" cy="900442"/>
          </a:xfrm>
        </p:spPr>
        <p:txBody>
          <a:bodyPr/>
          <a:p>
            <a:r>
              <a:rPr lang="en-US" altLang="zh-CN"/>
              <a:t>Application performance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3377565" cy="3771900"/>
          </a:xfrm>
        </p:spPr>
        <p:txBody>
          <a:bodyPr/>
          <a:p>
            <a:r>
              <a:rPr lang="en-US" altLang="zh-CN"/>
              <a:t>Redis:</a:t>
            </a:r>
            <a:endParaRPr lang="en-US" altLang="zh-CN"/>
          </a:p>
          <a:p>
            <a:pPr lvl="1"/>
            <a:r>
              <a:rPr lang="en-US" altLang="zh-CN"/>
              <a:t>1.8x vs Linux</a:t>
            </a:r>
            <a:endParaRPr lang="en-US" altLang="zh-CN"/>
          </a:p>
          <a:p>
            <a:pPr lvl="1"/>
            <a:r>
              <a:rPr lang="en-US" altLang="zh-CN"/>
              <a:t>2.5x vs kernel bypass</a:t>
            </a:r>
            <a:endParaRPr lang="en-US" altLang="zh-CN"/>
          </a:p>
          <a:p>
            <a:pPr lvl="0"/>
            <a:endParaRPr lang="en-US" altLang="zh-CN"/>
          </a:p>
          <a:p>
            <a:pPr lvl="0"/>
            <a:r>
              <a:rPr lang="en-US" altLang="zh-CN"/>
              <a:t>YCSB</a:t>
            </a:r>
            <a:endParaRPr lang="en-US" altLang="zh-CN"/>
          </a:p>
          <a:p>
            <a:pPr lvl="1"/>
            <a:r>
              <a:rPr lang="en-US" altLang="zh-CN"/>
              <a:t>1.3 vs Linux</a:t>
            </a:r>
            <a:endParaRPr lang="en-US" altLang="zh-CN"/>
          </a:p>
          <a:p>
            <a:pPr lvl="1"/>
            <a:r>
              <a:rPr lang="en-US" altLang="zh-CN"/>
              <a:t>2 vs kernel bypass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0375" y="992505"/>
            <a:ext cx="4550410" cy="44088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p>
            <a:pPr algn="ctr"/>
            <a:r>
              <a:rPr lang="zh-CN" altLang="en-US" dirty="0"/>
              <a:t>上海交通大学并行与分布式系统研究所（</a:t>
            </a:r>
            <a:r>
              <a:rPr lang="en-US" altLang="zh-CN" dirty="0"/>
              <a:t>IPADS@SJTU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方正博雅刊宋简体" panose="02000000000000000000" charset="-122"/>
                <a:cs typeface="+mj-lt"/>
              </a:rPr>
              <a:t>zIO copy example(step 2)</a:t>
            </a:r>
            <a:endParaRPr lang="en-US" b="0" dirty="0">
              <a:ea typeface="方正博雅刊宋简体" panose="02000000000000000000" charset="-122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1388745"/>
            <a:ext cx="9144000" cy="14763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8980" y="304419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Skiplist: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25425" y="3398520"/>
            <a:ext cx="2442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Original / Current / Size (Pages) / Fringe (Bytes) / Free / Time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25425" y="3432175"/>
            <a:ext cx="2442845" cy="48831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94050" y="3081655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app_buf1 / 6 / 0 / 0 / 1</a:t>
            </a:r>
            <a:endParaRPr lang="zh-CN" altLang="en-US" sz="1200"/>
          </a:p>
        </p:txBody>
      </p:sp>
      <p:sp>
        <p:nvSpPr>
          <p:cNvPr id="19" name="圆角矩形 18"/>
          <p:cNvSpPr/>
          <p:nvPr/>
        </p:nvSpPr>
        <p:spPr>
          <a:xfrm>
            <a:off x="3193415" y="305689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74315" y="304038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①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7540" y="3639185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 / 6 / 0 / 0 / </a:t>
            </a:r>
            <a:r>
              <a:rPr lang="en-US" altLang="zh-CN" sz="1200">
                <a:sym typeface="+mn-ea"/>
              </a:rPr>
              <a:t>2</a:t>
            </a:r>
            <a:endParaRPr lang="en-US" altLang="zh-CN" sz="120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76905" y="361442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57805" y="359791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②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 rot="1863477">
            <a:off x="6585828" y="172233"/>
            <a:ext cx="34563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Backup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方正博雅刊宋简体" panose="02000000000000000000" charset="-122"/>
                <a:cs typeface="+mj-lt"/>
              </a:rPr>
              <a:t>zIO copy example(step 3)</a:t>
            </a:r>
            <a:endParaRPr lang="en-US" b="0" dirty="0">
              <a:ea typeface="方正博雅刊宋简体" panose="02000000000000000000" charset="-122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1388745"/>
            <a:ext cx="9144000" cy="14763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8980" y="304419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Skiplist: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25425" y="3398520"/>
            <a:ext cx="2442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Original / Current / Size (Pages) / Fringe (Bytes) / Free / Time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25425" y="3432175"/>
            <a:ext cx="2442845" cy="48831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94050" y="3081655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app_buf1 / 6 / 0 / 0 / 1</a:t>
            </a:r>
            <a:endParaRPr lang="zh-CN" altLang="en-US" sz="1200"/>
          </a:p>
        </p:txBody>
      </p:sp>
      <p:sp>
        <p:nvSpPr>
          <p:cNvPr id="19" name="圆角矩形 18"/>
          <p:cNvSpPr/>
          <p:nvPr/>
        </p:nvSpPr>
        <p:spPr>
          <a:xfrm>
            <a:off x="3193415" y="305689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74315" y="304038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①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5320" y="3647440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 / 6 / 0 / 0 / </a:t>
            </a:r>
            <a:r>
              <a:rPr lang="en-US" altLang="zh-CN" sz="1200">
                <a:sym typeface="+mn-ea"/>
              </a:rPr>
              <a:t>2</a:t>
            </a:r>
            <a:endParaRPr lang="en-US" altLang="zh-CN" sz="120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94685" y="3622675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75585" y="360616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②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4685" y="4196715"/>
            <a:ext cx="2442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 / </a:t>
            </a:r>
            <a:r>
              <a:rPr lang="en-US" altLang="zh-CN" sz="1200">
                <a:sym typeface="+mn-ea"/>
              </a:rPr>
              <a:t>5</a:t>
            </a:r>
            <a:r>
              <a:rPr lang="zh-CN" altLang="en-US" sz="1200">
                <a:sym typeface="+mn-ea"/>
              </a:rPr>
              <a:t> /</a:t>
            </a:r>
            <a:r>
              <a:rPr lang="en-US" altLang="zh-CN" sz="1200">
                <a:sym typeface="+mn-ea"/>
              </a:rPr>
              <a:t>4B</a:t>
            </a:r>
            <a:r>
              <a:rPr lang="zh-CN" altLang="en-US" sz="1200">
                <a:sym typeface="+mn-ea"/>
              </a:rPr>
              <a:t>/ 0 / </a:t>
            </a:r>
            <a:r>
              <a:rPr lang="en-US" altLang="zh-CN" sz="1200">
                <a:sym typeface="+mn-ea"/>
              </a:rPr>
              <a:t>3</a:t>
            </a:r>
            <a:endParaRPr lang="en-US" altLang="zh-CN" sz="12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4050" y="417195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74950" y="415544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③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方正博雅刊宋简体" panose="02000000000000000000" charset="-122"/>
                <a:cs typeface="+mj-lt"/>
              </a:rPr>
              <a:t>zIO copy example(step 4)</a:t>
            </a:r>
            <a:endParaRPr lang="en-US" b="0" dirty="0">
              <a:ea typeface="方正博雅刊宋简体" panose="02000000000000000000" charset="-122"/>
              <a:cs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1388745"/>
            <a:ext cx="9144000" cy="14763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8980" y="3044190"/>
            <a:ext cx="161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Skiplist: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25425" y="3398520"/>
            <a:ext cx="2442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Original / Current / Size (Pages) / Fringe (Bytes) / Free / Time</a:t>
            </a:r>
            <a:endParaRPr lang="zh-CN" altLang="en-US" sz="1200"/>
          </a:p>
        </p:txBody>
      </p:sp>
      <p:sp>
        <p:nvSpPr>
          <p:cNvPr id="17" name="圆角矩形 16"/>
          <p:cNvSpPr/>
          <p:nvPr/>
        </p:nvSpPr>
        <p:spPr>
          <a:xfrm>
            <a:off x="225425" y="3432175"/>
            <a:ext cx="2442845" cy="488315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94050" y="3081655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app_buf1 / 6 / 0 / 0 / 1</a:t>
            </a:r>
            <a:endParaRPr lang="zh-CN" altLang="en-US" sz="1200"/>
          </a:p>
        </p:txBody>
      </p:sp>
      <p:sp>
        <p:nvSpPr>
          <p:cNvPr id="19" name="圆角矩形 18"/>
          <p:cNvSpPr/>
          <p:nvPr/>
        </p:nvSpPr>
        <p:spPr>
          <a:xfrm>
            <a:off x="3193415" y="305689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774315" y="304038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①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5320" y="3647440"/>
            <a:ext cx="24263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 / 6 / 0 / 0 / </a:t>
            </a:r>
            <a:r>
              <a:rPr lang="en-US" altLang="zh-CN" sz="1200">
                <a:sym typeface="+mn-ea"/>
              </a:rPr>
              <a:t>2</a:t>
            </a:r>
            <a:endParaRPr lang="en-US" altLang="zh-CN" sz="1200">
              <a:sym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94685" y="3622675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75585" y="3606165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②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94685" y="4196715"/>
            <a:ext cx="2442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>
                <a:sym typeface="+mn-ea"/>
              </a:rPr>
              <a:t>app_buf1 / app_buf</a:t>
            </a:r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 / </a:t>
            </a:r>
            <a:r>
              <a:rPr lang="en-US" altLang="zh-CN" sz="1200">
                <a:sym typeface="+mn-ea"/>
              </a:rPr>
              <a:t>5</a:t>
            </a:r>
            <a:r>
              <a:rPr lang="zh-CN" altLang="en-US" sz="1200">
                <a:sym typeface="+mn-ea"/>
              </a:rPr>
              <a:t> /</a:t>
            </a:r>
            <a:r>
              <a:rPr lang="en-US" altLang="zh-CN" sz="1200">
                <a:sym typeface="+mn-ea"/>
              </a:rPr>
              <a:t>4B</a:t>
            </a:r>
            <a:r>
              <a:rPr lang="zh-CN" altLang="en-US" sz="1200">
                <a:sym typeface="+mn-ea"/>
              </a:rPr>
              <a:t>/ 0 / </a:t>
            </a:r>
            <a:r>
              <a:rPr lang="en-US" altLang="zh-CN" sz="1200">
                <a:sym typeface="+mn-ea"/>
              </a:rPr>
              <a:t>3</a:t>
            </a:r>
            <a:endParaRPr lang="en-US" altLang="zh-CN" sz="1200">
              <a:sym typeface="+mn-ea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94050" y="4171950"/>
            <a:ext cx="2426970" cy="346075"/>
          </a:xfrm>
          <a:prstGeom prst="roundRect">
            <a:avLst/>
          </a:prstGeom>
          <a:noFill/>
          <a:ln>
            <a:solidFill>
              <a:schemeClr val="bg2">
                <a:lumMod val="1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774950" y="4155440"/>
            <a:ext cx="419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bri" panose="020F0502020204030204" pitchFamily="34" charset="0"/>
                <a:ea typeface="Calibri" panose="020F0502020204030204" pitchFamily="34" charset="0"/>
              </a:rPr>
              <a:t>③</a:t>
            </a:r>
            <a:endParaRPr lang="zh-CN" altLang="en-US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 rot="1863477">
            <a:off x="6585828" y="172233"/>
            <a:ext cx="34563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Backup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/>
          <a:lstStyle/>
          <a:p>
            <a:r>
              <a:rPr lang="en-US" b="0" dirty="0"/>
              <a:t>Problem: Multiple IO copies</a:t>
            </a:r>
            <a:endParaRPr 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3937000" cy="37719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</a:t>
            </a:r>
            <a:r>
              <a:rPr lang="zh-CN" altLang="en-US" sz="2000" dirty="0"/>
              <a:t>arger value sizes imply higher per-core throughput</a:t>
            </a:r>
            <a:endParaRPr lang="zh-CN" altLang="en-US" sz="2000" dirty="0"/>
          </a:p>
          <a:p>
            <a:r>
              <a:rPr lang="zh-CN" altLang="en-US" sz="2000" dirty="0"/>
              <a:t>larger value sizes cause </a:t>
            </a:r>
            <a:r>
              <a:rPr lang="en-US" altLang="zh-CN" sz="2000" dirty="0"/>
              <a:t>more memory copies CPU usage</a:t>
            </a:r>
            <a:endParaRPr lang="en-US" altLang="zh-CN" sz="2000" dirty="0"/>
          </a:p>
          <a:p>
            <a:pPr lvl="1"/>
            <a:r>
              <a:rPr lang="en-US" altLang="zh-CN" sz="1665" dirty="0"/>
              <a:t>39% of per-request CPU cycles spent in memory copies</a:t>
            </a:r>
            <a:endParaRPr lang="en-US" altLang="zh-CN" sz="1665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3560" y="1289685"/>
            <a:ext cx="4790440" cy="25850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1150" y="5024120"/>
            <a:ext cx="67519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dirty="0" smtClean="0">
                <a:sym typeface="+mn-ea"/>
              </a:rPr>
              <a:t>[1] TAS</a:t>
            </a:r>
            <a:r>
              <a:rPr lang="en-US" sz="1400" dirty="0">
                <a:sym typeface="+mn-ea"/>
              </a:rPr>
              <a:t>: TCP </a:t>
            </a:r>
            <a:r>
              <a:rPr lang="en-US" sz="1400" dirty="0" smtClean="0">
                <a:sym typeface="+mn-ea"/>
              </a:rPr>
              <a:t>acceleration as </a:t>
            </a:r>
            <a:r>
              <a:rPr lang="en-US" sz="1400" dirty="0">
                <a:sym typeface="+mn-ea"/>
              </a:rPr>
              <a:t>an OS </a:t>
            </a:r>
            <a:r>
              <a:rPr lang="en-US" sz="1400" dirty="0" smtClean="0">
                <a:sym typeface="+mn-ea"/>
              </a:rPr>
              <a:t>service, EuroSys’19</a:t>
            </a:r>
            <a:endParaRPr lang="en-US" sz="1400" dirty="0" smtClean="0"/>
          </a:p>
          <a:p>
            <a:r>
              <a:rPr lang="en-US" sz="1400" dirty="0" smtClean="0">
                <a:sym typeface="+mn-ea"/>
              </a:rPr>
              <a:t>[2] Strata</a:t>
            </a:r>
            <a:r>
              <a:rPr lang="en-US" sz="1400" dirty="0">
                <a:sym typeface="+mn-ea"/>
              </a:rPr>
              <a:t>: A cross media file </a:t>
            </a:r>
            <a:r>
              <a:rPr lang="en-US" sz="1400" dirty="0" smtClean="0">
                <a:sym typeface="+mn-ea"/>
              </a:rPr>
              <a:t>system, SOSP’17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4701540" y="4048125"/>
            <a:ext cx="4222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This paper use TAS[1] and Strata[2] as kernel-bypass system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/>
          <a:lstStyle/>
          <a:p>
            <a:r>
              <a:rPr lang="en-US" b="0" dirty="0"/>
              <a:t>Problem: current zero copy API's limits</a:t>
            </a:r>
            <a:endParaRPr lang="en-US" b="0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Lots of work on single-stack zero-copy IO APIs:</a:t>
            </a:r>
            <a:endParaRPr lang="zh-CN" altLang="en-US"/>
          </a:p>
          <a:p>
            <a:pPr lvl="1"/>
            <a:r>
              <a:rPr lang="zh-CN" altLang="en-US"/>
              <a:t>Network: Solaris [ATC</a:t>
            </a:r>
            <a:r>
              <a:rPr lang="en-US" altLang="zh-CN"/>
              <a:t>'</a:t>
            </a:r>
            <a:r>
              <a:rPr lang="zh-CN" altLang="en-US"/>
              <a:t>96], FreeBSD [IEEE</a:t>
            </a:r>
            <a:r>
              <a:rPr lang="en-US" altLang="zh-CN"/>
              <a:t>'</a:t>
            </a:r>
            <a:r>
              <a:rPr lang="zh-CN" altLang="en-US"/>
              <a:t>01], RDMA, netmap [ATC</a:t>
            </a:r>
            <a:r>
              <a:rPr lang="en-US" altLang="zh-CN"/>
              <a:t>'</a:t>
            </a:r>
            <a:r>
              <a:rPr lang="zh-CN" altLang="en-US"/>
              <a:t>12]</a:t>
            </a:r>
            <a:r>
              <a:rPr lang="en-US" altLang="zh-CN"/>
              <a:t>, Linux TCP sockets zero copy api.</a:t>
            </a:r>
            <a:endParaRPr lang="zh-CN" altLang="en-US"/>
          </a:p>
          <a:p>
            <a:pPr lvl="1"/>
            <a:r>
              <a:rPr lang="zh-CN" altLang="en-US"/>
              <a:t>Storage: Memory-mapped files</a:t>
            </a:r>
            <a:endParaRPr lang="zh-CN" altLang="en-US"/>
          </a:p>
          <a:p>
            <a:r>
              <a:rPr lang="zh-CN" altLang="en-US"/>
              <a:t>Cross-Stack APIs minimize copies across different IO stacks:</a:t>
            </a:r>
            <a:endParaRPr lang="zh-CN" altLang="en-US"/>
          </a:p>
          <a:p>
            <a:pPr lvl="1"/>
            <a:r>
              <a:rPr lang="zh-CN" altLang="en-US"/>
              <a:t>Demikernel [SOSP</a:t>
            </a:r>
            <a:r>
              <a:rPr lang="en-US" altLang="zh-CN"/>
              <a:t>'</a:t>
            </a:r>
            <a:r>
              <a:rPr lang="zh-CN" altLang="en-US"/>
              <a:t>21], PASTE [NSDI</a:t>
            </a:r>
            <a:r>
              <a:rPr lang="en-US" altLang="zh-CN"/>
              <a:t>'</a:t>
            </a:r>
            <a:r>
              <a:rPr lang="zh-CN" altLang="en-US"/>
              <a:t>18], Linux sendfil</a:t>
            </a:r>
            <a:r>
              <a:rPr lang="en-US" altLang="zh-CN"/>
              <a:t>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/>
          <a:lstStyle/>
          <a:p>
            <a:r>
              <a:rPr lang="en-US" b="0" dirty="0"/>
              <a:t>Problem: current zero copy API's limits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内容占位符 4"/>
          <p:cNvGraphicFramePr/>
          <p:nvPr>
            <p:ph idx="1"/>
            <p:custDataLst>
              <p:tags r:id="rId1"/>
            </p:custDataLst>
          </p:nvPr>
        </p:nvGraphicFramePr>
        <p:xfrm>
          <a:off x="281940" y="1141730"/>
          <a:ext cx="8404225" cy="415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680"/>
                <a:gridCol w="6265545"/>
              </a:tblGrid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APIs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Limits</a:t>
                      </a:r>
                      <a:endParaRPr lang="en-US" altLang="zh-CN"/>
                    </a:p>
                  </a:txBody>
                  <a:tcPr/>
                </a:tc>
              </a:tr>
              <a:tr h="3600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mmap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Can't append, no atomic modification.</a:t>
                      </a:r>
                      <a:endParaRPr lang="en-US" altLang="zh-CN" sz="1800"/>
                    </a:p>
                  </a:txBody>
                  <a:tcPr/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zero-copy </a:t>
                      </a:r>
                      <a:r>
                        <a:rPr lang="en-US" altLang="zh-CN" sz="1800"/>
                        <a:t>network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Lock application buffer</a:t>
                      </a:r>
                      <a:r>
                        <a:rPr lang="zh-CN" altLang="en-US" sz="1800"/>
                        <a:t>，</a:t>
                      </a:r>
                      <a:r>
                        <a:rPr lang="en-US" altLang="zh-CN" sz="1800"/>
                        <a:t>Developer have to know what incoming data look like.</a:t>
                      </a:r>
                      <a:endParaRPr lang="en-US" altLang="zh-CN" sz="1800"/>
                    </a:p>
                  </a:txBody>
                  <a:tcPr/>
                </a:tc>
              </a:tr>
              <a:tr h="7791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SocksDirect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Buffer should be page-aligned, NIC should be able to isolate packet payloads.</a:t>
                      </a:r>
                      <a:endParaRPr lang="en-US" altLang="zh-CN" sz="1800"/>
                    </a:p>
                  </a:txBody>
                  <a:tcPr/>
                </a:tc>
              </a:tr>
              <a:tr h="565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sendfile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Be obsolete for dynamic in memory content.</a:t>
                      </a:r>
                      <a:endParaRPr lang="en-US" altLang="zh-CN" sz="1800"/>
                    </a:p>
                  </a:txBody>
                  <a:tcPr/>
                </a:tc>
              </a:tr>
              <a:tr h="3613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PASTE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Requires lots of developer effort.</a:t>
                      </a:r>
                      <a:endParaRPr lang="en-US" altLang="zh-CN" sz="1800"/>
                    </a:p>
                  </a:txBody>
                  <a:tcPr/>
                </a:tc>
              </a:tr>
              <a:tr h="8820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Demikernel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/>
                        <a:t>R</a:t>
                      </a:r>
                      <a:r>
                        <a:rPr lang="zh-CN" altLang="en-US" sz="1800"/>
                        <a:t>equires implement run-to-completion IO processing.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en-US" altLang="zh-CN" sz="1800"/>
                        <a:t>No in-place updates.</a:t>
                      </a:r>
                      <a:endParaRPr lang="en-US" altLang="zh-CN"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41566"/>
            <a:ext cx="8229600" cy="900442"/>
          </a:xfrm>
        </p:spPr>
        <p:txBody>
          <a:bodyPr/>
          <a:lstStyle/>
          <a:p>
            <a:r>
              <a:rPr lang="en-US" b="0" dirty="0"/>
              <a:t>Problem: current zero copy API's limits</a:t>
            </a:r>
            <a:endParaRPr 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zero copy API's major problems:</a:t>
            </a:r>
            <a:endParaRPr lang="en-US" dirty="0"/>
          </a:p>
          <a:p>
            <a:pPr lvl="1"/>
            <a:r>
              <a:rPr lang="en-US" dirty="0"/>
              <a:t>Introduce complexities</a:t>
            </a:r>
            <a:endParaRPr lang="en-US" dirty="0"/>
          </a:p>
          <a:p>
            <a:pPr lvl="1"/>
            <a:r>
              <a:rPr lang="en-US" dirty="0"/>
              <a:t>Introduce restrictions</a:t>
            </a:r>
            <a:endParaRPr lang="en-US" dirty="0"/>
          </a:p>
          <a:p>
            <a:pPr lvl="1"/>
            <a:r>
              <a:rPr lang="en-US" dirty="0"/>
              <a:t>Need IO device properties</a:t>
            </a:r>
            <a:endParaRPr lang="en-US" dirty="0"/>
          </a:p>
          <a:p>
            <a:pPr lvl="1"/>
            <a:r>
              <a:rPr lang="en-US" b="1" dirty="0">
                <a:latin typeface="Arial Bold" panose="020B0604020202090204" charset="0"/>
                <a:cs typeface="Arial Bold" panose="020B0604020202090204" charset="0"/>
              </a:rPr>
              <a:t>Not transparent</a:t>
            </a:r>
            <a:endParaRPr lang="en-US" b="1" dirty="0">
              <a:latin typeface="Arial Bold" panose="020B0604020202090204" charset="0"/>
              <a:cs typeface="Arial Bold" panose="020B0604020202090204" charset="0"/>
            </a:endParaRPr>
          </a:p>
          <a:p>
            <a:pPr lvl="1"/>
            <a:r>
              <a:rPr lang="en-US" b="1" dirty="0">
                <a:latin typeface="Arial Bold" panose="020B0604020202090204" charset="0"/>
                <a:cs typeface="Arial Bold" panose="020B0604020202090204" charset="0"/>
              </a:rPr>
              <a:t>Can't eliminate application internal copies</a:t>
            </a:r>
            <a:endParaRPr lang="en-US" b="1" dirty="0">
              <a:latin typeface="Arial Bold" panose="020B0604020202090204" charset="0"/>
              <a:cs typeface="Arial Bold" panose="020B060402020209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66115" y="4046855"/>
            <a:ext cx="77323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olidFill>
                  <a:srgbClr val="C00000"/>
                </a:solidFill>
              </a:rPr>
              <a:t>B</a:t>
            </a:r>
            <a:r>
              <a:rPr lang="zh-CN" altLang="en-US" sz="2400">
                <a:solidFill>
                  <a:srgbClr val="C00000"/>
                </a:solidFill>
              </a:rPr>
              <a:t>oth application and kernel developers forgo zero-copy APIs</a:t>
            </a:r>
            <a:endParaRPr lang="en-US" altLang="zh-CN" sz="240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Put problem together</a:t>
            </a:r>
            <a:endParaRPr lang="zh-CN" altLang="en-US" b="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Multiple memory copies</a:t>
            </a:r>
            <a:endParaRPr lang="en-US" sz="2400" dirty="0" smtClean="0"/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Performance overhead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More application internal copies</a:t>
            </a:r>
            <a:endParaRPr lang="en-US" sz="2000" dirty="0" smtClean="0">
              <a:sym typeface="Wingdings" panose="05000000000000000000" pitchFamily="2" charset="2"/>
            </a:endParaRPr>
          </a:p>
          <a:p>
            <a:pPr lvl="1"/>
            <a:endParaRPr lang="en-US" sz="2000" dirty="0" smtClean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Existing zero-copy APIs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lvl="1"/>
            <a:r>
              <a:rPr lang="en-US" sz="2000" dirty="0" smtClean="0"/>
              <a:t>No transparent copy elimination</a:t>
            </a:r>
            <a:endParaRPr lang="en-US" sz="2000" dirty="0" smtClean="0"/>
          </a:p>
          <a:p>
            <a:pPr lvl="1"/>
            <a:r>
              <a:rPr lang="en-US" sz="2000" dirty="0" smtClean="0"/>
              <a:t>Cannot eliminate internal copies in applications</a:t>
            </a: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zIO's insights</a:t>
            </a:r>
            <a:endParaRPr 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27151"/>
            <a:ext cx="8229600" cy="3771636"/>
          </a:xfrm>
        </p:spPr>
        <p:txBody>
          <a:bodyPr/>
          <a:lstStyle/>
          <a:p>
            <a:r>
              <a:rPr lang="en-US" dirty="0"/>
              <a:t>Applications often modify only a part of the data they process</a:t>
            </a:r>
            <a:endParaRPr lang="en-US" dirty="0"/>
          </a:p>
          <a:p>
            <a:pPr lvl="1"/>
            <a:r>
              <a:rPr lang="en-US" dirty="0"/>
              <a:t>Many copy have no need to happen</a:t>
            </a:r>
            <a:endParaRPr lang="en-US" dirty="0"/>
          </a:p>
          <a:p>
            <a:pPr lvl="0"/>
            <a:r>
              <a:rPr lang="en-US" dirty="0"/>
              <a:t>zIO speculatively elides and tracks IO buffer copies</a:t>
            </a:r>
            <a:endParaRPr lang="en-US" dirty="0"/>
          </a:p>
          <a:p>
            <a:pPr lvl="0"/>
            <a:r>
              <a:rPr lang="en-US" dirty="0"/>
              <a:t>Upon mis-speculation (IO buffer touched), lazily execute copy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方正博雅刊宋简体" panose="02000000000000000000" charset="-122"/>
                <a:cs typeface="+mj-lt"/>
              </a:rPr>
              <a:t>zIO Design</a:t>
            </a:r>
            <a:endParaRPr lang="en-US" b="0" dirty="0">
              <a:ea typeface="方正博雅刊宋简体" panose="02000000000000000000" charset="-122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zIO is a user level ibrary (libzIO)</a:t>
            </a:r>
            <a:endParaRPr lang="en-US" dirty="0"/>
          </a:p>
          <a:p>
            <a:pPr lvl="1"/>
            <a:r>
              <a:rPr lang="en-US" dirty="0"/>
              <a:t>It can be dynamically and transparently linked to applications</a:t>
            </a:r>
            <a:endParaRPr lang="en-US" dirty="0"/>
          </a:p>
          <a:p>
            <a:r>
              <a:rPr lang="en-US" dirty="0"/>
              <a:t>zIO intercepts a number of C standard library and IO system calls</a:t>
            </a:r>
            <a:endParaRPr lang="en-US" dirty="0"/>
          </a:p>
          <a:p>
            <a:pPr lvl="1"/>
            <a:r>
              <a:rPr lang="en-US" dirty="0"/>
              <a:t>including memory copy and management, and socket and file 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1c09bf1-764b-41f1-8da7-c975eeb1ea4a}"/>
  <p:tag name="TABLE_ENDDRAG_ORIGIN_RECT" val="661*327"/>
  <p:tag name="TABLE_ENDDRAG_RECT" val="22*89*661*328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6886</Words>
  <Application>WPS 演示</Application>
  <PresentationFormat>On-screen Show (16:10)</PresentationFormat>
  <Paragraphs>412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54" baseType="lpstr">
      <vt:lpstr>Arial</vt:lpstr>
      <vt:lpstr>方正书宋_GBK</vt:lpstr>
      <vt:lpstr>Wingdings</vt:lpstr>
      <vt:lpstr>DengXian</vt:lpstr>
      <vt:lpstr>汉仪中等线KW</vt:lpstr>
      <vt:lpstr>微软雅黑 Light</vt:lpstr>
      <vt:lpstr>苹方-简</vt:lpstr>
      <vt:lpstr>微软雅黑</vt:lpstr>
      <vt:lpstr>汉仪旗黑</vt:lpstr>
      <vt:lpstr>Calibri</vt:lpstr>
      <vt:lpstr>Helvetica Neue</vt:lpstr>
      <vt:lpstr>SimSun</vt:lpstr>
      <vt:lpstr>Arial Unicode MS</vt:lpstr>
      <vt:lpstr>汉仪书宋二KW</vt:lpstr>
      <vt:lpstr>微软雅黑</vt:lpstr>
      <vt:lpstr>微软雅黑 Light</vt:lpstr>
      <vt:lpstr>华文楷体</vt:lpstr>
      <vt:lpstr>方正博雅刊宋简体</vt:lpstr>
      <vt:lpstr>方正清刻本悦宋简体</vt:lpstr>
      <vt:lpstr>Apple SD Gothic Neo Bold</vt:lpstr>
      <vt:lpstr>American Typewriter Regular</vt:lpstr>
      <vt:lpstr>Arial Italic</vt:lpstr>
      <vt:lpstr>Apple SD Gothic Neo Regular</vt:lpstr>
      <vt:lpstr>Apple Symbols</vt:lpstr>
      <vt:lpstr>標楷體</vt:lpstr>
      <vt:lpstr>等线</vt:lpstr>
      <vt:lpstr>Arial Regular</vt:lpstr>
      <vt:lpstr>Arial Bold</vt:lpstr>
      <vt:lpstr>Office 主题​​</vt:lpstr>
      <vt:lpstr>Title</vt:lpstr>
      <vt:lpstr>Limits of Zero-Copy IO APIs</vt:lpstr>
      <vt:lpstr>Problem: large of copies</vt:lpstr>
      <vt:lpstr>Problem: current zero copy API's limits</vt:lpstr>
      <vt:lpstr>Limits of Zero-Copy IO APIs</vt:lpstr>
      <vt:lpstr>Problem: current zero copy API's limits</vt:lpstr>
      <vt:lpstr>Problem</vt:lpstr>
      <vt:lpstr>Challenge</vt:lpstr>
      <vt:lpstr>zIO Design</vt:lpstr>
      <vt:lpstr>zIO Design</vt:lpstr>
      <vt:lpstr>PowerPoint 演示文稿</vt:lpstr>
      <vt:lpstr>Application Copy Elimination</vt:lpstr>
      <vt:lpstr>zIO Design</vt:lpstr>
      <vt:lpstr>Step 1: Input buffer recording</vt:lpstr>
      <vt:lpstr>Step 2: Copy tracking and elimination.</vt:lpstr>
      <vt:lpstr>Step 3: Deal with buffer unaligned fringe</vt:lpstr>
      <vt:lpstr>Step 4: Access intermidiate buffer</vt:lpstr>
      <vt:lpstr>PowerPoint 演示文稿</vt:lpstr>
      <vt:lpstr>IO stack API copy elimination</vt:lpstr>
      <vt:lpstr>Optimistic input persistence</vt:lpstr>
      <vt:lpstr>Optimistic input persistence</vt:lpstr>
      <vt:lpstr>PowerPoint 演示文稿</vt:lpstr>
      <vt:lpstr>zIO copy example(step 1)</vt:lpstr>
      <vt:lpstr>zIO copy example(step 2)</vt:lpstr>
      <vt:lpstr>zIO copy example(step 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zhiguo</cp:lastModifiedBy>
  <cp:revision>5388</cp:revision>
  <cp:lastPrinted>2022-09-29T10:46:49Z</cp:lastPrinted>
  <dcterms:created xsi:type="dcterms:W3CDTF">2022-09-29T10:46:49Z</dcterms:created>
  <dcterms:modified xsi:type="dcterms:W3CDTF">2022-09-29T10:46:49Z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