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306" r:id="rId2"/>
    <p:sldId id="329" r:id="rId3"/>
    <p:sldId id="1346" r:id="rId4"/>
    <p:sldId id="1352" r:id="rId5"/>
    <p:sldId id="1345" r:id="rId6"/>
    <p:sldId id="1351" r:id="rId7"/>
    <p:sldId id="1347" r:id="rId8"/>
    <p:sldId id="1348" r:id="rId9"/>
    <p:sldId id="1350" r:id="rId10"/>
    <p:sldId id="1353" r:id="rId11"/>
    <p:sldId id="1354" r:id="rId12"/>
    <p:sldId id="1357" r:id="rId13"/>
    <p:sldId id="1355" r:id="rId14"/>
    <p:sldId id="1356" r:id="rId15"/>
    <p:sldId id="1358" r:id="rId16"/>
    <p:sldId id="1359" r:id="rId17"/>
    <p:sldId id="1360" r:id="rId18"/>
    <p:sldId id="1361" r:id="rId19"/>
    <p:sldId id="1362" r:id="rId2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69">
          <p15:clr>
            <a:srgbClr val="A4A3A4"/>
          </p15:clr>
        </p15:guide>
        <p15:guide id="3" pos="2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nhua Y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84B"/>
    <a:srgbClr val="BE384B"/>
    <a:srgbClr val="404040"/>
    <a:srgbClr val="FFFF99"/>
    <a:srgbClr val="515151"/>
    <a:srgbClr val="941100"/>
    <a:srgbClr val="FF2F92"/>
    <a:srgbClr val="0432FF"/>
    <a:srgbClr val="FF9300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 autoAdjust="0"/>
    <p:restoredTop sz="90818" autoAdjust="0"/>
  </p:normalViewPr>
  <p:slideViewPr>
    <p:cSldViewPr>
      <p:cViewPr varScale="1">
        <p:scale>
          <a:sx n="121" d="100"/>
          <a:sy n="121" d="100"/>
        </p:scale>
        <p:origin x="720" y="176"/>
      </p:cViewPr>
      <p:guideLst>
        <p:guide orient="horz" pos="1845"/>
        <p:guide pos="386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" altLang="zh-CN" dirty="0"/>
              <a:t>The swap cache is a core data structure in Linux’s swap </a:t>
            </a:r>
            <a:r>
              <a:rPr kumimoji="1" lang="en" altLang="zh-CN" dirty="0" err="1"/>
              <a:t>system.It</a:t>
            </a:r>
            <a:r>
              <a:rPr kumimoji="1" lang="en" altLang="zh-CN" dirty="0"/>
              <a:t> stores all prefetched pages and provides statistical information.</a:t>
            </a:r>
          </a:p>
          <a:p>
            <a:pPr lvl="1"/>
            <a:r>
              <a:rPr kumimoji="1" lang="en" altLang="zh-CN" dirty="0"/>
              <a:t>The swap cache design incurs a large number of minor page faults, limiting overall performance.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9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" altLang="zh-CN" dirty="0"/>
              <a:t>a Linux upcall latency to invoke a user-level handler takes 2-3 𝜇 seconds whereas a single page fault takes 3-4 𝜇 seconds. In </a:t>
            </a:r>
            <a:r>
              <a:rPr kumimoji="1" lang="en" altLang="zh-CN" dirty="0" err="1"/>
              <a:t>unikernels</a:t>
            </a:r>
            <a:r>
              <a:rPr kumimoji="1" lang="en" altLang="zh-CN" dirty="0"/>
              <a:t>, on the other hand, the costs of system calls and upcalls are the same as function calls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5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err="1"/>
              <a:t>DiLOS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默认比</a:t>
            </a:r>
            <a:r>
              <a:rPr kumimoji="1" lang="en-US" altLang="zh-CN" dirty="0" err="1"/>
              <a:t>aifm</a:t>
            </a:r>
            <a:r>
              <a:rPr kumimoji="1" lang="zh-CN" altLang="en-US" dirty="0"/>
              <a:t>好，这是因为</a:t>
            </a:r>
            <a:r>
              <a:rPr kumimoji="1" lang="en-US" altLang="zh-CN" dirty="0"/>
              <a:t>AIFM </a:t>
            </a:r>
            <a:r>
              <a:rPr kumimoji="1" lang="zh-CN" altLang="en-US" dirty="0"/>
              <a:t>每次访问指针都需要在软件层进行解引用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Datafram</a:t>
            </a:r>
            <a:r>
              <a:rPr kumimoji="1" lang="en-US" altLang="zh-CN" dirty="0"/>
              <a:t>(</a:t>
            </a:r>
            <a:r>
              <a:rPr kumimoji="1" lang="zh-CN" altLang="en-US" dirty="0"/>
              <a:t>数据处理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）中，</a:t>
            </a:r>
            <a:r>
              <a:rPr kumimoji="1" lang="en-US" altLang="zh-CN" dirty="0" err="1"/>
              <a:t>DiLOS</a:t>
            </a:r>
            <a:r>
              <a:rPr kumimoji="1" lang="zh-CN" altLang="en-US" dirty="0"/>
              <a:t>比</a:t>
            </a:r>
            <a:r>
              <a:rPr kumimoji="1" lang="en-US" altLang="zh-CN" dirty="0" err="1"/>
              <a:t>fastswap</a:t>
            </a:r>
            <a:r>
              <a:rPr kumimoji="1" lang="zh-CN" altLang="en-US" dirty="0"/>
              <a:t>表现更好</a:t>
            </a:r>
            <a:r>
              <a:rPr kumimoji="1" lang="en-US" altLang="zh-CN" dirty="0"/>
              <a:t>, </a:t>
            </a:r>
            <a:r>
              <a:rPr kumimoji="1" lang="zh-CN" altLang="en-US" dirty="0"/>
              <a:t>特别是在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很小时</a:t>
            </a:r>
            <a:r>
              <a:rPr kumimoji="1" lang="en-US" altLang="zh-CN" dirty="0"/>
              <a:t>184%</a:t>
            </a:r>
          </a:p>
          <a:p>
            <a:pPr marL="228600" indent="-228600">
              <a:buAutoNum type="arabicPeriod"/>
            </a:pPr>
            <a:r>
              <a:rPr kumimoji="1" lang="zh-CN" altLang="en-US" dirty="0"/>
              <a:t>图计算</a:t>
            </a:r>
            <a:r>
              <a:rPr kumimoji="1" lang="en-US" altLang="zh-CN" dirty="0"/>
              <a:t>benchmark </a:t>
            </a:r>
            <a:r>
              <a:rPr kumimoji="1" lang="zh-CN" altLang="en-US" dirty="0"/>
              <a:t>中，在</a:t>
            </a:r>
            <a:r>
              <a:rPr kumimoji="1" lang="en-US" altLang="zh-CN" dirty="0"/>
              <a:t>50% 100%</a:t>
            </a:r>
            <a:r>
              <a:rPr kumimoji="1" lang="zh-CN" altLang="en-US" dirty="0"/>
              <a:t>时，</a:t>
            </a:r>
            <a:r>
              <a:rPr kumimoji="1" lang="en-US" altLang="zh-CN" dirty="0" err="1"/>
              <a:t>DiLOS</a:t>
            </a:r>
            <a:r>
              <a:rPr kumimoji="1" lang="zh-CN" altLang="en-US" dirty="0"/>
              <a:t>表现要比</a:t>
            </a:r>
            <a:r>
              <a:rPr kumimoji="1" lang="en-US" altLang="zh-CN" dirty="0" err="1"/>
              <a:t>fastswap</a:t>
            </a:r>
            <a:r>
              <a:rPr kumimoji="1" lang="zh-CN" altLang="en-US" dirty="0"/>
              <a:t>差，作者说这是因为</a:t>
            </a:r>
            <a:r>
              <a:rPr kumimoji="1" lang="en-US" altLang="zh-CN" dirty="0" err="1"/>
              <a:t>Osv</a:t>
            </a:r>
            <a:r>
              <a:rPr kumimoji="1" lang="zh-CN" altLang="en-US" dirty="0"/>
              <a:t>里面的同步（锁）扩展性不好，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4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9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20994"/>
            <a:ext cx="7772400" cy="1225021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kumimoji="1" lang="en" altLang="zh-CN" sz="4400" dirty="0" err="1">
                <a:ea typeface="方正清刻本悦宋简体" panose="02000000000000000000" charset="-122"/>
                <a:cs typeface="+mj-lt"/>
              </a:rPr>
              <a:t>DiLOS</a:t>
            </a:r>
            <a:r>
              <a:rPr kumimoji="1" lang="en" altLang="zh-CN" sz="4400" dirty="0">
                <a:ea typeface="方正清刻本悦宋简体" panose="02000000000000000000" charset="-122"/>
                <a:cs typeface="+mj-lt"/>
              </a:rPr>
              <a:t>: Adding Performance to Paging-based Memory Disaggregation</a:t>
            </a:r>
            <a:endParaRPr kumimoji="1" lang="zh-CN" altLang="en-US" sz="4400" dirty="0">
              <a:ea typeface="方正清刻本悦宋简体" panose="02000000000000000000" charset="-122"/>
              <a:cs typeface="+mj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289548"/>
            <a:ext cx="7772400" cy="108012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Wonsup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 Yoon,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Jinyoung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 Oh,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Jisu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 Ok, Sue Moon,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Youngjin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 Kwon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 KAIST  </a:t>
            </a:r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APSys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 21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Presented by Zhi Guo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202</a:t>
            </a:r>
            <a:r>
              <a:rPr kumimoji="1" lang="en-US" altLang="en-GB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2</a:t>
            </a:r>
            <a:r>
              <a:rPr kumimoji="1"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.0</a:t>
            </a:r>
            <a:r>
              <a:rPr kumimoji="1" lang="en-US" altLang="en-GB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9</a:t>
            </a:r>
            <a:r>
              <a:rPr kumimoji="1"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.</a:t>
            </a:r>
            <a:r>
              <a:rPr kumimoji="1" lang="en-US" altLang="en-GB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29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7984" y="4655165"/>
            <a:ext cx="1794136" cy="6480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3563889" y="4655165"/>
            <a:ext cx="648072" cy="648072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590800" y="5296960"/>
            <a:ext cx="3962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 Regular" panose="020B0604020202090204" charset="0"/>
                <a:ea typeface="方正清刻本悦宋简体" panose="02000000000000000000" charset="-122"/>
                <a:cs typeface="Arial Regular" panose="020B0604020202090204" charset="0"/>
              </a:rPr>
              <a:t>上海交通大学并行与分布式系统研究所（</a:t>
            </a:r>
            <a:r>
              <a:rPr lang="en-GB" altLang="zh-CN">
                <a:latin typeface="Arial Regular" panose="020B0604020202090204" charset="0"/>
                <a:ea typeface="方正清刻本悦宋简体" panose="02000000000000000000" charset="-122"/>
                <a:cs typeface="Arial Regular" panose="020B0604020202090204" charset="0"/>
              </a:rPr>
              <a:t>IPADS@SJTU</a:t>
            </a:r>
            <a:r>
              <a:rPr lang="zh-CN" altLang="en-GB">
                <a:latin typeface="Arial Regular" panose="020B0604020202090204" charset="0"/>
                <a:ea typeface="方正清刻本悦宋简体" panose="02000000000000000000" charset="-122"/>
                <a:cs typeface="Arial Regular" panose="020B0604020202090204" charset="0"/>
              </a:rPr>
              <a:t>）</a:t>
            </a:r>
            <a:endParaRPr lang="zh-CN" altLang="en-US">
              <a:latin typeface="Arial Regular" panose="020B0604020202090204" charset="0"/>
              <a:ea typeface="方正清刻本悦宋简体" panose="02000000000000000000" charset="-122"/>
              <a:cs typeface="Arial Regular" panose="020B060402020209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D25E2-EE81-4029-9983-E2639FD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 page fault 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80D0D-4134-B4DE-C36A-FBA77393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Unified page table</a:t>
            </a:r>
          </a:p>
          <a:p>
            <a:pPr lvl="1"/>
            <a:r>
              <a:rPr kumimoji="1" lang="en-US" altLang="zh-CN" dirty="0"/>
              <a:t>Use bits in PTE to distinguish local page and remote page</a:t>
            </a:r>
          </a:p>
          <a:p>
            <a:r>
              <a:rPr kumimoji="1" lang="en" altLang="zh-CN" dirty="0"/>
              <a:t>Asynchronous network requests</a:t>
            </a:r>
          </a:p>
          <a:p>
            <a:pPr lvl="1"/>
            <a:r>
              <a:rPr kumimoji="1" lang="en" altLang="zh-CN" dirty="0"/>
              <a:t>Do permission checks and page reclaims, after the network request</a:t>
            </a:r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65EFC-3FFE-3C21-CDE1-70B8F73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4DE4E-C050-DFCF-B42A-F6067A8C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4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0CF17-BE4B-4D6A-3EEA-DD4B6E65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Prefetcher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07FF4-D9C5-32FD-AC62-B5B2B099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Bypass swap cache</a:t>
            </a:r>
          </a:p>
          <a:p>
            <a:pPr lvl="1"/>
            <a:r>
              <a:rPr kumimoji="1" lang="en-US" altLang="zh-CN" dirty="0" err="1"/>
              <a:t>DiLOS</a:t>
            </a:r>
            <a:r>
              <a:rPr kumimoji="1" lang="en-US" altLang="zh-CN" dirty="0"/>
              <a:t> cuts down on page faults during prefetching via skipping the swap cache.</a:t>
            </a:r>
          </a:p>
          <a:p>
            <a:r>
              <a:rPr kumimoji="1" lang="en-US" altLang="zh-CN" dirty="0"/>
              <a:t>Hit tracker</a:t>
            </a:r>
          </a:p>
          <a:p>
            <a:pPr lvl="1"/>
            <a:r>
              <a:rPr kumimoji="1" lang="en-US" altLang="zh-CN" dirty="0"/>
              <a:t>Use access bit in page table.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A0431-28B3-621C-D53D-595854C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5EFE6-039D-6A67-805E-9C4938674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62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B94CA-6F49-99D8-96FA-5CD63EF6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App-aware Prefetching Guide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E94AF-82D0-3BF2-C9CB-38A8D760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Why </a:t>
            </a:r>
            <a:r>
              <a:rPr kumimoji="1" lang="en-US" altLang="zh-CN" dirty="0" err="1"/>
              <a:t>Unikernel</a:t>
            </a:r>
            <a:r>
              <a:rPr kumimoji="1" lang="en-US" altLang="zh-CN" dirty="0"/>
              <a:t> is APP-aware?</a:t>
            </a:r>
          </a:p>
          <a:p>
            <a:pPr lvl="1"/>
            <a:r>
              <a:rPr kumimoji="1" lang="en-US" altLang="zh-CN" dirty="0"/>
              <a:t>Upcall/</a:t>
            </a:r>
            <a:r>
              <a:rPr kumimoji="1" lang="en-US" altLang="zh-CN" dirty="0" err="1"/>
              <a:t>downcall</a:t>
            </a:r>
            <a:r>
              <a:rPr kumimoji="1" lang="en-US" altLang="zh-CN" dirty="0"/>
              <a:t> is much more faster.</a:t>
            </a:r>
          </a:p>
          <a:p>
            <a:r>
              <a:rPr kumimoji="1" lang="en-US" altLang="zh-CN" dirty="0" err="1"/>
              <a:t>DiLOS</a:t>
            </a:r>
            <a:r>
              <a:rPr kumimoji="1" lang="en-US" altLang="zh-CN" dirty="0"/>
              <a:t> App-aware prefetching procedure</a:t>
            </a:r>
          </a:p>
          <a:p>
            <a:pPr lvl="1"/>
            <a:r>
              <a:rPr kumimoji="1" lang="en-US" altLang="zh-CN" dirty="0" err="1"/>
              <a:t>DiLOS</a:t>
            </a:r>
            <a:r>
              <a:rPr kumimoji="1" lang="en-US" altLang="zh-CN" dirty="0"/>
              <a:t> Provide upcall/</a:t>
            </a:r>
            <a:r>
              <a:rPr kumimoji="1" lang="en-US" altLang="zh-CN" dirty="0" err="1"/>
              <a:t>downcall</a:t>
            </a:r>
            <a:r>
              <a:rPr kumimoji="1" lang="en-US" altLang="zh-CN" dirty="0"/>
              <a:t> interfaces for prefetching guide.</a:t>
            </a:r>
          </a:p>
          <a:p>
            <a:pPr lvl="1"/>
            <a:r>
              <a:rPr kumimoji="1" lang="en" altLang="zh-CN" dirty="0"/>
              <a:t>During fetching, page fault handler issues an event with the faulting address and statistics to the guide.</a:t>
            </a:r>
          </a:p>
          <a:p>
            <a:pPr lvl="1"/>
            <a:r>
              <a:rPr kumimoji="1" lang="en" altLang="zh-CN" dirty="0"/>
              <a:t>The guide uses application semantic to inform the prefetcher what data to prefetch.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BCF96-989C-3989-DD0F-EC207ACB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F4102-BC33-3C2B-03C2-82FA08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64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D586-5554-6EAB-241C-49541924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Page Manager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19A6F-D5D7-F51A-ECEC-602191CC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Cleaner</a:t>
            </a:r>
          </a:p>
          <a:p>
            <a:pPr lvl="1"/>
            <a:r>
              <a:rPr kumimoji="1" lang="en-US" altLang="zh-CN" dirty="0"/>
              <a:t>Write dirty pages to memory node.</a:t>
            </a:r>
          </a:p>
          <a:p>
            <a:r>
              <a:rPr kumimoji="1" lang="en-US" altLang="zh-CN" dirty="0"/>
              <a:t>Reclaimer</a:t>
            </a:r>
          </a:p>
          <a:p>
            <a:pPr lvl="1"/>
            <a:r>
              <a:rPr kumimoji="1" lang="en" altLang="zh-CN" dirty="0"/>
              <a:t>Evict the least recently cleaned and not-accessed pages. (LRU)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344A-CBD0-B566-94AD-66401210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78C65-91A7-7020-4B38-72A2F8187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4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E7672-FD22-C044-562F-BA9E72C4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Communication over RDMA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2428E-8A0F-8170-F52B-15058B2E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RDMA </a:t>
            </a:r>
          </a:p>
          <a:p>
            <a:pPr lvl="1"/>
            <a:r>
              <a:rPr kumimoji="1" lang="en" altLang="zh-CN" dirty="0"/>
              <a:t>RDMA is the SOTA communication channel for memory disaggregation.</a:t>
            </a:r>
          </a:p>
          <a:p>
            <a:pPr lvl="1"/>
            <a:r>
              <a:rPr kumimoji="1" lang="en" altLang="zh-CN" dirty="0" err="1"/>
              <a:t>Unikernel</a:t>
            </a:r>
            <a:r>
              <a:rPr kumimoji="1" lang="en" altLang="zh-CN" dirty="0"/>
              <a:t> </a:t>
            </a:r>
            <a:r>
              <a:rPr kumimoji="1" lang="en" altLang="zh-CN" dirty="0" err="1"/>
              <a:t>OSv</a:t>
            </a:r>
            <a:r>
              <a:rPr kumimoji="1" lang="en" altLang="zh-CN" dirty="0"/>
              <a:t> doesn’t support RDMA.</a:t>
            </a:r>
          </a:p>
          <a:p>
            <a:r>
              <a:rPr kumimoji="1" lang="en" altLang="zh-CN" dirty="0" err="1"/>
              <a:t>DiLOS’s</a:t>
            </a:r>
            <a:r>
              <a:rPr kumimoji="1" lang="en" altLang="zh-CN" dirty="0"/>
              <a:t> RDMA driver </a:t>
            </a:r>
          </a:p>
          <a:p>
            <a:pPr lvl="1"/>
            <a:r>
              <a:rPr kumimoji="1" lang="en" altLang="zh-CN" dirty="0"/>
              <a:t>Borrow VMM-bypass’s concept, reusing VMM’s control path and bypassing VMM in data path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351A3-FBFD-B97E-298E-DDE5ABB5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6D34F-6003-EAFF-708A-AA53CCD1E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14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46D45-6AA8-AE17-33AC-10CC79E5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825D1-62D9-DE9F-31B1-8137CC8F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DiLOS</a:t>
            </a:r>
            <a:r>
              <a:rPr kumimoji="1" lang="en-US" altLang="zh-CN" dirty="0"/>
              <a:t> is built on top of </a:t>
            </a:r>
            <a:r>
              <a:rPr kumimoji="1" lang="en-US" altLang="zh-CN" dirty="0" err="1"/>
              <a:t>Osv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CLOC</a:t>
            </a:r>
          </a:p>
          <a:p>
            <a:pPr lvl="1"/>
            <a:r>
              <a:rPr kumimoji="1" lang="en-US" altLang="zh-CN" dirty="0" err="1"/>
              <a:t>DiLOS</a:t>
            </a:r>
            <a:r>
              <a:rPr kumimoji="1" lang="en-US" altLang="zh-CN" dirty="0"/>
              <a:t>: 5085</a:t>
            </a:r>
          </a:p>
          <a:p>
            <a:pPr lvl="1"/>
            <a:r>
              <a:rPr kumimoji="1" lang="en-US" altLang="zh-CN" dirty="0" err="1"/>
              <a:t>OSv</a:t>
            </a:r>
            <a:r>
              <a:rPr kumimoji="1" lang="en-US" altLang="zh-CN" dirty="0"/>
              <a:t>: 576</a:t>
            </a:r>
          </a:p>
          <a:p>
            <a:pPr lvl="1"/>
            <a:r>
              <a:rPr kumimoji="1" lang="en-US" altLang="zh-CN" dirty="0"/>
              <a:t>QEMU: 880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8E1E9-A31F-4AB0-63A4-FA4EEAA4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79EAE-54E4-A3D9-75F7-240D19AB5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2050" name="Picture 2" descr="app">
            <a:extLst>
              <a:ext uri="{FF2B5EF4-FFF2-40B4-BE49-F238E27FC236}">
                <a16:creationId xmlns:a16="http://schemas.microsoft.com/office/drawing/2014/main" id="{A1F26B56-38A3-F67F-F937-99BD3E27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79087"/>
            <a:ext cx="31750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2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440B1-BDCC-556E-B582-BA05C86C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CC57B-2C98-2AFB-C734-2100044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Compare with AIFM(library based), </a:t>
            </a:r>
            <a:r>
              <a:rPr kumimoji="1" lang="en-US" altLang="zh-CN" dirty="0" err="1"/>
              <a:t>Fastswap</a:t>
            </a:r>
            <a:r>
              <a:rPr kumimoji="1" lang="en-US" altLang="zh-CN" dirty="0"/>
              <a:t>(kernel based)</a:t>
            </a:r>
          </a:p>
          <a:p>
            <a:r>
              <a:rPr kumimoji="1" lang="en-US" altLang="zh-CN" dirty="0"/>
              <a:t>Testbed</a:t>
            </a:r>
          </a:p>
          <a:p>
            <a:pPr lvl="1"/>
            <a:r>
              <a:rPr kumimoji="1" lang="en-US" altLang="zh-CN" dirty="0"/>
              <a:t>Computing node:</a:t>
            </a:r>
          </a:p>
          <a:p>
            <a:pPr lvl="2"/>
            <a:r>
              <a:rPr kumimoji="1" lang="en" altLang="zh-CN" dirty="0"/>
              <a:t>Intel E5-2670 v3, DDR4 RAM</a:t>
            </a:r>
            <a:r>
              <a:rPr kumimoji="1" lang="en-US" altLang="zh-CN" dirty="0"/>
              <a:t>(</a:t>
            </a:r>
            <a:r>
              <a:rPr kumimoji="1" lang="en-US" altLang="zh-CN" b="1" dirty="0">
                <a:highlight>
                  <a:srgbClr val="BD384B"/>
                </a:highlight>
              </a:rPr>
              <a:t>110G</a:t>
            </a:r>
            <a:r>
              <a:rPr kumimoji="1" lang="en-US" altLang="zh-CN" dirty="0"/>
              <a:t>), Mellanox CX556A EDR/100GbE card.</a:t>
            </a:r>
          </a:p>
          <a:p>
            <a:pPr lvl="1"/>
            <a:r>
              <a:rPr kumimoji="1" lang="en-US" altLang="zh-CN" dirty="0"/>
              <a:t>Memory node:</a:t>
            </a:r>
          </a:p>
          <a:p>
            <a:pPr lvl="2"/>
            <a:r>
              <a:rPr kumimoji="1" lang="en" altLang="zh-CN" dirty="0"/>
              <a:t>Intel E5-2670 v3, DDR4 RAM</a:t>
            </a:r>
            <a:r>
              <a:rPr kumimoji="1" lang="en-US" altLang="zh-CN" dirty="0"/>
              <a:t>(</a:t>
            </a:r>
            <a:r>
              <a:rPr kumimoji="1" lang="en-US" altLang="zh-CN" b="1" dirty="0">
                <a:highlight>
                  <a:srgbClr val="BD384B"/>
                </a:highlight>
              </a:rPr>
              <a:t>440G</a:t>
            </a:r>
            <a:r>
              <a:rPr kumimoji="1" lang="en-US" altLang="zh-CN" dirty="0"/>
              <a:t>), Mellanox CX556A EDR/100GbE card.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6BFD6-363D-EAFF-CFFF-C28E6B0E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5214E-7278-87CB-C1C2-92A0C2648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82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21116-12A9-6A47-D901-C5908A75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9BBA3-DDEE-EF85-B065-D3688263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C5E1-AC6D-46D1-DAC3-746A4B7BA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D4CE989-A8FD-A60C-E17C-5BD051F3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DAD55D-34F4-B7AC-BC54-7524503E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82749"/>
            <a:ext cx="7772400" cy="24105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A6DFB1-5F11-21E4-9A17-E3E814B5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39140"/>
            <a:ext cx="7772400" cy="7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4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21116-12A9-6A47-D901-C5908A75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9BBA3-DDEE-EF85-B065-D3688263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C5E1-AC6D-46D1-DAC3-746A4B7BA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D4CE989-A8FD-A60C-E17C-5BD051F3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7ECC61-E10C-51DC-669F-9F115242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879334"/>
            <a:ext cx="4356100" cy="360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00EB8F-D8E1-4A89-3AF9-E570FA3D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0516"/>
            <a:ext cx="7772400" cy="6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73C8C-7AEC-DEC9-8E05-E5603B96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A8EB4-04A7-217F-B347-3DF42BF4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This paper claims </a:t>
            </a:r>
            <a:r>
              <a:rPr kumimoji="1" lang="en" altLang="zh-CN" dirty="0" err="1"/>
              <a:t>unikernels</a:t>
            </a:r>
            <a:r>
              <a:rPr kumimoji="1" lang="en" altLang="zh-CN" dirty="0"/>
              <a:t> are a promising platform for memory disaggregation.</a:t>
            </a:r>
          </a:p>
          <a:p>
            <a:r>
              <a:rPr kumimoji="1" lang="en" altLang="zh-CN" dirty="0"/>
              <a:t>This paper introduces </a:t>
            </a:r>
            <a:r>
              <a:rPr kumimoji="1" lang="en" altLang="zh-CN" dirty="0" err="1"/>
              <a:t>DiLOS</a:t>
            </a:r>
            <a:r>
              <a:rPr kumimoji="1" lang="en" altLang="zh-CN" dirty="0"/>
              <a:t>, it demonstrates superior performance than SOTA work</a:t>
            </a:r>
            <a:r>
              <a:rPr kumimoji="1" lang="zh-CN" altLang="en-US" dirty="0"/>
              <a:t>（</a:t>
            </a:r>
            <a:r>
              <a:rPr kumimoji="1" lang="en-US" altLang="zh-CN" dirty="0"/>
              <a:t>52% vs AIFM, 120% vs </a:t>
            </a:r>
            <a:r>
              <a:rPr kumimoji="1" lang="en-US" altLang="zh-CN" dirty="0" err="1"/>
              <a:t>fastswap</a:t>
            </a:r>
            <a:r>
              <a:rPr kumimoji="1" lang="en-US" altLang="zh-CN" dirty="0"/>
              <a:t>).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255FB-A93E-C0CF-C38E-A1F4A54A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3D3C9-7031-EE7B-B5AF-98EA82734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2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Disggregation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0585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2845" y="129984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6215" y="165608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6215" y="144018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2780" y="177228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22780" y="144018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9345" y="196723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9345" y="144018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01115" y="213042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1767840" y="213042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4880" y="213042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16" name="矩形 15"/>
          <p:cNvSpPr/>
          <p:nvPr/>
        </p:nvSpPr>
        <p:spPr>
          <a:xfrm>
            <a:off x="22352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89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9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345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345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3002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3002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179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81851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6555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36" name="矩形 35"/>
          <p:cNvSpPr/>
          <p:nvPr/>
        </p:nvSpPr>
        <p:spPr>
          <a:xfrm>
            <a:off x="208915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252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8252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3908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3908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9565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9565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21742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68414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13118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471930" y="3719830"/>
            <a:ext cx="108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[servers]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Disggregation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2845" y="129984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6215" y="165608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6215" y="144018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2780" y="177228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22780" y="144018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9345" y="196723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9345" y="144018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01115" y="213042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1767840" y="213042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4880" y="213042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16" name="矩形 15"/>
          <p:cNvSpPr/>
          <p:nvPr/>
        </p:nvSpPr>
        <p:spPr>
          <a:xfrm>
            <a:off x="22352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89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9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345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345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3002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3002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179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81851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6555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36" name="矩形 35"/>
          <p:cNvSpPr/>
          <p:nvPr/>
        </p:nvSpPr>
        <p:spPr>
          <a:xfrm>
            <a:off x="2089150" y="2574925"/>
            <a:ext cx="1693545" cy="1089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2520" y="2931160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82520" y="271526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39085" y="3047365"/>
            <a:ext cx="169545" cy="3041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39085" y="2715260"/>
            <a:ext cx="16954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95650" y="3242310"/>
            <a:ext cx="174625" cy="10922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95650" y="2715260"/>
            <a:ext cx="1746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217420" y="3405505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684145" y="340550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131185" y="340550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471930" y="3719830"/>
            <a:ext cx="108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[servers]</a:t>
            </a:r>
          </a:p>
        </p:txBody>
      </p:sp>
      <p:sp>
        <p:nvSpPr>
          <p:cNvPr id="47" name="椭圆 46"/>
          <p:cNvSpPr/>
          <p:nvPr/>
        </p:nvSpPr>
        <p:spPr>
          <a:xfrm>
            <a:off x="5939155" y="1993900"/>
            <a:ext cx="2592705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729730" y="2295525"/>
            <a:ext cx="108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Network</a:t>
            </a:r>
          </a:p>
        </p:txBody>
      </p:sp>
      <p:sp>
        <p:nvSpPr>
          <p:cNvPr id="50" name="矩形 49"/>
          <p:cNvSpPr/>
          <p:nvPr/>
        </p:nvSpPr>
        <p:spPr>
          <a:xfrm>
            <a:off x="7118350" y="1424305"/>
            <a:ext cx="174625" cy="42037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118350" y="1208405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600950" y="1208405"/>
            <a:ext cx="174625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522720" y="189865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sym typeface="+mn-ea"/>
              </a:rPr>
              <a:t>CPU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989445" y="189865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CPU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36485" y="189865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CPU</a:t>
            </a:r>
          </a:p>
        </p:txBody>
      </p:sp>
      <p:sp>
        <p:nvSpPr>
          <p:cNvPr id="60" name="矩形 59"/>
          <p:cNvSpPr/>
          <p:nvPr/>
        </p:nvSpPr>
        <p:spPr>
          <a:xfrm>
            <a:off x="6671310" y="1209040"/>
            <a:ext cx="175260" cy="619125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539740" y="2858770"/>
            <a:ext cx="175260" cy="63627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996305" y="3279775"/>
            <a:ext cx="169545" cy="21526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996305" y="2858770"/>
            <a:ext cx="169545" cy="42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452870" y="2858770"/>
            <a:ext cx="174625" cy="619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374640" y="35490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841365" y="35490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288405" y="35490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MEM</a:t>
            </a:r>
          </a:p>
        </p:txBody>
      </p:sp>
      <p:sp>
        <p:nvSpPr>
          <p:cNvPr id="72" name="矩形 71"/>
          <p:cNvSpPr/>
          <p:nvPr/>
        </p:nvSpPr>
        <p:spPr>
          <a:xfrm>
            <a:off x="7573645" y="3074670"/>
            <a:ext cx="174625" cy="42037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73645" y="2858770"/>
            <a:ext cx="174625" cy="21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030210" y="2858770"/>
            <a:ext cx="169545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8486775" y="2858770"/>
            <a:ext cx="174625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408545" y="354901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875270" y="354901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322310" y="354901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/>
              <a:t>GPU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070600" y="3719830"/>
            <a:ext cx="241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disaggregated 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blade</a:t>
            </a:r>
            <a:r>
              <a:rPr lang="en-US" altLang="zh-CN"/>
              <a:t>s</a:t>
            </a:r>
          </a:p>
        </p:txBody>
      </p:sp>
      <p:sp>
        <p:nvSpPr>
          <p:cNvPr id="82" name="右箭头 81"/>
          <p:cNvSpPr/>
          <p:nvPr/>
        </p:nvSpPr>
        <p:spPr>
          <a:xfrm>
            <a:off x="4157980" y="2295525"/>
            <a:ext cx="100774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2463165" y="4163695"/>
            <a:ext cx="5061585" cy="119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Benefits of resource disaggregation</a:t>
            </a:r>
          </a:p>
          <a:p>
            <a:r>
              <a:rPr lang="en-US" altLang="zh-CN">
                <a:solidFill>
                  <a:schemeClr val="accent1"/>
                </a:solidFill>
              </a:rPr>
              <a:t>* High resource utilization</a:t>
            </a:r>
          </a:p>
          <a:p>
            <a:r>
              <a:rPr lang="en-US" altLang="zh-CN">
                <a:solidFill>
                  <a:schemeClr val="accent1"/>
                </a:solidFill>
              </a:rPr>
              <a:t>* Easy to manage</a:t>
            </a:r>
          </a:p>
          <a:p>
            <a:r>
              <a:rPr lang="en-US" altLang="zh-CN">
                <a:solidFill>
                  <a:schemeClr val="accent1"/>
                </a:solidFill>
              </a:rPr>
              <a:t>* Elastic scalability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9F21D-E864-85A4-A7ED-34281BC9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Disaggregation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A9272-D906-1053-CBD0-4EFEB8FD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 node(CPU node and Memory node)</a:t>
            </a:r>
          </a:p>
          <a:p>
            <a:r>
              <a:rPr kumimoji="1" lang="en-US" altLang="zh-CN" dirty="0"/>
              <a:t>Memory in CPU node works as cache.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77CBFA-564A-CE1D-4321-55A0B35B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E5C90-719E-DE35-95A0-D08FDF6B4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1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786E-3142-4BC0-6BE3-C1D4CD55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Disaggregation (SOTA)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8B0E5-008B-0F97-8F5F-C1AB7EA8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Kernel based</a:t>
            </a:r>
          </a:p>
          <a:p>
            <a:pPr lvl="1"/>
            <a:r>
              <a:rPr kumimoji="1" lang="en-US" altLang="zh-CN" dirty="0" err="1">
                <a:highlight>
                  <a:srgbClr val="BD384B"/>
                </a:highlight>
              </a:rPr>
              <a:t>Fastswap</a:t>
            </a:r>
            <a:endParaRPr kumimoji="1" lang="en-US" altLang="zh-CN" dirty="0">
              <a:highlight>
                <a:srgbClr val="BD384B"/>
              </a:highlight>
            </a:endParaRPr>
          </a:p>
          <a:p>
            <a:pPr lvl="1"/>
            <a:r>
              <a:rPr kumimoji="1" lang="en-US" altLang="zh-CN" dirty="0"/>
              <a:t>explicit page fault, the OS fetches remote page to local in response to the page fault.</a:t>
            </a:r>
          </a:p>
          <a:p>
            <a:r>
              <a:rPr kumimoji="1" lang="en-US" altLang="zh-CN" dirty="0"/>
              <a:t>Library based</a:t>
            </a:r>
          </a:p>
          <a:p>
            <a:pPr lvl="1"/>
            <a:r>
              <a:rPr kumimoji="1" lang="en-US" altLang="zh-CN" dirty="0">
                <a:highlight>
                  <a:srgbClr val="BD384B"/>
                </a:highlight>
              </a:rPr>
              <a:t>AIFM</a:t>
            </a:r>
          </a:p>
          <a:p>
            <a:pPr lvl="1"/>
            <a:r>
              <a:rPr kumimoji="1" lang="en" altLang="zh-CN" dirty="0"/>
              <a:t>check whether an object is in local or remote memory when dereferencing its pointer.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D3259-AE04-4009-EE78-4A743CD3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35DD7-D1A2-1887-2C4C-DA8B9645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35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786E-3142-4BC0-6BE3-C1D4CD55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Disaggregation (SOTA)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8B0E5-008B-0F97-8F5F-C1AB7EA8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Kernel based</a:t>
            </a:r>
          </a:p>
          <a:p>
            <a:pPr lvl="1"/>
            <a:r>
              <a:rPr kumimoji="1" lang="en-US" altLang="zh-CN" dirty="0" err="1">
                <a:highlight>
                  <a:srgbClr val="BD384B"/>
                </a:highlight>
              </a:rPr>
              <a:t>Fastswap</a:t>
            </a:r>
            <a:endParaRPr kumimoji="1" lang="en-US" altLang="zh-CN" dirty="0">
              <a:highlight>
                <a:srgbClr val="BD384B"/>
              </a:highlight>
            </a:endParaRPr>
          </a:p>
          <a:p>
            <a:pPr lvl="1"/>
            <a:r>
              <a:rPr kumimoji="1" lang="en-US" altLang="zh-CN" dirty="0"/>
              <a:t>Expensive page fault</a:t>
            </a:r>
          </a:p>
          <a:p>
            <a:r>
              <a:rPr kumimoji="1" lang="en-US" altLang="zh-CN" dirty="0"/>
              <a:t>Library based</a:t>
            </a:r>
          </a:p>
          <a:p>
            <a:pPr lvl="1"/>
            <a:r>
              <a:rPr kumimoji="1" lang="en-US" altLang="zh-CN" dirty="0">
                <a:highlight>
                  <a:srgbClr val="BD384B"/>
                </a:highlight>
              </a:rPr>
              <a:t>AIFM</a:t>
            </a:r>
          </a:p>
          <a:p>
            <a:pPr lvl="1"/>
            <a:r>
              <a:rPr kumimoji="1" lang="en-US" altLang="zh-CN" dirty="0"/>
              <a:t>Lack of compatibility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D3259-AE04-4009-EE78-4A743CD3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35DD7-D1A2-1887-2C4C-DA8B9645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B1920A-82DF-66AE-437E-4A4418B6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633364"/>
            <a:ext cx="5256584" cy="14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5C74-237F-FD9D-2140-FDE7021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Unikernel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0380-4B30-6471-EEF7-5899008B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Unikernel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err="1"/>
              <a:t>LibOS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process and kernel running together</a:t>
            </a:r>
          </a:p>
          <a:p>
            <a:pPr lvl="1"/>
            <a:r>
              <a:rPr kumimoji="1" lang="en-US" altLang="zh-CN" dirty="0"/>
              <a:t>Ring-0 mode</a:t>
            </a:r>
          </a:p>
          <a:p>
            <a:pPr lvl="2"/>
            <a:r>
              <a:rPr kumimoji="1" lang="en-US" altLang="zh-CN" dirty="0"/>
              <a:t>Eliminate kernel-user mode switching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A5D0E-8264-538C-3E93-365EE00D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99A90-2B8F-0F87-3C43-01C444F8B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026" name="Picture 2" descr="app">
            <a:extLst>
              <a:ext uri="{FF2B5EF4-FFF2-40B4-BE49-F238E27FC236}">
                <a16:creationId xmlns:a16="http://schemas.microsoft.com/office/drawing/2014/main" id="{6DC6EFEE-08F1-A783-C725-3C99D11F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14" y="635000"/>
            <a:ext cx="31750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7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C217-BEAB-7530-3A68-901391F2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Dis-mem with </a:t>
            </a:r>
            <a:r>
              <a:rPr kumimoji="1" lang="en-US" altLang="zh-CN" sz="3200" dirty="0" err="1"/>
              <a:t>Unikernel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4CE9-2DC3-4F7C-E026-DEC8BE22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 </a:t>
            </a:r>
            <a:r>
              <a:rPr kumimoji="1" lang="en-US" altLang="zh-CN" dirty="0" err="1"/>
              <a:t>Unikernel</a:t>
            </a:r>
            <a:r>
              <a:rPr kumimoji="1" lang="en-US" altLang="zh-CN" dirty="0"/>
              <a:t> matches Dis-mem</a:t>
            </a:r>
          </a:p>
          <a:p>
            <a:pPr lvl="1"/>
            <a:r>
              <a:rPr kumimoji="1" lang="en-US" altLang="zh-CN" dirty="0"/>
              <a:t>OS serves one application in both scenario</a:t>
            </a:r>
          </a:p>
          <a:p>
            <a:r>
              <a:rPr kumimoji="1" lang="en-US" altLang="zh-CN" dirty="0"/>
              <a:t>Performance improvement</a:t>
            </a:r>
          </a:p>
          <a:p>
            <a:pPr lvl="1"/>
            <a:r>
              <a:rPr kumimoji="1" lang="en-US" altLang="zh-CN" dirty="0">
                <a:highlight>
                  <a:srgbClr val="BD384B"/>
                </a:highlight>
              </a:rPr>
              <a:t>Avoid mode-switching when page fault</a:t>
            </a:r>
          </a:p>
          <a:p>
            <a:pPr lvl="1"/>
            <a:r>
              <a:rPr kumimoji="1" lang="en-US" altLang="zh-CN" dirty="0">
                <a:highlight>
                  <a:srgbClr val="BD384B"/>
                </a:highlight>
              </a:rPr>
              <a:t>Use application semantics</a:t>
            </a:r>
            <a:endParaRPr kumimoji="1" lang="zh-CN" altLang="en-US" dirty="0">
              <a:highlight>
                <a:srgbClr val="BD384B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EBC67-25B2-808E-0481-7FD0FAC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84F6-71B6-3474-EFC7-45256A197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BA93D-2038-FB51-48B8-DE0DB6D5059A}"/>
              </a:ext>
            </a:extLst>
          </p:cNvPr>
          <p:cNvSpPr/>
          <p:nvPr/>
        </p:nvSpPr>
        <p:spPr>
          <a:xfrm rot="1863477">
            <a:off x="6585828" y="172233"/>
            <a:ext cx="34563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Insights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9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9584-6A34-62B1-C1A2-F982C0E0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DiLOS</a:t>
            </a:r>
            <a:r>
              <a:rPr kumimoji="1" lang="en-US" altLang="zh-CN" dirty="0"/>
              <a:t>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2F8FE-6B50-A95E-73D3-0C56136F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Fast page fault handler</a:t>
            </a:r>
          </a:p>
          <a:p>
            <a:r>
              <a:rPr kumimoji="1" lang="en-US" altLang="zh-CN" dirty="0"/>
              <a:t>Prefetcher</a:t>
            </a:r>
          </a:p>
          <a:p>
            <a:r>
              <a:rPr kumimoji="1" lang="en-US" altLang="zh-CN" dirty="0"/>
              <a:t>Page manager</a:t>
            </a:r>
          </a:p>
          <a:p>
            <a:r>
              <a:rPr kumimoji="1" lang="en-US" altLang="zh-CN" dirty="0"/>
              <a:t>Communication over RDMA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8B12C-B709-3AA0-592D-892DD491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45A6-9F9F-8D32-C8C7-440C084DD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19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658</TotalTime>
  <Words>951</Words>
  <Application>Microsoft Macintosh PowerPoint</Application>
  <PresentationFormat>全屏显示(16:10)</PresentationFormat>
  <Paragraphs>172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微软雅黑</vt:lpstr>
      <vt:lpstr>Arial Bold</vt:lpstr>
      <vt:lpstr>Arial Regular</vt:lpstr>
      <vt:lpstr>Arial</vt:lpstr>
      <vt:lpstr>Calibri</vt:lpstr>
      <vt:lpstr>Office 主题​​</vt:lpstr>
      <vt:lpstr>DiLOS: Adding Performance to Paging-based Memory Disaggregation</vt:lpstr>
      <vt:lpstr>Resource Disggregation</vt:lpstr>
      <vt:lpstr>Resource Disggregation</vt:lpstr>
      <vt:lpstr>Memory Disaggregation</vt:lpstr>
      <vt:lpstr>Memory Disaggregation (SOTA)</vt:lpstr>
      <vt:lpstr>Memory Disaggregation (SOTA)</vt:lpstr>
      <vt:lpstr>Unikernel</vt:lpstr>
      <vt:lpstr>Dis-mem with Unikernel</vt:lpstr>
      <vt:lpstr>DiLOS Design</vt:lpstr>
      <vt:lpstr>Fast page fault handler</vt:lpstr>
      <vt:lpstr>Prefetcher</vt:lpstr>
      <vt:lpstr>App-aware Prefetching Guide</vt:lpstr>
      <vt:lpstr>Page Manager</vt:lpstr>
      <vt:lpstr>Communication over RDMA</vt:lpstr>
      <vt:lpstr>Implementation</vt:lpstr>
      <vt:lpstr>Evaluation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郭 志</cp:lastModifiedBy>
  <cp:revision>5439</cp:revision>
  <cp:lastPrinted>2022-09-29T10:46:49Z</cp:lastPrinted>
  <dcterms:created xsi:type="dcterms:W3CDTF">2022-09-29T10:46:49Z</dcterms:created>
  <dcterms:modified xsi:type="dcterms:W3CDTF">2022-12-16T02:28:12Z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