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57" r:id="rId3"/>
    <p:sldId id="259" r:id="rId4"/>
    <p:sldId id="258" r:id="rId5"/>
    <p:sldId id="261" r:id="rId6"/>
    <p:sldId id="263"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E4E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84364" autoAdjust="0"/>
  </p:normalViewPr>
  <p:slideViewPr>
    <p:cSldViewPr snapToGrid="0">
      <p:cViewPr varScale="1">
        <p:scale>
          <a:sx n="86" d="100"/>
          <a:sy n="86" d="100"/>
        </p:scale>
        <p:origin x="48" y="252"/>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5F9F9-F854-4A86-8E2A-068570B80B26}"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FE814-4B2E-4AFF-B145-152EC0874E6D}" type="slidenum">
              <a:rPr lang="en-US" smtClean="0"/>
              <a:t>‹#›</a:t>
            </a:fld>
            <a:endParaRPr lang="en-US"/>
          </a:p>
        </p:txBody>
      </p:sp>
    </p:spTree>
    <p:extLst>
      <p:ext uri="{BB962C8B-B14F-4D97-AF65-F5344CB8AC3E}">
        <p14:creationId xmlns:p14="http://schemas.microsoft.com/office/powerpoint/2010/main" val="119700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Safe or Is It a Scam?</a:t>
            </a:r>
          </a:p>
        </p:txBody>
      </p:sp>
      <p:sp>
        <p:nvSpPr>
          <p:cNvPr id="4" name="Slide Number Placeholder 3"/>
          <p:cNvSpPr>
            <a:spLocks noGrp="1"/>
          </p:cNvSpPr>
          <p:nvPr>
            <p:ph type="sldNum" sz="quarter" idx="10"/>
          </p:nvPr>
        </p:nvSpPr>
        <p:spPr/>
        <p:txBody>
          <a:bodyPr/>
          <a:lstStyle/>
          <a:p>
            <a:fld id="{B45FE814-4B2E-4AFF-B145-152EC0874E6D}" type="slidenum">
              <a:rPr lang="en-US" smtClean="0"/>
              <a:t>1</a:t>
            </a:fld>
            <a:endParaRPr lang="en-US"/>
          </a:p>
        </p:txBody>
      </p:sp>
    </p:spTree>
    <p:extLst>
      <p:ext uri="{BB962C8B-B14F-4D97-AF65-F5344CB8AC3E}">
        <p14:creationId xmlns:p14="http://schemas.microsoft.com/office/powerpoint/2010/main" val="3027162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scam. Delete the email. If students need help, ask them to look at the name of the company – USAA, and the link, usaaa.me. </a:t>
            </a:r>
          </a:p>
        </p:txBody>
      </p:sp>
      <p:sp>
        <p:nvSpPr>
          <p:cNvPr id="4" name="Slide Number Placeholder 3"/>
          <p:cNvSpPr>
            <a:spLocks noGrp="1"/>
          </p:cNvSpPr>
          <p:nvPr>
            <p:ph type="sldNum" sz="quarter" idx="5"/>
          </p:nvPr>
        </p:nvSpPr>
        <p:spPr/>
        <p:txBody>
          <a:bodyPr/>
          <a:lstStyle/>
          <a:p>
            <a:fld id="{B45FE814-4B2E-4AFF-B145-152EC0874E6D}" type="slidenum">
              <a:rPr lang="en-US" smtClean="0"/>
              <a:t>2</a:t>
            </a:fld>
            <a:endParaRPr lang="en-US"/>
          </a:p>
        </p:txBody>
      </p:sp>
    </p:spTree>
    <p:extLst>
      <p:ext uri="{BB962C8B-B14F-4D97-AF65-F5344CB8AC3E}">
        <p14:creationId xmlns:p14="http://schemas.microsoft.com/office/powerpoint/2010/main" val="4399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scam. Delete the message. Students should never reply to a text or email with their bank account and routing number. </a:t>
            </a:r>
          </a:p>
        </p:txBody>
      </p:sp>
      <p:sp>
        <p:nvSpPr>
          <p:cNvPr id="4" name="Slide Number Placeholder 3"/>
          <p:cNvSpPr>
            <a:spLocks noGrp="1"/>
          </p:cNvSpPr>
          <p:nvPr>
            <p:ph type="sldNum" sz="quarter" idx="5"/>
          </p:nvPr>
        </p:nvSpPr>
        <p:spPr/>
        <p:txBody>
          <a:bodyPr/>
          <a:lstStyle/>
          <a:p>
            <a:fld id="{B45FE814-4B2E-4AFF-B145-152EC0874E6D}" type="slidenum">
              <a:rPr lang="en-US" smtClean="0"/>
              <a:t>3</a:t>
            </a:fld>
            <a:endParaRPr lang="en-US"/>
          </a:p>
        </p:txBody>
      </p:sp>
    </p:spTree>
    <p:extLst>
      <p:ext uri="{BB962C8B-B14F-4D97-AF65-F5344CB8AC3E}">
        <p14:creationId xmlns:p14="http://schemas.microsoft.com/office/powerpoint/2010/main" val="348519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scam. </a:t>
            </a:r>
          </a:p>
          <a:p>
            <a:endParaRPr lang="en-US" dirty="0"/>
          </a:p>
          <a:p>
            <a:r>
              <a:rPr lang="en-US" dirty="0"/>
              <a:t>First of all, Tony should NOT click on the pop-up window.</a:t>
            </a:r>
          </a:p>
          <a:p>
            <a:endParaRPr lang="en-US" dirty="0"/>
          </a:p>
          <a:p>
            <a:r>
              <a:rPr lang="en-US" dirty="0"/>
              <a:t>Tony should first try to close Google Chrome. If he cannot close Google Chrome, he should press down the power button on her computer until it shuts off and then turn it back on. Finally. Tony should not go back to the </a:t>
            </a:r>
            <a:r>
              <a:rPr lang="en-US" dirty="0" err="1"/>
              <a:t>masterofkeeps.xyz</a:t>
            </a:r>
            <a:r>
              <a:rPr lang="en-US" dirty="0"/>
              <a:t> website.</a:t>
            </a:r>
          </a:p>
          <a:p>
            <a:endParaRPr lang="en-US" dirty="0"/>
          </a:p>
          <a:p>
            <a:r>
              <a:rPr lang="en-US" dirty="0"/>
              <a:t>Tony can use Ctrl-Alt-Del and then click on the Power Icon to shut down or restart his computer.</a:t>
            </a:r>
          </a:p>
        </p:txBody>
      </p:sp>
      <p:sp>
        <p:nvSpPr>
          <p:cNvPr id="4" name="Slide Number Placeholder 3"/>
          <p:cNvSpPr>
            <a:spLocks noGrp="1"/>
          </p:cNvSpPr>
          <p:nvPr>
            <p:ph type="sldNum" sz="quarter" idx="5"/>
          </p:nvPr>
        </p:nvSpPr>
        <p:spPr/>
        <p:txBody>
          <a:bodyPr/>
          <a:lstStyle/>
          <a:p>
            <a:fld id="{B45FE814-4B2E-4AFF-B145-152EC0874E6D}" type="slidenum">
              <a:rPr lang="en-US" smtClean="0"/>
              <a:t>4</a:t>
            </a:fld>
            <a:endParaRPr lang="en-US"/>
          </a:p>
        </p:txBody>
      </p:sp>
    </p:spTree>
    <p:extLst>
      <p:ext uri="{BB962C8B-B14F-4D97-AF65-F5344CB8AC3E}">
        <p14:creationId xmlns:p14="http://schemas.microsoft.com/office/powerpoint/2010/main" val="378039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scam. Delete the email. The Postal Service does not notify customers about package delivery attempts by email.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USPS has a 1-minute video about scams that use the name of USPS on YouTube: https://www.youtube.com/watch?v=Ksfyr7wZhhE.  You can slow the video down to play it for students who are more advanced. Also, you can auto-translate the video into many languages by going to the YouTube Settings icon, clicking on Subtitles/CC, and then clicking on Auto-translate.</a:t>
            </a:r>
          </a:p>
        </p:txBody>
      </p:sp>
      <p:sp>
        <p:nvSpPr>
          <p:cNvPr id="4" name="Slide Number Placeholder 3"/>
          <p:cNvSpPr>
            <a:spLocks noGrp="1"/>
          </p:cNvSpPr>
          <p:nvPr>
            <p:ph type="sldNum" sz="quarter" idx="5"/>
          </p:nvPr>
        </p:nvSpPr>
        <p:spPr/>
        <p:txBody>
          <a:bodyPr/>
          <a:lstStyle/>
          <a:p>
            <a:fld id="{B45FE814-4B2E-4AFF-B145-152EC0874E6D}" type="slidenum">
              <a:rPr lang="en-US" smtClean="0"/>
              <a:t>5</a:t>
            </a:fld>
            <a:endParaRPr lang="en-US"/>
          </a:p>
        </p:txBody>
      </p:sp>
    </p:spTree>
    <p:extLst>
      <p:ext uri="{BB962C8B-B14F-4D97-AF65-F5344CB8AC3E}">
        <p14:creationId xmlns:p14="http://schemas.microsoft.com/office/powerpoint/2010/main" val="263104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This is a scam. Delete the email.  This email offers a prize, which is almost always a scam. The email shows that the sender is </a:t>
            </a:r>
            <a:r>
              <a:rPr lang="en-US" dirty="0" err="1"/>
              <a:t>ONLINEMART</a:t>
            </a:r>
            <a:r>
              <a:rPr lang="en-US" dirty="0"/>
              <a:t>, not Walmart. </a:t>
            </a:r>
          </a:p>
        </p:txBody>
      </p:sp>
      <p:sp>
        <p:nvSpPr>
          <p:cNvPr id="4" name="Slide Number Placeholder 3"/>
          <p:cNvSpPr>
            <a:spLocks noGrp="1"/>
          </p:cNvSpPr>
          <p:nvPr>
            <p:ph type="sldNum" sz="quarter" idx="5"/>
          </p:nvPr>
        </p:nvSpPr>
        <p:spPr/>
        <p:txBody>
          <a:bodyPr/>
          <a:lstStyle/>
          <a:p>
            <a:fld id="{B45FE814-4B2E-4AFF-B145-152EC0874E6D}" type="slidenum">
              <a:rPr lang="en-US" smtClean="0"/>
              <a:t>6</a:t>
            </a:fld>
            <a:endParaRPr lang="en-US"/>
          </a:p>
        </p:txBody>
      </p:sp>
    </p:spTree>
    <p:extLst>
      <p:ext uri="{BB962C8B-B14F-4D97-AF65-F5344CB8AC3E}">
        <p14:creationId xmlns:p14="http://schemas.microsoft.com/office/powerpoint/2010/main" val="159795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scam. Delete the message. There are several warning signs. First, it is something that must be done immediately. Second, the link does not go to the amazon website. Finally, there are mistakes in the English – the word recovery instead of recovery and the word below is misspelled (bellow).</a:t>
            </a:r>
          </a:p>
        </p:txBody>
      </p:sp>
      <p:sp>
        <p:nvSpPr>
          <p:cNvPr id="4" name="Slide Number Placeholder 3"/>
          <p:cNvSpPr>
            <a:spLocks noGrp="1"/>
          </p:cNvSpPr>
          <p:nvPr>
            <p:ph type="sldNum" sz="quarter" idx="10"/>
          </p:nvPr>
        </p:nvSpPr>
        <p:spPr/>
        <p:txBody>
          <a:bodyPr/>
          <a:lstStyle/>
          <a:p>
            <a:fld id="{B45FE814-4B2E-4AFF-B145-152EC0874E6D}" type="slidenum">
              <a:rPr lang="en-US" smtClean="0"/>
              <a:t>7</a:t>
            </a:fld>
            <a:endParaRPr lang="en-US"/>
          </a:p>
        </p:txBody>
      </p:sp>
    </p:spTree>
    <p:extLst>
      <p:ext uri="{BB962C8B-B14F-4D97-AF65-F5344CB8AC3E}">
        <p14:creationId xmlns:p14="http://schemas.microsoft.com/office/powerpoint/2010/main" val="3006224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scam.</a:t>
            </a:r>
          </a:p>
          <a:p>
            <a:endParaRPr lang="en-US" dirty="0"/>
          </a:p>
          <a:p>
            <a:r>
              <a:rPr lang="en-US" dirty="0"/>
              <a:t>First of all, Barbara should NOT click on the pop-up window.</a:t>
            </a:r>
          </a:p>
          <a:p>
            <a:endParaRPr lang="en-US" dirty="0"/>
          </a:p>
          <a:p>
            <a:r>
              <a:rPr lang="en-US" dirty="0"/>
              <a:t>Barbara should first try to close Google Chrome. If Barbara cannot close Google Chrome, she should press down the power button on her computer until it shuts off and then turn it back on. Finally. Barbara should not go back to the bored.com website. </a:t>
            </a:r>
          </a:p>
          <a:p>
            <a:endParaRPr lang="en-US" dirty="0"/>
          </a:p>
          <a:p>
            <a:r>
              <a:rPr lang="en-US" dirty="0"/>
              <a:t>Barbara can use Ctrl-Alt-Del and then click on the Power Icon to shut down or restart his computer.</a:t>
            </a:r>
          </a:p>
          <a:p>
            <a:endParaRPr lang="en-US" dirty="0"/>
          </a:p>
        </p:txBody>
      </p:sp>
      <p:sp>
        <p:nvSpPr>
          <p:cNvPr id="4" name="Slide Number Placeholder 3"/>
          <p:cNvSpPr>
            <a:spLocks noGrp="1"/>
          </p:cNvSpPr>
          <p:nvPr>
            <p:ph type="sldNum" sz="quarter" idx="5"/>
          </p:nvPr>
        </p:nvSpPr>
        <p:spPr/>
        <p:txBody>
          <a:bodyPr/>
          <a:lstStyle/>
          <a:p>
            <a:fld id="{B45FE814-4B2E-4AFF-B145-152EC0874E6D}" type="slidenum">
              <a:rPr lang="en-US" smtClean="0"/>
              <a:t>8</a:t>
            </a:fld>
            <a:endParaRPr lang="en-US"/>
          </a:p>
        </p:txBody>
      </p:sp>
    </p:spTree>
    <p:extLst>
      <p:ext uri="{BB962C8B-B14F-4D97-AF65-F5344CB8AC3E}">
        <p14:creationId xmlns:p14="http://schemas.microsoft.com/office/powerpoint/2010/main" val="239941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undosemfim.com/14-golpes-aplicados-a-turistas-para-voce-se-cuidar/scam-alert-1024x788/"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BF7C0-7EA5-7E71-399A-BB14BFEFD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9BFA52C-8846-B416-A708-48D84D728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01DAE07-3219-D488-4C68-37D00D3009E6}"/>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5" name="Footer Placeholder 4">
            <a:extLst>
              <a:ext uri="{FF2B5EF4-FFF2-40B4-BE49-F238E27FC236}">
                <a16:creationId xmlns:a16="http://schemas.microsoft.com/office/drawing/2014/main" xmlns="" id="{642BD725-B904-D22F-CABF-D2E0E27BD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1582AE-07F3-AE9E-4FB1-B1FFBE25081A}"/>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97294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9079E-C86E-051A-3CC4-01ED2F8F3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B35E5C8-AFA6-A496-29E8-9B62A3C9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D41640-F081-3D41-DC3D-4366DA54B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108F3BA-1C52-62A9-928C-9C7BA23A370E}"/>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6" name="Footer Placeholder 5">
            <a:extLst>
              <a:ext uri="{FF2B5EF4-FFF2-40B4-BE49-F238E27FC236}">
                <a16:creationId xmlns:a16="http://schemas.microsoft.com/office/drawing/2014/main" xmlns="" id="{E61E3271-F2D8-A4D6-0B57-AD8319EE1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BBD654B-F674-8600-FCA9-1FA82C8AD27A}"/>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184617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B6D10-4388-9255-1260-ED5A61070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DC6C1F-D0C3-FE5A-7DEE-63D03B067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1BEFB64-D90D-B3F4-8E32-1D380A6E7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BCC5D8-630E-4599-9889-DE58D294A04A}"/>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6" name="Footer Placeholder 5">
            <a:extLst>
              <a:ext uri="{FF2B5EF4-FFF2-40B4-BE49-F238E27FC236}">
                <a16:creationId xmlns:a16="http://schemas.microsoft.com/office/drawing/2014/main" xmlns="" id="{B96BA53A-9399-A2EB-5E68-F5CEE4CFF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0EC81F-17D4-CCC9-27A1-1614CED91233}"/>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368633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A5076-3EB9-E3EE-C865-FA7F8F3EA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46A1DFF-A2FB-8C7D-02D0-63AEC0F47A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E34821-285D-A218-5B78-B78C6FE9D0C4}"/>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5" name="Footer Placeholder 4">
            <a:extLst>
              <a:ext uri="{FF2B5EF4-FFF2-40B4-BE49-F238E27FC236}">
                <a16:creationId xmlns:a16="http://schemas.microsoft.com/office/drawing/2014/main" xmlns="" id="{0E7DC3E7-A75C-87E4-8977-0617D1248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1862FC-9EC4-B051-0183-6697A475EA77}"/>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310751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9FC5309-3074-4B17-61D3-19BF7ABB8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DD30E25-0624-C0BD-6629-2BD42203D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AFA554B-5C8F-7539-F530-BB618529A5B8}"/>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5" name="Footer Placeholder 4">
            <a:extLst>
              <a:ext uri="{FF2B5EF4-FFF2-40B4-BE49-F238E27FC236}">
                <a16:creationId xmlns:a16="http://schemas.microsoft.com/office/drawing/2014/main" xmlns="" id="{8FE989FD-6AC6-A7F3-A08E-A74CAB20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DF608F-4F29-8985-17C5-B31D9CCEEB79}"/>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375181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BF7C0-7EA5-7E71-399A-BB14BFEFD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6" name="Slide Number Placeholder 5">
            <a:extLst>
              <a:ext uri="{FF2B5EF4-FFF2-40B4-BE49-F238E27FC236}">
                <a16:creationId xmlns:a16="http://schemas.microsoft.com/office/drawing/2014/main" xmlns="" id="{561582AE-07F3-AE9E-4FB1-B1FFBE25081A}"/>
              </a:ext>
            </a:extLst>
          </p:cNvPr>
          <p:cNvSpPr>
            <a:spLocks noGrp="1"/>
          </p:cNvSpPr>
          <p:nvPr>
            <p:ph type="sldNum" sz="quarter" idx="12"/>
          </p:nvPr>
        </p:nvSpPr>
        <p:spPr/>
        <p:txBody>
          <a:bodyPr/>
          <a:lstStyle/>
          <a:p>
            <a:fld id="{335C71D7-583D-4AC1-8061-1ED62FEABB33}" type="slidenum">
              <a:rPr lang="en-US" smtClean="0"/>
              <a:t>‹#›</a:t>
            </a:fld>
            <a:endParaRPr lang="en-US"/>
          </a:p>
        </p:txBody>
      </p:sp>
      <p:sp>
        <p:nvSpPr>
          <p:cNvPr id="8" name="Content Placeholder 7"/>
          <p:cNvSpPr>
            <a:spLocks noGrp="1"/>
          </p:cNvSpPr>
          <p:nvPr>
            <p:ph sz="quarter" idx="13"/>
          </p:nvPr>
        </p:nvSpPr>
        <p:spPr>
          <a:xfrm>
            <a:off x="1192213" y="3768725"/>
            <a:ext cx="6635750" cy="650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Freeform: Shape 9">
            <a:extLst>
              <a:ext uri="{FF2B5EF4-FFF2-40B4-BE49-F238E27FC236}">
                <a16:creationId xmlns:a16="http://schemas.microsoft.com/office/drawing/2014/main" xmlns=""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xmlns=""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Text&#10;&#10;Description automatically generated">
            <a:extLst>
              <a:ext uri="{FF2B5EF4-FFF2-40B4-BE49-F238E27FC236}">
                <a16:creationId xmlns:a16="http://schemas.microsoft.com/office/drawing/2014/main" xmlns="" id="{DAE35F73-F2CF-D30F-1C8B-A01F5FA3226C}"/>
              </a:ext>
            </a:extLst>
          </p:cNvPr>
          <p:cNvPicPr>
            <a:picLocks noChangeAspect="1"/>
          </p:cNvPicPr>
          <p:nvPr userDrawn="1"/>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13526" r="760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3401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151A1-9EDB-2A98-73D1-ABEC222AC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CD74F9-E09B-D5CB-731F-B1C08AAF42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0054F0-2C77-FF44-A65B-158944174108}"/>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5" name="Footer Placeholder 4">
            <a:extLst>
              <a:ext uri="{FF2B5EF4-FFF2-40B4-BE49-F238E27FC236}">
                <a16:creationId xmlns:a16="http://schemas.microsoft.com/office/drawing/2014/main" xmlns="" id="{99B75925-4CC5-EA62-395C-859705715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300544-DB89-1992-E1C5-C1C7C0706769}"/>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236034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FC064-2366-78E1-DBC6-F1E760D58E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ADA268B-334D-34D4-BF4A-60A820466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F986104-3D2C-278D-65BA-90CE110230B4}"/>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5" name="Footer Placeholder 4">
            <a:extLst>
              <a:ext uri="{FF2B5EF4-FFF2-40B4-BE49-F238E27FC236}">
                <a16:creationId xmlns:a16="http://schemas.microsoft.com/office/drawing/2014/main" xmlns="" id="{E9AFE54B-86CF-4DAF-EA2B-E63492CF2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898447-06D9-3899-013D-95B484869D2E}"/>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246191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B23B4-1672-6F98-2790-E6E6DFBDD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6EFC42B-29B9-7A38-ECBD-26F194AD9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8654472-1DC2-7D89-F320-36F22870F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FEA6C4C-89BC-977F-FDD9-951A5034329E}"/>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6" name="Footer Placeholder 5">
            <a:extLst>
              <a:ext uri="{FF2B5EF4-FFF2-40B4-BE49-F238E27FC236}">
                <a16:creationId xmlns:a16="http://schemas.microsoft.com/office/drawing/2014/main" xmlns="" id="{001C2C87-6239-5ECA-DCB3-1AF25D581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5AA307B-AA1A-11F9-E2CF-3A5A25F7144A}"/>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150386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2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B23B4-1672-6F98-2790-E6E6DFBDD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6EFC42B-29B9-7A38-ECBD-26F194AD9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8654472-1DC2-7D89-F320-36F22870F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FEA6C4C-89BC-977F-FDD9-951A5034329E}"/>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6" name="Footer Placeholder 5">
            <a:extLst>
              <a:ext uri="{FF2B5EF4-FFF2-40B4-BE49-F238E27FC236}">
                <a16:creationId xmlns:a16="http://schemas.microsoft.com/office/drawing/2014/main" xmlns="" id="{001C2C87-6239-5ECA-DCB3-1AF25D581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5AA307B-AA1A-11F9-E2CF-3A5A25F7144A}"/>
              </a:ext>
            </a:extLst>
          </p:cNvPr>
          <p:cNvSpPr>
            <a:spLocks noGrp="1"/>
          </p:cNvSpPr>
          <p:nvPr>
            <p:ph type="sldNum" sz="quarter" idx="12"/>
          </p:nvPr>
        </p:nvSpPr>
        <p:spPr/>
        <p:txBody>
          <a:bodyPr/>
          <a:lstStyle/>
          <a:p>
            <a:fld id="{335C71D7-583D-4AC1-8061-1ED62FEABB33}" type="slidenum">
              <a:rPr lang="en-US" smtClean="0"/>
              <a:t>‹#›</a:t>
            </a:fld>
            <a:endParaRPr lang="en-US"/>
          </a:p>
        </p:txBody>
      </p:sp>
      <p:sp>
        <p:nvSpPr>
          <p:cNvPr id="8" name="TextBox 7">
            <a:extLst>
              <a:ext uri="{FF2B5EF4-FFF2-40B4-BE49-F238E27FC236}">
                <a16:creationId xmlns:a16="http://schemas.microsoft.com/office/drawing/2014/main" xmlns="" id="{D0557DA7-D497-F7ED-94DC-2AB40FD69E7B}"/>
              </a:ext>
            </a:extLst>
          </p:cNvPr>
          <p:cNvSpPr txBox="1"/>
          <p:nvPr userDrawn="1"/>
        </p:nvSpPr>
        <p:spPr>
          <a:xfrm>
            <a:off x="6934201" y="297694"/>
            <a:ext cx="4419599" cy="6262612"/>
          </a:xfrm>
          <a:prstGeom prst="rect">
            <a:avLst/>
          </a:prstGeom>
          <a:solidFill>
            <a:schemeClr val="tx1"/>
          </a:solidFill>
        </p:spPr>
        <p:txBody>
          <a:bodyPr wrap="square" rtlCol="0">
            <a:spAutoFit/>
          </a:bodyPr>
          <a:lstStyle/>
          <a:p>
            <a:pPr>
              <a:lnSpc>
                <a:spcPct val="120000"/>
              </a:lnSpc>
              <a:spcAft>
                <a:spcPts val="600"/>
              </a:spcAft>
            </a:pPr>
            <a:r>
              <a:rPr lang="en-US" sz="2800" b="1" dirty="0" smtClean="0">
                <a:solidFill>
                  <a:schemeClr val="tx1"/>
                </a:solidFill>
              </a:rPr>
              <a:t>Your Amazon account has been locked because we’ve detected suspicious activity on your account. Recovery your account immediately by click link bellow: https://m.v.k.com/away.php?cheer=front&amp;elite=level&amp;to-https://mobile-manage-details-amazon-bunny20112.codeanyapp.com</a:t>
            </a:r>
            <a:endParaRPr lang="en-US" sz="2800" b="1" dirty="0">
              <a:solidFill>
                <a:schemeClr val="tx1"/>
              </a:solidFill>
            </a:endParaRPr>
          </a:p>
        </p:txBody>
      </p:sp>
    </p:spTree>
    <p:extLst>
      <p:ext uri="{BB962C8B-B14F-4D97-AF65-F5344CB8AC3E}">
        <p14:creationId xmlns:p14="http://schemas.microsoft.com/office/powerpoint/2010/main" val="97543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BA4E6-3246-2D39-A206-AEAC10728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FA7B9BF-6306-CA7E-A506-9829D82A1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600F1AF-EE62-F07F-945D-3F0C8CBB3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B6B1E75-42B2-77CE-A9B1-B0E1E8D6F1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39AFBAA-3C36-838A-E7DA-71CDF5050E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95F6AF1-0857-3C83-0BFF-B4168DCB35EC}"/>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8" name="Footer Placeholder 7">
            <a:extLst>
              <a:ext uri="{FF2B5EF4-FFF2-40B4-BE49-F238E27FC236}">
                <a16:creationId xmlns:a16="http://schemas.microsoft.com/office/drawing/2014/main" xmlns="" id="{5CA7D8B2-F42D-0C7E-A7B0-7F1E14520C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A79B70A-D348-B09C-37C8-D859430685C0}"/>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60267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AC390-4860-275C-CB27-B28E197177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5162984-3159-EAE3-2D62-5D465221BD2C}"/>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4" name="Footer Placeholder 3">
            <a:extLst>
              <a:ext uri="{FF2B5EF4-FFF2-40B4-BE49-F238E27FC236}">
                <a16:creationId xmlns:a16="http://schemas.microsoft.com/office/drawing/2014/main" xmlns="" id="{FE22BCC8-314E-DED8-E01F-4BA53028D6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81AB500-CC05-AD2C-0797-DC4985DE1682}"/>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253685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2B43BE-AF51-B233-126C-01D61EE98D27}"/>
              </a:ext>
            </a:extLst>
          </p:cNvPr>
          <p:cNvSpPr>
            <a:spLocks noGrp="1"/>
          </p:cNvSpPr>
          <p:nvPr>
            <p:ph type="dt" sz="half" idx="10"/>
          </p:nvPr>
        </p:nvSpPr>
        <p:spPr/>
        <p:txBody>
          <a:bodyPr/>
          <a:lstStyle/>
          <a:p>
            <a:fld id="{E86489D3-7618-442B-AC17-CF3589C0B86C}" type="datetimeFigureOut">
              <a:rPr lang="en-US" smtClean="0"/>
              <a:t>2/28/2023</a:t>
            </a:fld>
            <a:endParaRPr lang="en-US"/>
          </a:p>
        </p:txBody>
      </p:sp>
      <p:sp>
        <p:nvSpPr>
          <p:cNvPr id="3" name="Footer Placeholder 2">
            <a:extLst>
              <a:ext uri="{FF2B5EF4-FFF2-40B4-BE49-F238E27FC236}">
                <a16:creationId xmlns:a16="http://schemas.microsoft.com/office/drawing/2014/main" xmlns="" id="{334CDBD3-E6DC-406B-A598-6F438DDCC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A24DE7A-13FD-85BD-4C21-C5BAEA742703}"/>
              </a:ext>
            </a:extLst>
          </p:cNvPr>
          <p:cNvSpPr>
            <a:spLocks noGrp="1"/>
          </p:cNvSpPr>
          <p:nvPr>
            <p:ph type="sldNum" sz="quarter" idx="12"/>
          </p:nvPr>
        </p:nvSpPr>
        <p:spPr/>
        <p:txBody>
          <a:bodyPr/>
          <a:lstStyle/>
          <a:p>
            <a:fld id="{335C71D7-583D-4AC1-8061-1ED62FEABB33}" type="slidenum">
              <a:rPr lang="en-US" smtClean="0"/>
              <a:t>‹#›</a:t>
            </a:fld>
            <a:endParaRPr lang="en-US"/>
          </a:p>
        </p:txBody>
      </p:sp>
    </p:spTree>
    <p:extLst>
      <p:ext uri="{BB962C8B-B14F-4D97-AF65-F5344CB8AC3E}">
        <p14:creationId xmlns:p14="http://schemas.microsoft.com/office/powerpoint/2010/main" val="309492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C45375A-2A5D-F053-A537-039BC380B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D1AC0DB-F077-29CE-52F0-A862E1B2A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7DD0BB3-827A-4AD9-916F-BA8183002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489D3-7618-442B-AC17-CF3589C0B86C}" type="datetimeFigureOut">
              <a:rPr lang="en-US" smtClean="0"/>
              <a:t>2/28/2023</a:t>
            </a:fld>
            <a:endParaRPr lang="en-US"/>
          </a:p>
        </p:txBody>
      </p:sp>
      <p:sp>
        <p:nvSpPr>
          <p:cNvPr id="5" name="Footer Placeholder 4">
            <a:extLst>
              <a:ext uri="{FF2B5EF4-FFF2-40B4-BE49-F238E27FC236}">
                <a16:creationId xmlns:a16="http://schemas.microsoft.com/office/drawing/2014/main" xmlns="" id="{22C3F5DE-C757-D4DA-98B2-D6C449B0F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1F1C58C-4028-7D50-C124-8AC0DC94D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C71D7-583D-4AC1-8061-1ED62FEABB33}" type="slidenum">
              <a:rPr lang="en-US" smtClean="0"/>
              <a:t>‹#›</a:t>
            </a:fld>
            <a:endParaRPr lang="en-US"/>
          </a:p>
        </p:txBody>
      </p:sp>
    </p:spTree>
    <p:extLst>
      <p:ext uri="{BB962C8B-B14F-4D97-AF65-F5344CB8AC3E}">
        <p14:creationId xmlns:p14="http://schemas.microsoft.com/office/powerpoint/2010/main" val="309719741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mundosemfim.com/14-golpes-aplicados-a-turistas-para-voce-se-cuidar/scam-alert-1024x78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technofaq.org/posts/2017/06/how-to-spot-a-legitimate-remote-tech-support-company-vs-a-sca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m.v.k.com/away.php?cheer=front&amp;elite=level&amp;to-https://mobile-manage-details-amazon-bunny20112.codeanyapp.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wiki.ucalgary.ca/page/Click_Here_to_See_What_You_Have_Won" TargetMode="Externa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pic>
        <p:nvPicPr>
          <p:cNvPr id="4" name="Picture 3" descr="A scam alert stamp.&#10;"/>
          <p:cNvPicPr>
            <a:picLocks noChangeAspect="1"/>
          </p:cNvPicPr>
          <p:nvPr/>
        </p:nvPicPr>
        <p:blipFill>
          <a:blip r:embed="rId3"/>
          <a:stretch>
            <a:fillRect/>
          </a:stretch>
        </p:blipFill>
        <p:spPr>
          <a:xfrm>
            <a:off x="245" y="0"/>
            <a:ext cx="7187807" cy="6858594"/>
          </a:xfrm>
          <a:prstGeom prst="rect">
            <a:avLst/>
          </a:prstGeom>
        </p:spPr>
      </p:pic>
      <p:sp>
        <p:nvSpPr>
          <p:cNvPr id="2" name="Title 1"/>
          <p:cNvSpPr>
            <a:spLocks noGrp="1"/>
          </p:cNvSpPr>
          <p:nvPr>
            <p:ph type="ctrTitle"/>
          </p:nvPr>
        </p:nvSpPr>
        <p:spPr>
          <a:xfrm>
            <a:off x="7467600" y="2284413"/>
            <a:ext cx="4210050" cy="2382837"/>
          </a:xfrm>
        </p:spPr>
        <p:txBody>
          <a:bodyPr>
            <a:normAutofit/>
          </a:bodyPr>
          <a:lstStyle/>
          <a:p>
            <a:pPr algn="l"/>
            <a:r>
              <a:rPr lang="en-US" sz="5400" dirty="0">
                <a:solidFill>
                  <a:schemeClr val="bg1"/>
                </a:solidFill>
              </a:rPr>
              <a:t>Is it Safe or Is It a Scam?</a:t>
            </a:r>
            <a:endParaRPr lang="en-IN" sz="5400" dirty="0">
              <a:solidFill>
                <a:schemeClr val="bg1"/>
              </a:solidFill>
            </a:endParaRPr>
          </a:p>
        </p:txBody>
      </p:sp>
      <p:sp>
        <p:nvSpPr>
          <p:cNvPr id="3" name="Content Placeholder 2"/>
          <p:cNvSpPr>
            <a:spLocks noGrp="1"/>
          </p:cNvSpPr>
          <p:nvPr>
            <p:ph sz="quarter" idx="13"/>
          </p:nvPr>
        </p:nvSpPr>
        <p:spPr>
          <a:xfrm>
            <a:off x="9872135" y="6645275"/>
            <a:ext cx="2319866" cy="212725"/>
          </a:xfrm>
          <a:solidFill>
            <a:schemeClr val="tx1"/>
          </a:solidFill>
          <a:ln>
            <a:solidFill>
              <a:schemeClr val="tx1"/>
            </a:solidFill>
          </a:ln>
        </p:spPr>
        <p:txBody>
          <a:bodyPr>
            <a:normAutofit/>
          </a:bodyPr>
          <a:lstStyle/>
          <a:p>
            <a:pPr marL="0" indent="0">
              <a:buNone/>
            </a:pPr>
            <a:r>
              <a:rPr lang="en-US" sz="700" dirty="0">
                <a:solidFill>
                  <a:srgbClr val="FFFFFF"/>
                </a:solidFill>
                <a:hlinkClick r:id="rId4" tooltip="http://mundosemfim.com/14-golpes-aplicados-a-turistas-para-voce-se-cuidar/scam-alert-1024x788/">
                  <a:extLst>
                    <a:ext uri="{A12FA001-AC4F-418D-AE19-62706E023703}">
                      <ahyp:hlinkClr xmlns="" xmlns:ahyp="http://schemas.microsoft.com/office/drawing/2018/hyperlinkcolor" xmlns:lc="http://schemas.openxmlformats.org/drawingml/2006/lockedCanvas" val="tx"/>
                    </a:ext>
                  </a:extLst>
                </a:hlinkClick>
              </a:rPr>
              <a:t>This Photo</a:t>
            </a:r>
            <a:r>
              <a:rPr lang="en-US" sz="700" dirty="0">
                <a:solidFill>
                  <a:srgbClr val="FFFFFF"/>
                </a:solidFill>
              </a:rPr>
              <a:t> by Unknown Author is licensed under </a:t>
            </a:r>
            <a:r>
              <a:rPr lang="en-US" sz="700" dirty="0">
                <a:solidFill>
                  <a:srgbClr val="FFFFFF"/>
                </a:solidFill>
                <a:hlinkClick r:id="rId5" tooltip="https://creativecommons.org/licenses/by-nc/3.0/">
                  <a:extLst>
                    <a:ext uri="{A12FA001-AC4F-418D-AE19-62706E023703}">
                      <ahyp:hlinkClr xmlns="" xmlns:ahyp="http://schemas.microsoft.com/office/drawing/2018/hyperlinkcolor" xmlns:lc="http://schemas.openxmlformats.org/drawingml/2006/lockedCanvas" val="tx"/>
                    </a:ext>
                  </a:extLst>
                </a:hlinkClick>
              </a:rPr>
              <a:t>CC </a:t>
            </a:r>
            <a:r>
              <a:rPr lang="en-US" sz="700" dirty="0" smtClean="0">
                <a:solidFill>
                  <a:srgbClr val="FFFFFF"/>
                </a:solidFill>
                <a:hlinkClick r:id="rId5" tooltip="https://creativecommons.org/licenses/by-nc/3.0/"/>
              </a:rPr>
              <a:t>BY-NC</a:t>
            </a:r>
            <a:endParaRPr lang="en-US" sz="700" dirty="0">
              <a:solidFill>
                <a:srgbClr val="FFFFFF"/>
              </a:solidFill>
            </a:endParaRPr>
          </a:p>
        </p:txBody>
      </p:sp>
    </p:spTree>
    <p:extLst>
      <p:ext uri="{BB962C8B-B14F-4D97-AF65-F5344CB8AC3E}">
        <p14:creationId xmlns:p14="http://schemas.microsoft.com/office/powerpoint/2010/main" val="229703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E74E7-37CD-3F25-F13C-5B0CFE13DFEB}"/>
              </a:ext>
            </a:extLst>
          </p:cNvPr>
          <p:cNvSpPr>
            <a:spLocks noGrp="1"/>
          </p:cNvSpPr>
          <p:nvPr>
            <p:ph type="title"/>
          </p:nvPr>
        </p:nvSpPr>
        <p:spPr>
          <a:xfrm>
            <a:off x="838200" y="631134"/>
            <a:ext cx="4132811" cy="815282"/>
          </a:xfrm>
        </p:spPr>
        <p:txBody>
          <a:bodyPr/>
          <a:lstStyle/>
          <a:p>
            <a:r>
              <a:rPr lang="en-US" dirty="0"/>
              <a:t>John’s email</a:t>
            </a:r>
          </a:p>
        </p:txBody>
      </p:sp>
      <p:sp>
        <p:nvSpPr>
          <p:cNvPr id="6" name="Content Placeholder 5">
            <a:extLst>
              <a:ext uri="{FF2B5EF4-FFF2-40B4-BE49-F238E27FC236}">
                <a16:creationId xmlns:a16="http://schemas.microsoft.com/office/drawing/2014/main" xmlns="" id="{1E83B915-E440-7CDA-2407-723C69DB2B36}"/>
              </a:ext>
            </a:extLst>
          </p:cNvPr>
          <p:cNvSpPr>
            <a:spLocks noGrp="1"/>
          </p:cNvSpPr>
          <p:nvPr>
            <p:ph sz="half" idx="1"/>
          </p:nvPr>
        </p:nvSpPr>
        <p:spPr>
          <a:xfrm>
            <a:off x="838200" y="1653759"/>
            <a:ext cx="5181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John gets a text message from USAA that says his account is locked. It tells him to click on a link for more information. Is it safe or is it a scam? What should he do</a:t>
            </a:r>
            <a:r>
              <a:rPr kumimoji="0" lang="en-US" altLang="en-US" sz="2800" b="0" i="0" u="none" strike="noStrike" cap="none" normalizeH="0" baseline="0" dirty="0" smtClean="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2049" name="Picture 6" descr="A text message from the number + 1 (802) 330 - 6343 on a mobile phone screen reads, U S A A: We have locked your account due to a recent card purchase click the secure link h t t p s colon double forward slashes u s a a a dot me forward slash for more info.&#10;">
            <a:extLst>
              <a:ext uri="{FF2B5EF4-FFF2-40B4-BE49-F238E27FC236}">
                <a16:creationId xmlns:a16="http://schemas.microsoft.com/office/drawing/2014/main" xmlns="" id="{184753A5-9B55-3A18-3D1D-807D1F15E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8402"/>
          <a:stretch>
            <a:fillRect/>
          </a:stretch>
        </p:blipFill>
        <p:spPr bwMode="auto">
          <a:xfrm>
            <a:off x="6432388" y="1653759"/>
            <a:ext cx="4921412" cy="45171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068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76F19-D5F6-D96B-0EC4-ADC13AF2BF21}"/>
              </a:ext>
            </a:extLst>
          </p:cNvPr>
          <p:cNvSpPr>
            <a:spLocks noGrp="1"/>
          </p:cNvSpPr>
          <p:nvPr>
            <p:ph type="title"/>
          </p:nvPr>
        </p:nvSpPr>
        <p:spPr>
          <a:xfrm>
            <a:off x="838200" y="647754"/>
            <a:ext cx="4930833" cy="782031"/>
          </a:xfrm>
        </p:spPr>
        <p:txBody>
          <a:bodyPr/>
          <a:lstStyle/>
          <a:p>
            <a:r>
              <a:rPr lang="en-US" dirty="0" err="1"/>
              <a:t>Cati’s</a:t>
            </a:r>
            <a:r>
              <a:rPr lang="en-US" dirty="0"/>
              <a:t> text message</a:t>
            </a:r>
          </a:p>
        </p:txBody>
      </p:sp>
      <p:sp>
        <p:nvSpPr>
          <p:cNvPr id="3" name="Content Placeholder 2">
            <a:extLst>
              <a:ext uri="{FF2B5EF4-FFF2-40B4-BE49-F238E27FC236}">
                <a16:creationId xmlns:a16="http://schemas.microsoft.com/office/drawing/2014/main" xmlns="" id="{34636D26-FB94-C368-A219-4B3041103066}"/>
              </a:ext>
            </a:extLst>
          </p:cNvPr>
          <p:cNvSpPr>
            <a:spLocks noGrp="1"/>
          </p:cNvSpPr>
          <p:nvPr>
            <p:ph sz="half"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Cati</a:t>
            </a:r>
            <a:r>
              <a:rPr kumimoji="0" lang="en-US" altLang="en-US" sz="28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 gets a text message from Amazon that says she has a refund. The message says she needs to reply with her bank account and routing number. Is it safe or is it a scam? What should she do? </a:t>
            </a:r>
            <a:endParaRPr kumimoji="0" lang="en-US" altLang="en-US" sz="2400" b="0" i="0" u="none" strike="noStrike" cap="none" normalizeH="0" baseline="0" dirty="0">
              <a:ln>
                <a:noFill/>
              </a:ln>
              <a:solidFill>
                <a:schemeClr val="tx1"/>
              </a:solidFill>
              <a:effectLst/>
            </a:endParaRPr>
          </a:p>
        </p:txBody>
      </p:sp>
      <p:pic>
        <p:nvPicPr>
          <p:cNvPr id="8" name="Picture 7" descr="An illustration shows a mobile phone screen showing a text message that reads, Amazon is sending you a refunding of 32.64 dollars. Please reply with your bank account and routing number to receive your refund.&#10;"/>
          <p:cNvPicPr>
            <a:picLocks noChangeAspect="1"/>
          </p:cNvPicPr>
          <p:nvPr/>
        </p:nvPicPr>
        <p:blipFill>
          <a:blip r:embed="rId3"/>
          <a:stretch>
            <a:fillRect/>
          </a:stretch>
        </p:blipFill>
        <p:spPr>
          <a:xfrm>
            <a:off x="6638068" y="822184"/>
            <a:ext cx="4157832" cy="4255377"/>
          </a:xfrm>
          <a:prstGeom prst="rect">
            <a:avLst/>
          </a:prstGeom>
        </p:spPr>
      </p:pic>
    </p:spTree>
    <p:extLst>
      <p:ext uri="{BB962C8B-B14F-4D97-AF65-F5344CB8AC3E}">
        <p14:creationId xmlns:p14="http://schemas.microsoft.com/office/powerpoint/2010/main" val="247411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E74E7-37CD-3F25-F13C-5B0CFE13DFEB}"/>
              </a:ext>
            </a:extLst>
          </p:cNvPr>
          <p:cNvSpPr>
            <a:spLocks noGrp="1"/>
          </p:cNvSpPr>
          <p:nvPr>
            <p:ph type="title"/>
          </p:nvPr>
        </p:nvSpPr>
        <p:spPr>
          <a:xfrm>
            <a:off x="838200" y="664380"/>
            <a:ext cx="6709756" cy="723899"/>
          </a:xfrm>
        </p:spPr>
        <p:txBody>
          <a:bodyPr/>
          <a:lstStyle/>
          <a:p>
            <a:r>
              <a:rPr lang="en-US" dirty="0"/>
              <a:t>Tony’s pop-up window</a:t>
            </a:r>
          </a:p>
        </p:txBody>
      </p:sp>
      <p:sp>
        <p:nvSpPr>
          <p:cNvPr id="6" name="Content Placeholder 5">
            <a:extLst>
              <a:ext uri="{FF2B5EF4-FFF2-40B4-BE49-F238E27FC236}">
                <a16:creationId xmlns:a16="http://schemas.microsoft.com/office/drawing/2014/main" xmlns="" id="{1E83B915-E440-7CDA-2407-723C69DB2B36}"/>
              </a:ext>
            </a:extLst>
          </p:cNvPr>
          <p:cNvSpPr>
            <a:spLocks noGrp="1"/>
          </p:cNvSpPr>
          <p:nvPr>
            <p:ph sz="half" idx="1"/>
          </p:nvPr>
        </p:nvSpPr>
        <p:spPr>
          <a:xfrm>
            <a:off x="838201" y="1653759"/>
            <a:ext cx="3633314" cy="3184248"/>
          </a:xfrm>
        </p:spPr>
        <p:txBody>
          <a:bodyPr>
            <a:normAutofit/>
          </a:bodyPr>
          <a:lstStyle/>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Tony is on a web page when a pop-up window says that his computer is infected. Is it safe or is it a scam? What should he do</a:t>
            </a:r>
            <a:r>
              <a:rPr kumimoji="0" lang="en-US" altLang="en-US" b="0" i="0" u="none" strike="noStrike" cap="none" normalizeH="0" baseline="0" dirty="0" smtClean="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pop-up window shows the system virus warning message, &quot;your computer may have a virus.&quot; The screen shows the system's location, I P address, and date. The screenshot shows details such as what to do, about the threat, and data exposed to risk.&#10;">
            <a:extLst>
              <a:ext uri="{FF2B5EF4-FFF2-40B4-BE49-F238E27FC236}">
                <a16:creationId xmlns:a16="http://schemas.microsoft.com/office/drawing/2014/main" xmlns="" id="{639C247B-ECB4-B064-59E0-076D722537F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4705781" y="1434684"/>
            <a:ext cx="7207250" cy="4539933"/>
          </a:xfrm>
          <a:prstGeom prst="rect">
            <a:avLst/>
          </a:prstGeom>
        </p:spPr>
      </p:pic>
    </p:spTree>
    <p:extLst>
      <p:ext uri="{BB962C8B-B14F-4D97-AF65-F5344CB8AC3E}">
        <p14:creationId xmlns:p14="http://schemas.microsoft.com/office/powerpoint/2010/main" val="220275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E74E7-37CD-3F25-F13C-5B0CFE13DFEB}"/>
              </a:ext>
            </a:extLst>
          </p:cNvPr>
          <p:cNvSpPr>
            <a:spLocks noGrp="1"/>
          </p:cNvSpPr>
          <p:nvPr>
            <p:ph type="title"/>
          </p:nvPr>
        </p:nvSpPr>
        <p:spPr>
          <a:xfrm>
            <a:off x="838200" y="664381"/>
            <a:ext cx="4648200" cy="723899"/>
          </a:xfrm>
        </p:spPr>
        <p:txBody>
          <a:bodyPr/>
          <a:lstStyle/>
          <a:p>
            <a:r>
              <a:rPr lang="en-US" dirty="0"/>
              <a:t>David’s email</a:t>
            </a:r>
          </a:p>
        </p:txBody>
      </p:sp>
      <p:sp>
        <p:nvSpPr>
          <p:cNvPr id="6" name="Content Placeholder 5">
            <a:extLst>
              <a:ext uri="{FF2B5EF4-FFF2-40B4-BE49-F238E27FC236}">
                <a16:creationId xmlns:a16="http://schemas.microsoft.com/office/drawing/2014/main" xmlns="" id="{1E83B915-E440-7CDA-2407-723C69DB2B36}"/>
              </a:ext>
            </a:extLst>
          </p:cNvPr>
          <p:cNvSpPr>
            <a:spLocks noGrp="1"/>
          </p:cNvSpPr>
          <p:nvPr>
            <p:ph sz="half" idx="1"/>
          </p:nvPr>
        </p:nvSpPr>
        <p:spPr>
          <a:xfrm>
            <a:off x="838200" y="1653759"/>
            <a:ext cx="4430486"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David gets an email on his computer from the United States Postal Service. It asks him to click on a link to schedule a delivery. Is it safe or is it a scam? What should he do</a:t>
            </a:r>
            <a:r>
              <a:rPr kumimoji="0" lang="en-US" altLang="en-US" sz="2800" b="0" i="0" u="none" strike="noStrike" cap="none" normalizeH="0" baseline="0" dirty="0" smtClean="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5" name="Picture 45" descr="A screenshot of a mailbox shows a delivery failure notification mail from the United States Postal Service.&#10;">
            <a:extLst>
              <a:ext uri="{FF2B5EF4-FFF2-40B4-BE49-F238E27FC236}">
                <a16:creationId xmlns:a16="http://schemas.microsoft.com/office/drawing/2014/main" xmlns="" id="{FE7B79B7-2A1A-E8A4-2479-F64A0609C5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13" t="867" r="23740" b="-867"/>
          <a:stretch/>
        </p:blipFill>
        <p:spPr bwMode="auto">
          <a:xfrm>
            <a:off x="5103917" y="1337847"/>
            <a:ext cx="6153394" cy="411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592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E74E7-37CD-3F25-F13C-5B0CFE13DFEB}"/>
              </a:ext>
            </a:extLst>
          </p:cNvPr>
          <p:cNvSpPr>
            <a:spLocks noGrp="1"/>
          </p:cNvSpPr>
          <p:nvPr>
            <p:ph type="title"/>
          </p:nvPr>
        </p:nvSpPr>
        <p:spPr>
          <a:xfrm>
            <a:off x="838200" y="664378"/>
            <a:ext cx="4598324" cy="723899"/>
          </a:xfrm>
        </p:spPr>
        <p:txBody>
          <a:bodyPr/>
          <a:lstStyle/>
          <a:p>
            <a:r>
              <a:rPr lang="en-US" dirty="0"/>
              <a:t>Mark’s email</a:t>
            </a:r>
          </a:p>
        </p:txBody>
      </p:sp>
      <p:sp>
        <p:nvSpPr>
          <p:cNvPr id="6" name="Content Placeholder 5">
            <a:extLst>
              <a:ext uri="{FF2B5EF4-FFF2-40B4-BE49-F238E27FC236}">
                <a16:creationId xmlns:a16="http://schemas.microsoft.com/office/drawing/2014/main" xmlns="" id="{1E83B915-E440-7CDA-2407-723C69DB2B36}"/>
              </a:ext>
            </a:extLst>
          </p:cNvPr>
          <p:cNvSpPr>
            <a:spLocks noGrp="1"/>
          </p:cNvSpPr>
          <p:nvPr>
            <p:ph sz="half" idx="1"/>
          </p:nvPr>
        </p:nvSpPr>
        <p:spPr>
          <a:xfrm>
            <a:off x="838200" y="1653759"/>
            <a:ext cx="4430486" cy="30844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Mark gets an email that he needs to confirm his gift immediately. The email looks like it is from Walmart. Is it safe or is it a scam? What should he do</a:t>
            </a:r>
            <a:r>
              <a:rPr kumimoji="0" lang="en-US" altLang="en-US" sz="2800" b="0" i="0" u="none" strike="noStrike" cap="none" normalizeH="0" baseline="0" dirty="0" smtClean="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endParaRPr>
          </a:p>
        </p:txBody>
      </p:sp>
      <p:pic>
        <p:nvPicPr>
          <p:cNvPr id="4097" name="Picture 12" descr="A screenshot of a mobile screen shows a mail from online mart. The mail reads, your name came up for a Keurig-coffee maker C.U.S.T.O.M.E.R.G.I.F.T. A photo shows a hand using an easy brew technology coffee maker, and another hand pouring coffee into a mug. There is a Walmart logo below the photo. The text below the photo reads, Congratulations! You have been chosen to participate in our loyalty program for free; confirm now.&#10;">
            <a:extLst>
              <a:ext uri="{FF2B5EF4-FFF2-40B4-BE49-F238E27FC236}">
                <a16:creationId xmlns:a16="http://schemas.microsoft.com/office/drawing/2014/main" xmlns="" id="{7906B7A5-0716-F52F-0C2B-1B17B4EF7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470" y="426732"/>
            <a:ext cx="3507648" cy="62350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746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4380"/>
            <a:ext cx="5645727" cy="732155"/>
          </a:xfrm>
        </p:spPr>
        <p:txBody>
          <a:bodyPr/>
          <a:lstStyle/>
          <a:p>
            <a:r>
              <a:rPr lang="en-US" dirty="0"/>
              <a:t>Sarah’s text message</a:t>
            </a:r>
            <a:endParaRPr lang="en-IN" dirty="0"/>
          </a:p>
        </p:txBody>
      </p:sp>
      <p:sp>
        <p:nvSpPr>
          <p:cNvPr id="3" name="Content Placeholder 2"/>
          <p:cNvSpPr>
            <a:spLocks noGrp="1"/>
          </p:cNvSpPr>
          <p:nvPr>
            <p:ph sz="half" idx="1"/>
          </p:nvPr>
        </p:nvSpPr>
        <p:spPr>
          <a:xfrm>
            <a:off x="838200" y="1642745"/>
            <a:ext cx="5040086" cy="3045633"/>
          </a:xfrm>
        </p:spPr>
        <p:txBody>
          <a:bodyPr>
            <a:noAutofit/>
          </a:bodyPr>
          <a:lstStyle/>
          <a:p>
            <a:pPr marL="0" indent="0">
              <a:lnSpc>
                <a:spcPct val="100000"/>
              </a:lnSpc>
              <a:spcBef>
                <a:spcPts val="0"/>
              </a:spcBef>
              <a:buNone/>
            </a:pPr>
            <a:r>
              <a:rPr lang="en-US" dirty="0">
                <a:latin typeface="Century Gothic" panose="020B0502020202020204" pitchFamily="34" charset="0"/>
                <a:ea typeface="Calibri" panose="020F0502020204030204" pitchFamily="34" charset="0"/>
                <a:cs typeface="Times New Roman" panose="02020603050405020304" pitchFamily="18" charset="0"/>
              </a:rPr>
              <a:t>Sarah gets a text message from Amazon about her account getting locked. The message asks her to click on a link. Is it safe or is it a scam? What should she do?</a:t>
            </a:r>
            <a:endParaRPr lang="en-IN" dirty="0">
              <a:latin typeface="Century Gothic" panose="020B0502020202020204" pitchFamily="34" charset="0"/>
            </a:endParaRPr>
          </a:p>
        </p:txBody>
      </p:sp>
      <p:sp>
        <p:nvSpPr>
          <p:cNvPr id="4" name="Content Placeholder 3"/>
          <p:cNvSpPr>
            <a:spLocks noGrp="1"/>
          </p:cNvSpPr>
          <p:nvPr>
            <p:ph sz="half" idx="2"/>
          </p:nvPr>
        </p:nvSpPr>
        <p:spPr>
          <a:xfrm>
            <a:off x="6932814" y="298625"/>
            <a:ext cx="4455622" cy="6201930"/>
          </a:xfrm>
        </p:spPr>
        <p:txBody>
          <a:bodyPr>
            <a:noAutofit/>
          </a:bodyPr>
          <a:lstStyle/>
          <a:p>
            <a:pPr marL="0" indent="0">
              <a:lnSpc>
                <a:spcPct val="120000"/>
              </a:lnSpc>
              <a:spcBef>
                <a:spcPts val="0"/>
              </a:spcBef>
              <a:spcAft>
                <a:spcPts val="600"/>
              </a:spcAft>
              <a:buNone/>
            </a:pPr>
            <a:r>
              <a:rPr lang="en-US" b="1" dirty="0">
                <a:solidFill>
                  <a:schemeClr val="bg1"/>
                </a:solidFill>
              </a:rPr>
              <a:t>Your Amazon account has been locked because we’ve detected suspicious activity on your account. Recovery your account immediately by click link bellow: </a:t>
            </a:r>
            <a:r>
              <a:rPr lang="en-US" b="1" dirty="0">
                <a:solidFill>
                  <a:schemeClr val="accent5">
                    <a:lumMod val="40000"/>
                    <a:lumOff val="60000"/>
                  </a:schemeClr>
                </a:solidFill>
                <a:hlinkClick r:id="rId3" tooltip="A screenshot shows two U R Ls. The first U R L reads, bunny 20112 dot code any app dot com. The second U R L leads to information on &quot;amazon bunny 20112&quot; on the m v k website."/>
              </a:rPr>
              <a:t>https://m.v.k.com/away.php?cheer=front&amp;elite=level&amp;to-https://</a:t>
            </a:r>
            <a:r>
              <a:rPr lang="en-US" b="1" dirty="0" smtClean="0">
                <a:solidFill>
                  <a:schemeClr val="accent5">
                    <a:lumMod val="40000"/>
                    <a:lumOff val="60000"/>
                  </a:schemeClr>
                </a:solidFill>
                <a:hlinkClick r:id="rId3" tooltip="A screenshot shows two U R Ls. The first U R L reads, bunny 20112 dot code any app dot com. The second U R L leads to information on &quot;amazon bunny 20112&quot; on the m v k website."/>
              </a:rPr>
              <a:t>mobile-manage-details-amazon-bunny20112.codeanyapp.com</a:t>
            </a:r>
            <a:endParaRPr lang="en-US" b="1" dirty="0">
              <a:solidFill>
                <a:schemeClr val="accent5">
                  <a:lumMod val="40000"/>
                  <a:lumOff val="60000"/>
                </a:schemeClr>
              </a:solidFill>
            </a:endParaRPr>
          </a:p>
        </p:txBody>
      </p:sp>
    </p:spTree>
    <p:extLst>
      <p:ext uri="{BB962C8B-B14F-4D97-AF65-F5344CB8AC3E}">
        <p14:creationId xmlns:p14="http://schemas.microsoft.com/office/powerpoint/2010/main" val="3463280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E74E7-37CD-3F25-F13C-5B0CFE13DFEB}"/>
              </a:ext>
            </a:extLst>
          </p:cNvPr>
          <p:cNvSpPr>
            <a:spLocks noGrp="1"/>
          </p:cNvSpPr>
          <p:nvPr>
            <p:ph type="title"/>
          </p:nvPr>
        </p:nvSpPr>
        <p:spPr>
          <a:xfrm>
            <a:off x="838200" y="664380"/>
            <a:ext cx="7291647" cy="723899"/>
          </a:xfrm>
        </p:spPr>
        <p:txBody>
          <a:bodyPr/>
          <a:lstStyle/>
          <a:p>
            <a:r>
              <a:rPr lang="en-US" dirty="0"/>
              <a:t>Barbara’s pop-up window</a:t>
            </a:r>
          </a:p>
        </p:txBody>
      </p:sp>
      <p:sp>
        <p:nvSpPr>
          <p:cNvPr id="6" name="Content Placeholder 5">
            <a:extLst>
              <a:ext uri="{FF2B5EF4-FFF2-40B4-BE49-F238E27FC236}">
                <a16:creationId xmlns:a16="http://schemas.microsoft.com/office/drawing/2014/main" xmlns="" id="{1E83B915-E440-7CDA-2407-723C69DB2B36}"/>
              </a:ext>
            </a:extLst>
          </p:cNvPr>
          <p:cNvSpPr>
            <a:spLocks noGrp="1"/>
          </p:cNvSpPr>
          <p:nvPr>
            <p:ph sz="half" idx="1"/>
          </p:nvPr>
        </p:nvSpPr>
        <p:spPr>
          <a:xfrm>
            <a:off x="838200" y="1653759"/>
            <a:ext cx="3547792" cy="403214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Barbara is on a web page. She gets a pop-up window telling her that she is a winner. Is this safe or is it a scam? What should she do</a:t>
            </a:r>
            <a:r>
              <a:rPr kumimoji="0" lang="en-US" altLang="en-US" sz="2800" b="0" i="0" u="none" strike="noStrike" cap="none" normalizeH="0" baseline="0" dirty="0" smtClean="0">
                <a:ln>
                  <a:noFill/>
                </a:ln>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025" name="Picture 45" descr="A pop-up window over the Bored dot com website reads, winner! You have won a free Apple iPod! 4 GB model holds up to 1,000 songs; More than 8 hours battery life on one charge; Ear bud headphones, belt clip, A C adapter. Click here to claim your free Apple iPod!&#10;">
            <a:extLst>
              <a:ext uri="{FF2B5EF4-FFF2-40B4-BE49-F238E27FC236}">
                <a16:creationId xmlns:a16="http://schemas.microsoft.com/office/drawing/2014/main" xmlns="" id="{FE7B79B7-2A1A-E8A4-2479-F64A0609C5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13" t="867" r="23740" b="-867"/>
          <a:stretch/>
        </p:blipFill>
        <p:spPr bwMode="auto">
          <a:xfrm>
            <a:off x="5103917" y="1337847"/>
            <a:ext cx="6153394" cy="41109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op-up window over the Bored dot com website reads, winner! You have won a free Apple iPod! 4 GB model holds up to 1,000 songs; More than 8 hours battery life on one charge; Ear bud headphones, belt clip, A C adapter. Click here to claim your free Apple iPod!&#10;">
            <a:extLst>
              <a:ext uri="{FF2B5EF4-FFF2-40B4-BE49-F238E27FC236}">
                <a16:creationId xmlns:a16="http://schemas.microsoft.com/office/drawing/2014/main" xmlns="" id="{D11C782F-C786-4B26-7C42-DA1CF00BF830}"/>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t="19449"/>
          <a:stretch/>
        </p:blipFill>
        <p:spPr bwMode="auto">
          <a:xfrm>
            <a:off x="4465339" y="1288634"/>
            <a:ext cx="7430550" cy="52042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6753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760</Words>
  <Application>Microsoft Office PowerPoint</Application>
  <PresentationFormat>Widescreen</PresentationFormat>
  <Paragraphs>47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Times New Roman</vt:lpstr>
      <vt:lpstr>Office Theme</vt:lpstr>
      <vt:lpstr>Is it Safe or Is It a Scam?</vt:lpstr>
      <vt:lpstr>John’s email</vt:lpstr>
      <vt:lpstr>Cati’s text message</vt:lpstr>
      <vt:lpstr>Tony’s pop-up window</vt:lpstr>
      <vt:lpstr>David’s email</vt:lpstr>
      <vt:lpstr>Mark’s email</vt:lpstr>
      <vt:lpstr>Sarah’s text message</vt:lpstr>
      <vt:lpstr>Barbara’s pop-up window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it Safe or Is It a Scam?</dc:title>
  <dc:creator/>
  <cp:lastModifiedBy>codemantra</cp:lastModifiedBy>
  <cp:revision>17</cp:revision>
  <dcterms:created xsi:type="dcterms:W3CDTF">2022-12-27T22:10:41Z</dcterms:created>
  <dcterms:modified xsi:type="dcterms:W3CDTF">2023-02-28T15:20:02Z</dcterms:modified>
</cp:coreProperties>
</file>