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420" r:id="rId2"/>
    <p:sldId id="474" r:id="rId3"/>
    <p:sldId id="464" r:id="rId4"/>
    <p:sldId id="477" r:id="rId5"/>
    <p:sldId id="475" r:id="rId6"/>
    <p:sldId id="476" r:id="rId7"/>
    <p:sldId id="488" r:id="rId8"/>
    <p:sldId id="489" r:id="rId9"/>
    <p:sldId id="467" r:id="rId10"/>
    <p:sldId id="469" r:id="rId11"/>
    <p:sldId id="468" r:id="rId12"/>
    <p:sldId id="470" r:id="rId13"/>
    <p:sldId id="471" r:id="rId14"/>
    <p:sldId id="473" r:id="rId15"/>
    <p:sldId id="505" r:id="rId16"/>
    <p:sldId id="472" r:id="rId17"/>
    <p:sldId id="506" r:id="rId18"/>
    <p:sldId id="481" r:id="rId19"/>
    <p:sldId id="482" r:id="rId20"/>
    <p:sldId id="484" r:id="rId21"/>
    <p:sldId id="486" r:id="rId22"/>
    <p:sldId id="483"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Geneva" pitchFamily="124" charset="-128"/>
        <a:cs typeface="+mn-cs"/>
      </a:defRPr>
    </a:lvl5pPr>
    <a:lvl6pPr marL="2286000" algn="l" defTabSz="914400" rtl="0" eaLnBrk="1" latinLnBrk="0" hangingPunct="1">
      <a:defRPr kern="1200">
        <a:solidFill>
          <a:schemeClr val="tx1"/>
        </a:solidFill>
        <a:latin typeface="Calibri" panose="020F0502020204030204" pitchFamily="34" charset="0"/>
        <a:ea typeface="Geneva" pitchFamily="124" charset="-128"/>
        <a:cs typeface="+mn-cs"/>
      </a:defRPr>
    </a:lvl6pPr>
    <a:lvl7pPr marL="2743200" algn="l" defTabSz="914400" rtl="0" eaLnBrk="1" latinLnBrk="0" hangingPunct="1">
      <a:defRPr kern="1200">
        <a:solidFill>
          <a:schemeClr val="tx1"/>
        </a:solidFill>
        <a:latin typeface="Calibri" panose="020F0502020204030204" pitchFamily="34" charset="0"/>
        <a:ea typeface="Geneva" pitchFamily="124" charset="-128"/>
        <a:cs typeface="+mn-cs"/>
      </a:defRPr>
    </a:lvl7pPr>
    <a:lvl8pPr marL="3200400" algn="l" defTabSz="914400" rtl="0" eaLnBrk="1" latinLnBrk="0" hangingPunct="1">
      <a:defRPr kern="1200">
        <a:solidFill>
          <a:schemeClr val="tx1"/>
        </a:solidFill>
        <a:latin typeface="Calibri" panose="020F0502020204030204" pitchFamily="34" charset="0"/>
        <a:ea typeface="Geneva" pitchFamily="124" charset="-128"/>
        <a:cs typeface="+mn-cs"/>
      </a:defRPr>
    </a:lvl8pPr>
    <a:lvl9pPr marL="3657600" algn="l" defTabSz="914400" rtl="0" eaLnBrk="1" latinLnBrk="0" hangingPunct="1">
      <a:defRPr kern="1200">
        <a:solidFill>
          <a:schemeClr val="tx1"/>
        </a:solidFill>
        <a:latin typeface="Calibri" panose="020F0502020204030204" pitchFamily="34" charset="0"/>
        <a:ea typeface="Geneva" pitchFamily="12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1704" y="176"/>
      </p:cViewPr>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8A1D7-1DA9-580E-9526-D7B4364B17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B25E1-1985-CC46-D9C6-8FB5EFF57A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A0E54C-91A8-B743-AA25-F1EFC55C7DFF}" type="datetimeFigureOut">
              <a:rPr lang="en-US" smtClean="0"/>
              <a:t>2/8/24</a:t>
            </a:fld>
            <a:endParaRPr lang="en-US"/>
          </a:p>
        </p:txBody>
      </p:sp>
      <p:sp>
        <p:nvSpPr>
          <p:cNvPr id="4" name="Footer Placeholder 3">
            <a:extLst>
              <a:ext uri="{FF2B5EF4-FFF2-40B4-BE49-F238E27FC236}">
                <a16:creationId xmlns:a16="http://schemas.microsoft.com/office/drawing/2014/main" id="{6C79AB2B-5ACD-3A01-277A-8B7FB9BD61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EEC0A1-1A2D-ACF1-DA2C-2309A21EA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59813-8AA3-7442-B2C8-0676F80E8332}" type="slidenum">
              <a:rPr lang="en-US" smtClean="0"/>
              <a:t>‹#›</a:t>
            </a:fld>
            <a:endParaRPr lang="en-US"/>
          </a:p>
        </p:txBody>
      </p:sp>
    </p:spTree>
    <p:extLst>
      <p:ext uri="{BB962C8B-B14F-4D97-AF65-F5344CB8AC3E}">
        <p14:creationId xmlns:p14="http://schemas.microsoft.com/office/powerpoint/2010/main" val="4037891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71C25-9B5A-4B44-82EF-77DA54D87A04}" type="datetimeFigureOut">
              <a:rPr lang="en-US" smtClean="0"/>
              <a:t>2/8/24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31861-B3D2-C040-8D76-63F81338C562}" type="slidenum">
              <a:rPr lang="en-US" smtClean="0"/>
              <a:t>‹#›</a:t>
            </a:fld>
            <a:endParaRPr lang="en-US"/>
          </a:p>
        </p:txBody>
      </p:sp>
    </p:spTree>
    <p:extLst>
      <p:ext uri="{BB962C8B-B14F-4D97-AF65-F5344CB8AC3E}">
        <p14:creationId xmlns:p14="http://schemas.microsoft.com/office/powerpoint/2010/main" val="416744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38BE24-D1A1-4259-8C95-33EFE64DF9D9}" type="slidenum">
              <a:rPr lang="en-US" smtClean="0"/>
              <a:t>4</a:t>
            </a:fld>
            <a:endParaRPr lang="en-US"/>
          </a:p>
        </p:txBody>
      </p:sp>
    </p:spTree>
    <p:extLst>
      <p:ext uri="{BB962C8B-B14F-4D97-AF65-F5344CB8AC3E}">
        <p14:creationId xmlns:p14="http://schemas.microsoft.com/office/powerpoint/2010/main" val="215642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38BE24-D1A1-4259-8C95-33EFE64DF9D9}" type="slidenum">
              <a:rPr lang="en-US" smtClean="0"/>
              <a:t>6</a:t>
            </a:fld>
            <a:endParaRPr lang="en-US"/>
          </a:p>
        </p:txBody>
      </p:sp>
    </p:spTree>
    <p:extLst>
      <p:ext uri="{BB962C8B-B14F-4D97-AF65-F5344CB8AC3E}">
        <p14:creationId xmlns:p14="http://schemas.microsoft.com/office/powerpoint/2010/main" val="215642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49546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15492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71927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25129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5175" y="2836009"/>
            <a:ext cx="7772400" cy="1362075"/>
          </a:xfrm>
          <a:prstGeom prst="rect">
            <a:avLst/>
          </a:prstGeom>
        </p:spPr>
        <p:txBody>
          <a:bodyPr anchor="t"/>
          <a:lstStyle>
            <a:lvl1pPr algn="ctr">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855175" y="1335822"/>
            <a:ext cx="7772400" cy="150018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5"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custDataLst>
      <p:tags r:id="rId1"/>
    </p:custDataLst>
    <p:extLst>
      <p:ext uri="{BB962C8B-B14F-4D97-AF65-F5344CB8AC3E}">
        <p14:creationId xmlns:p14="http://schemas.microsoft.com/office/powerpoint/2010/main" val="166819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72967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8"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368309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4"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144578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3"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28846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48189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2"/>
            <a:ext cx="2133600" cy="365125"/>
          </a:xfrm>
          <a:prstGeom prst="rect">
            <a:avLst/>
          </a:prstGeom>
        </p:spPr>
        <p:txBody>
          <a:bodyPr/>
          <a:lstStyle>
            <a:lvl1pPr>
              <a:defRPr/>
            </a:lvl1pPr>
          </a:lstStyle>
          <a:p>
            <a:fld id="{E0107FCF-E8FB-4A4F-BDE5-3C2A1450678D}" type="datetimeFigureOut">
              <a:rPr lang="en-US" smtClean="0"/>
              <a:t>2/8/24</a:t>
            </a:fld>
            <a:endParaRPr lang="en-US"/>
          </a:p>
        </p:txBody>
      </p:sp>
      <p:sp>
        <p:nvSpPr>
          <p:cNvPr id="6" name="Slide Number Placeholder 5"/>
          <p:cNvSpPr>
            <a:spLocks noGrp="1"/>
          </p:cNvSpPr>
          <p:nvPr>
            <p:ph type="sldNum" sz="quarter" idx="11"/>
          </p:nvPr>
        </p:nvSpPr>
        <p:spPr/>
        <p:txBody>
          <a:bodyPr/>
          <a:lstStyle>
            <a:lvl1pPr>
              <a:defRPr/>
            </a:lvl1pPr>
          </a:lstStyle>
          <a:p>
            <a:fld id="{6998FB93-6891-C548-8632-C54DB6CA5651}" type="slidenum">
              <a:rPr lang="en-US" smtClean="0"/>
              <a:t>‹#›</a:t>
            </a:fld>
            <a:endParaRPr lang="en-US"/>
          </a:p>
        </p:txBody>
      </p:sp>
    </p:spTree>
    <p:extLst>
      <p:ext uri="{BB962C8B-B14F-4D97-AF65-F5344CB8AC3E}">
        <p14:creationId xmlns:p14="http://schemas.microsoft.com/office/powerpoint/2010/main" val="339678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D8C9E"/>
                </a:solidFill>
                <a:latin typeface="Rockwell" panose="02060603020205020403" pitchFamily="18" charset="0"/>
              </a:defRPr>
            </a:lvl1pPr>
          </a:lstStyle>
          <a:p>
            <a:fld id="{6998FB93-6891-C548-8632-C54DB6CA5651}" type="slidenum">
              <a:rPr lang="en-US" smtClean="0"/>
              <a:t>‹#›</a:t>
            </a:fld>
            <a:endParaRPr lang="en-US"/>
          </a:p>
        </p:txBody>
      </p:sp>
      <p:sp>
        <p:nvSpPr>
          <p:cNvPr id="8" name="Title Placeholder 7">
            <a:extLst>
              <a:ext uri="{FF2B5EF4-FFF2-40B4-BE49-F238E27FC236}">
                <a16:creationId xmlns:a16="http://schemas.microsoft.com/office/drawing/2014/main" id="{B88B8A4B-3518-1E10-C6D5-CD6CF7F558B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8774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fontAlgn="base" hangingPunct="1">
        <a:spcBef>
          <a:spcPct val="0"/>
        </a:spcBef>
        <a:spcAft>
          <a:spcPct val="0"/>
        </a:spcAft>
        <a:defRPr sz="4400" kern="1200">
          <a:solidFill>
            <a:schemeClr val="tx1"/>
          </a:solidFill>
          <a:latin typeface="Rockwell"/>
          <a:ea typeface="Geneva" pitchFamily="124" charset="-128"/>
          <a:cs typeface="+mj-cs"/>
        </a:defRPr>
      </a:lvl1pPr>
      <a:lvl2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2pPr>
      <a:lvl3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3pPr>
      <a:lvl4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4pPr>
      <a:lvl5pPr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5pPr>
      <a:lvl6pPr marL="4572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6pPr>
      <a:lvl7pPr marL="9144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7pPr>
      <a:lvl8pPr marL="13716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8pPr>
      <a:lvl9pPr marL="1828800" algn="ctr" defTabSz="457200" rtl="0" eaLnBrk="1" fontAlgn="base" hangingPunct="1">
        <a:spcBef>
          <a:spcPct val="0"/>
        </a:spcBef>
        <a:spcAft>
          <a:spcPct val="0"/>
        </a:spcAft>
        <a:defRPr sz="4400">
          <a:solidFill>
            <a:schemeClr val="tx1"/>
          </a:solidFill>
          <a:latin typeface="Rockwell" panose="02060603020205020403" pitchFamily="18" charset="0"/>
          <a:ea typeface="Geneva" pitchFamily="12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Rockwell"/>
          <a:ea typeface="Geneva" pitchFamily="12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Rockwell"/>
          <a:ea typeface="Geneva" pitchFamily="12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Rockwell"/>
          <a:ea typeface="Geneva" pitchFamily="12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Rockwell"/>
          <a:ea typeface="Geneva" pitchFamily="12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Rockwell"/>
          <a:ea typeface="Geneva" pitchFamily="12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p:cNvSpPr>
            <a:spLocks noGrp="1"/>
          </p:cNvSpPr>
          <p:nvPr>
            <p:ph type="ctrTitle"/>
          </p:nvPr>
        </p:nvSpPr>
        <p:spPr/>
        <p:txBody>
          <a:bodyPr/>
          <a:lstStyle/>
          <a:p>
            <a:r>
              <a:rPr lang="en-US" dirty="0">
                <a:latin typeface="Rockwell" panose="02060603020205020403" pitchFamily="18" charset="0"/>
              </a:rPr>
              <a:t>Cybersecurity</a:t>
            </a:r>
          </a:p>
        </p:txBody>
      </p:sp>
    </p:spTree>
    <p:custDataLst>
      <p:tags r:id="rId1"/>
    </p:custDataLst>
    <p:extLst>
      <p:ext uri="{BB962C8B-B14F-4D97-AF65-F5344CB8AC3E}">
        <p14:creationId xmlns:p14="http://schemas.microsoft.com/office/powerpoint/2010/main" val="1194454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Horse</a:t>
            </a:r>
          </a:p>
        </p:txBody>
      </p:sp>
      <p:sp>
        <p:nvSpPr>
          <p:cNvPr id="3" name="Content Placeholder 2"/>
          <p:cNvSpPr>
            <a:spLocks noGrp="1"/>
          </p:cNvSpPr>
          <p:nvPr>
            <p:ph idx="1"/>
          </p:nvPr>
        </p:nvSpPr>
        <p:spPr>
          <a:xfrm>
            <a:off x="457200" y="1466530"/>
            <a:ext cx="8229600" cy="4525963"/>
          </a:xfrm>
        </p:spPr>
        <p:txBody>
          <a:bodyPr/>
          <a:lstStyle/>
          <a:p>
            <a:r>
              <a:rPr lang="en-US" dirty="0"/>
              <a:t>Example: Free download that contains malicious code</a:t>
            </a:r>
          </a:p>
          <a:p>
            <a:r>
              <a:rPr lang="en-US" dirty="0"/>
              <a:t>That code could contain virus, worm, or backdoor</a:t>
            </a:r>
          </a:p>
          <a:p>
            <a:r>
              <a:rPr lang="en-US" dirty="0"/>
              <a:t>Example: Can imitate legitimate logon screen</a:t>
            </a:r>
          </a:p>
          <a:p>
            <a:r>
              <a:rPr lang="en-US" dirty="0"/>
              <a:t>When user logs on, name and password are sent to unauthorized user</a:t>
            </a:r>
          </a:p>
          <a:p>
            <a:endParaRPr lang="en-US" dirty="0"/>
          </a:p>
        </p:txBody>
      </p:sp>
    </p:spTree>
    <p:extLst>
      <p:ext uri="{BB962C8B-B14F-4D97-AF65-F5344CB8AC3E}">
        <p14:creationId xmlns:p14="http://schemas.microsoft.com/office/powerpoint/2010/main" val="248349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Attachments</a:t>
            </a:r>
          </a:p>
        </p:txBody>
      </p:sp>
      <p:sp>
        <p:nvSpPr>
          <p:cNvPr id="3" name="Content Placeholder 2"/>
          <p:cNvSpPr>
            <a:spLocks noGrp="1"/>
          </p:cNvSpPr>
          <p:nvPr>
            <p:ph idx="1"/>
          </p:nvPr>
        </p:nvSpPr>
        <p:spPr/>
        <p:txBody>
          <a:bodyPr/>
          <a:lstStyle/>
          <a:p>
            <a:r>
              <a:rPr lang="en-US" dirty="0"/>
              <a:t>Source of most commonly encountered viruses</a:t>
            </a:r>
          </a:p>
          <a:p>
            <a:r>
              <a:rPr lang="en-US" dirty="0"/>
              <a:t>Malicious code can be programmed into attachment</a:t>
            </a:r>
          </a:p>
          <a:p>
            <a:r>
              <a:rPr lang="en-US" dirty="0"/>
              <a:t>When recipient opens attachment, malicious program is activated</a:t>
            </a:r>
          </a:p>
          <a:p>
            <a:endParaRPr lang="en-US" dirty="0"/>
          </a:p>
        </p:txBody>
      </p:sp>
    </p:spTree>
    <p:extLst>
      <p:ext uri="{BB962C8B-B14F-4D97-AF65-F5344CB8AC3E}">
        <p14:creationId xmlns:p14="http://schemas.microsoft.com/office/powerpoint/2010/main" val="113186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3" name="Content Placeholder 2"/>
          <p:cNvSpPr>
            <a:spLocks noGrp="1"/>
          </p:cNvSpPr>
          <p:nvPr>
            <p:ph idx="1"/>
          </p:nvPr>
        </p:nvSpPr>
        <p:spPr/>
        <p:txBody>
          <a:bodyPr/>
          <a:lstStyle/>
          <a:p>
            <a:r>
              <a:rPr lang="en-US" dirty="0"/>
              <a:t>Relies on the gullibility of a network user and his or her respect for authority</a:t>
            </a:r>
          </a:p>
          <a:p>
            <a:pPr marL="0" indent="0">
              <a:buNone/>
            </a:pPr>
            <a:endParaRPr lang="en-US" dirty="0"/>
          </a:p>
        </p:txBody>
      </p:sp>
    </p:spTree>
    <p:extLst>
      <p:ext uri="{BB962C8B-B14F-4D97-AF65-F5344CB8AC3E}">
        <p14:creationId xmlns:p14="http://schemas.microsoft.com/office/powerpoint/2010/main" val="181664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a:t>
            </a:r>
          </a:p>
        </p:txBody>
      </p:sp>
      <p:sp>
        <p:nvSpPr>
          <p:cNvPr id="3" name="Content Placeholder 2"/>
          <p:cNvSpPr>
            <a:spLocks noGrp="1"/>
          </p:cNvSpPr>
          <p:nvPr>
            <p:ph idx="1"/>
          </p:nvPr>
        </p:nvSpPr>
        <p:spPr>
          <a:xfrm>
            <a:off x="457200" y="1417640"/>
            <a:ext cx="8229600" cy="4525963"/>
          </a:xfrm>
        </p:spPr>
        <p:txBody>
          <a:bodyPr/>
          <a:lstStyle/>
          <a:p>
            <a:r>
              <a:rPr lang="en-US" sz="2400" dirty="0"/>
              <a:t>E-mail can appear as if it’s from a legitimate company, such as a credit card company</a:t>
            </a:r>
          </a:p>
          <a:p>
            <a:r>
              <a:rPr lang="en-US" sz="2400" dirty="0"/>
              <a:t>E-mail requests user’s personal information, such as social security number or bank account PIN</a:t>
            </a:r>
          </a:p>
          <a:p>
            <a:r>
              <a:rPr lang="en-US" sz="2400" dirty="0"/>
              <a:t>Phony web sites that look authentic, but have slightly different domain names</a:t>
            </a:r>
          </a:p>
          <a:p>
            <a:pPr marL="0" indent="0">
              <a:buNone/>
            </a:pPr>
            <a:endParaRPr lang="en-US" sz="2400" dirty="0"/>
          </a:p>
        </p:txBody>
      </p:sp>
      <p:pic>
        <p:nvPicPr>
          <p:cNvPr id="4" name="Picture 3" descr="15-05.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669" y="3981256"/>
            <a:ext cx="7162800" cy="187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88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rewall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878" y="2799551"/>
            <a:ext cx="4054932" cy="3134969"/>
          </a:xfrm>
          <a:prstGeom prst="rect">
            <a:avLst/>
          </a:prstGeom>
        </p:spPr>
      </p:pic>
      <p:sp>
        <p:nvSpPr>
          <p:cNvPr id="2" name="Title 1"/>
          <p:cNvSpPr>
            <a:spLocks noGrp="1"/>
          </p:cNvSpPr>
          <p:nvPr>
            <p:ph type="title"/>
          </p:nvPr>
        </p:nvSpPr>
        <p:spPr/>
        <p:txBody>
          <a:bodyPr/>
          <a:lstStyle/>
          <a:p>
            <a:r>
              <a:rPr lang="en-US" dirty="0"/>
              <a:t>Firewall</a:t>
            </a:r>
          </a:p>
        </p:txBody>
      </p:sp>
      <p:sp>
        <p:nvSpPr>
          <p:cNvPr id="3" name="Content Placeholder 2"/>
          <p:cNvSpPr>
            <a:spLocks noGrp="1"/>
          </p:cNvSpPr>
          <p:nvPr>
            <p:ph idx="1"/>
          </p:nvPr>
        </p:nvSpPr>
        <p:spPr>
          <a:xfrm>
            <a:off x="457200" y="1226680"/>
            <a:ext cx="8229600" cy="4979657"/>
          </a:xfrm>
        </p:spPr>
        <p:txBody>
          <a:bodyPr/>
          <a:lstStyle/>
          <a:p>
            <a:r>
              <a:rPr lang="en-US" sz="2400" dirty="0"/>
              <a:t>Can consist of hardware, software, or a combination</a:t>
            </a:r>
          </a:p>
          <a:p>
            <a:r>
              <a:rPr lang="en-US" sz="2400" dirty="0"/>
              <a:t>Servers, routers, and PCs may be used</a:t>
            </a:r>
          </a:p>
          <a:p>
            <a:r>
              <a:rPr lang="en-US" sz="2400" dirty="0"/>
              <a:t>Designed to filter inbound and outbound flow of network packets based on factors such as</a:t>
            </a:r>
          </a:p>
          <a:p>
            <a:pPr lvl="1"/>
            <a:r>
              <a:rPr lang="en-US" sz="2400" dirty="0"/>
              <a:t>IP address</a:t>
            </a:r>
          </a:p>
          <a:p>
            <a:pPr lvl="1"/>
            <a:r>
              <a:rPr lang="en-US" sz="2400" dirty="0"/>
              <a:t>Port number</a:t>
            </a:r>
          </a:p>
          <a:p>
            <a:pPr lvl="1"/>
            <a:r>
              <a:rPr lang="en-US" sz="2400" dirty="0"/>
              <a:t>Software application</a:t>
            </a:r>
          </a:p>
          <a:p>
            <a:pPr lvl="1"/>
            <a:r>
              <a:rPr lang="en-US" sz="2400" dirty="0"/>
              <a:t>Packet contents</a:t>
            </a:r>
          </a:p>
          <a:p>
            <a:pPr lvl="1"/>
            <a:r>
              <a:rPr lang="en-US" sz="2400" dirty="0"/>
              <a:t>Protocol</a:t>
            </a:r>
          </a:p>
          <a:p>
            <a:pPr marL="0" indent="0">
              <a:buNone/>
            </a:pPr>
            <a:endParaRPr lang="en-US" sz="2400" dirty="0"/>
          </a:p>
        </p:txBody>
      </p:sp>
    </p:spTree>
    <p:extLst>
      <p:ext uri="{BB962C8B-B14F-4D97-AF65-F5344CB8AC3E}">
        <p14:creationId xmlns:p14="http://schemas.microsoft.com/office/powerpoint/2010/main" val="9224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10"/>
            <a:ext cx="8229600" cy="1143000"/>
          </a:xfrm>
        </p:spPr>
        <p:txBody>
          <a:bodyPr/>
          <a:lstStyle/>
          <a:p>
            <a:r>
              <a:rPr lang="en-US" dirty="0"/>
              <a:t>What is a Firewall?</a:t>
            </a:r>
          </a:p>
        </p:txBody>
      </p:sp>
      <p:sp>
        <p:nvSpPr>
          <p:cNvPr id="3" name="Content Placeholder 2"/>
          <p:cNvSpPr>
            <a:spLocks noGrp="1"/>
          </p:cNvSpPr>
          <p:nvPr>
            <p:ph idx="1"/>
          </p:nvPr>
        </p:nvSpPr>
        <p:spPr>
          <a:xfrm>
            <a:off x="457200" y="1226680"/>
            <a:ext cx="8229600" cy="4979657"/>
          </a:xfrm>
        </p:spPr>
        <p:txBody>
          <a:bodyPr/>
          <a:lstStyle/>
          <a:p>
            <a:r>
              <a:rPr lang="en-US" dirty="0"/>
              <a:t>A layer of security between your home network and the Internet. Since a router or modem is the main connection from a home network to the Internet, a firewall is often packaged with those devices. </a:t>
            </a:r>
          </a:p>
          <a:p>
            <a:r>
              <a:rPr lang="en-US" dirty="0"/>
              <a:t>Firewalls are a combination of hardware and software. The hardware part gives firewalls excellent performance, while the software part allows firewalls to be tailored to your specific needs.</a:t>
            </a:r>
            <a:endParaRPr lang="en-US" sz="2400" dirty="0"/>
          </a:p>
        </p:txBody>
      </p:sp>
    </p:spTree>
    <p:extLst>
      <p:ext uri="{BB962C8B-B14F-4D97-AF65-F5344CB8AC3E}">
        <p14:creationId xmlns:p14="http://schemas.microsoft.com/office/powerpoint/2010/main" val="231188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Example</a:t>
            </a:r>
          </a:p>
        </p:txBody>
      </p:sp>
      <p:pic>
        <p:nvPicPr>
          <p:cNvPr id="6" name="Content Placeholder 4" descr="15-23.t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524002"/>
            <a:ext cx="8458200" cy="3724275"/>
          </a:xfrm>
        </p:spPr>
      </p:pic>
    </p:spTree>
    <p:extLst>
      <p:ext uri="{BB962C8B-B14F-4D97-AF65-F5344CB8AC3E}">
        <p14:creationId xmlns:p14="http://schemas.microsoft.com/office/powerpoint/2010/main" val="340182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310"/>
            <a:ext cx="8229600" cy="1143000"/>
          </a:xfrm>
        </p:spPr>
        <p:txBody>
          <a:bodyPr/>
          <a:lstStyle/>
          <a:p>
            <a:r>
              <a:rPr lang="en-US" dirty="0"/>
              <a:t>What is a Firewall?</a:t>
            </a:r>
          </a:p>
        </p:txBody>
      </p:sp>
      <p:sp>
        <p:nvSpPr>
          <p:cNvPr id="3" name="Content Placeholder 2"/>
          <p:cNvSpPr>
            <a:spLocks noGrp="1"/>
          </p:cNvSpPr>
          <p:nvPr>
            <p:ph idx="1"/>
          </p:nvPr>
        </p:nvSpPr>
        <p:spPr>
          <a:xfrm>
            <a:off x="457200" y="1181960"/>
            <a:ext cx="8229600" cy="4979657"/>
          </a:xfrm>
        </p:spPr>
        <p:txBody>
          <a:bodyPr/>
          <a:lstStyle/>
          <a:p>
            <a:r>
              <a:rPr lang="en-US" sz="1800" dirty="0"/>
              <a:t>Some applications outside a network require manually changing your firewall to allow them access. Examples of these applications include online games, VPN, and Voice-Over-IP. </a:t>
            </a:r>
          </a:p>
          <a:p>
            <a:r>
              <a:rPr lang="en-US" sz="1800" dirty="0"/>
              <a:t>A firewall does not secure against every kind of data and attack. (still need to run a virus-checker on all your computers.)</a:t>
            </a:r>
          </a:p>
          <a:p>
            <a:r>
              <a:rPr lang="en-US" sz="1800" dirty="0"/>
              <a:t>Other products such as Windows and macOS create software firewalls. These can cause network problems, because they are trying to apply different security to your network, which other firewalls will not accept.  May need to disable conflicting firewalls.</a:t>
            </a:r>
          </a:p>
          <a:p>
            <a:r>
              <a:rPr lang="en-US" sz="1800" dirty="0"/>
              <a:t>Firewall features vary by model - newer and more expensive products have more advanced features. Firewall features are described in a product's datasheet, and their configuration information is found in the manuals. </a:t>
            </a:r>
          </a:p>
          <a:p>
            <a:r>
              <a:rPr lang="en-US" sz="1800" dirty="0"/>
              <a:t>The term firewall is often used to describe the part of a network that is protected by a firewall, as in the phrase behind the firewall. Parts of a network that are outside the firewall are more vulnerable to attack.</a:t>
            </a:r>
          </a:p>
        </p:txBody>
      </p:sp>
    </p:spTree>
    <p:extLst>
      <p:ext uri="{BB962C8B-B14F-4D97-AF65-F5344CB8AC3E}">
        <p14:creationId xmlns:p14="http://schemas.microsoft.com/office/powerpoint/2010/main" val="251068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073" y="113387"/>
            <a:ext cx="8880929" cy="1143000"/>
          </a:xfrm>
        </p:spPr>
        <p:txBody>
          <a:bodyPr/>
          <a:lstStyle/>
          <a:p>
            <a:r>
              <a:rPr lang="en-US" sz="4000" dirty="0"/>
              <a:t>Network Address Translation (NAT)</a:t>
            </a:r>
          </a:p>
        </p:txBody>
      </p:sp>
      <p:sp>
        <p:nvSpPr>
          <p:cNvPr id="3" name="Content Placeholder 2"/>
          <p:cNvSpPr>
            <a:spLocks noGrp="1"/>
          </p:cNvSpPr>
          <p:nvPr>
            <p:ph idx="1"/>
          </p:nvPr>
        </p:nvSpPr>
        <p:spPr>
          <a:xfrm>
            <a:off x="457200" y="1226680"/>
            <a:ext cx="8229600" cy="4379465"/>
          </a:xfrm>
        </p:spPr>
        <p:txBody>
          <a:bodyPr/>
          <a:lstStyle/>
          <a:p>
            <a:r>
              <a:rPr lang="en-US" dirty="0"/>
              <a:t>Allows unregistered private network addresses to communicate with legally registered IP addresses</a:t>
            </a:r>
          </a:p>
          <a:p>
            <a:r>
              <a:rPr lang="en-US" dirty="0"/>
              <a:t>Advantages</a:t>
            </a:r>
          </a:p>
          <a:p>
            <a:pPr lvl="1"/>
            <a:r>
              <a:rPr lang="en-US" dirty="0"/>
              <a:t>Hides internal IP addresses, thus providing security</a:t>
            </a:r>
          </a:p>
          <a:p>
            <a:pPr lvl="1"/>
            <a:r>
              <a:rPr lang="en-US" dirty="0"/>
              <a:t>Eliminates need for multiple registered IP addresses</a:t>
            </a:r>
          </a:p>
          <a:p>
            <a:pPr lvl="1"/>
            <a:r>
              <a:rPr lang="en-US" dirty="0"/>
              <a:t>Allows multiple ISDN (Integrated Services for Digital Network) connections to be combined into one Internet connection</a:t>
            </a:r>
          </a:p>
        </p:txBody>
      </p:sp>
    </p:spTree>
    <p:extLst>
      <p:ext uri="{BB962C8B-B14F-4D97-AF65-F5344CB8AC3E}">
        <p14:creationId xmlns:p14="http://schemas.microsoft.com/office/powerpoint/2010/main" val="44139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Media Access Control (MAC) Filtering</a:t>
            </a:r>
          </a:p>
        </p:txBody>
      </p:sp>
      <p:sp>
        <p:nvSpPr>
          <p:cNvPr id="3" name="Content Placeholder 2"/>
          <p:cNvSpPr>
            <a:spLocks noGrp="1"/>
          </p:cNvSpPr>
          <p:nvPr>
            <p:ph idx="1"/>
          </p:nvPr>
        </p:nvSpPr>
        <p:spPr>
          <a:xfrm>
            <a:off x="457200" y="1872945"/>
            <a:ext cx="8229600" cy="3888757"/>
          </a:xfrm>
        </p:spPr>
        <p:txBody>
          <a:bodyPr/>
          <a:lstStyle/>
          <a:p>
            <a:r>
              <a:rPr lang="en-US" dirty="0"/>
              <a:t>To configure MAC filtering, administrator creates an Access Control List (ACL)</a:t>
            </a:r>
          </a:p>
          <a:p>
            <a:r>
              <a:rPr lang="en-US" dirty="0"/>
              <a:t>ACL is located on Wireless Access Point (WAP)</a:t>
            </a:r>
          </a:p>
          <a:p>
            <a:r>
              <a:rPr lang="en-US" dirty="0"/>
              <a:t>ACL contains list of MAC addresses belonging to authorized wireless network devices</a:t>
            </a:r>
          </a:p>
        </p:txBody>
      </p:sp>
    </p:spTree>
    <p:extLst>
      <p:ext uri="{BB962C8B-B14F-4D97-AF65-F5344CB8AC3E}">
        <p14:creationId xmlns:p14="http://schemas.microsoft.com/office/powerpoint/2010/main" val="114915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Content Placeholder 2"/>
          <p:cNvSpPr>
            <a:spLocks noGrp="1"/>
          </p:cNvSpPr>
          <p:nvPr>
            <p:ph idx="1"/>
          </p:nvPr>
        </p:nvSpPr>
        <p:spPr/>
        <p:txBody>
          <a:bodyPr/>
          <a:lstStyle/>
          <a:p>
            <a:r>
              <a:rPr lang="en-US" dirty="0"/>
              <a:t>Network security comprises authentication and encryption</a:t>
            </a:r>
          </a:p>
          <a:p>
            <a:r>
              <a:rPr lang="en-US" dirty="0"/>
              <a:t>Authentication is typically accomplished through a username and password</a:t>
            </a:r>
          </a:p>
          <a:p>
            <a:r>
              <a:rPr lang="en-US" dirty="0"/>
              <a:t>Other forms of authentication are digital certificates, smart cards, and biometrics</a:t>
            </a:r>
          </a:p>
          <a:p>
            <a:endParaRPr lang="en-US" dirty="0"/>
          </a:p>
        </p:txBody>
      </p:sp>
    </p:spTree>
    <p:extLst>
      <p:ext uri="{BB962C8B-B14F-4D97-AF65-F5344CB8AC3E}">
        <p14:creationId xmlns:p14="http://schemas.microsoft.com/office/powerpoint/2010/main" val="184385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your MAC Address</a:t>
            </a:r>
          </a:p>
        </p:txBody>
      </p:sp>
      <p:pic>
        <p:nvPicPr>
          <p:cNvPr id="5" name="Picture 4" descr="2014-06-05_12-00-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27" y="1610890"/>
            <a:ext cx="3073186" cy="3904395"/>
          </a:xfrm>
          <a:prstGeom prst="rect">
            <a:avLst/>
          </a:prstGeom>
        </p:spPr>
      </p:pic>
      <p:pic>
        <p:nvPicPr>
          <p:cNvPr id="6" name="Picture 5" descr="2014-06-05_12-07-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294" y="1287983"/>
            <a:ext cx="4352925" cy="1600200"/>
          </a:xfrm>
          <a:prstGeom prst="rect">
            <a:avLst/>
          </a:prstGeom>
        </p:spPr>
      </p:pic>
      <p:pic>
        <p:nvPicPr>
          <p:cNvPr id="7" name="Picture 6" descr="2014-06-05_12-07-4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144" y="2709196"/>
            <a:ext cx="5951856" cy="3015490"/>
          </a:xfrm>
          <a:prstGeom prst="rect">
            <a:avLst/>
          </a:prstGeom>
        </p:spPr>
      </p:pic>
      <p:sp>
        <p:nvSpPr>
          <p:cNvPr id="8" name="Rectangle 7"/>
          <p:cNvSpPr/>
          <p:nvPr/>
        </p:nvSpPr>
        <p:spPr>
          <a:xfrm>
            <a:off x="979861" y="4738913"/>
            <a:ext cx="477724"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1</a:t>
            </a:r>
          </a:p>
        </p:txBody>
      </p:sp>
      <p:sp>
        <p:nvSpPr>
          <p:cNvPr id="9" name="Rectangle 8"/>
          <p:cNvSpPr/>
          <p:nvPr/>
        </p:nvSpPr>
        <p:spPr>
          <a:xfrm>
            <a:off x="1158862" y="1964850"/>
            <a:ext cx="477724"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2</a:t>
            </a:r>
          </a:p>
        </p:txBody>
      </p:sp>
      <p:sp>
        <p:nvSpPr>
          <p:cNvPr id="10" name="Rectangle 9"/>
          <p:cNvSpPr/>
          <p:nvPr/>
        </p:nvSpPr>
        <p:spPr>
          <a:xfrm>
            <a:off x="5743683" y="1287983"/>
            <a:ext cx="477724"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3</a:t>
            </a:r>
          </a:p>
        </p:txBody>
      </p:sp>
      <p:sp>
        <p:nvSpPr>
          <p:cNvPr id="11" name="Rectangle 10"/>
          <p:cNvSpPr/>
          <p:nvPr/>
        </p:nvSpPr>
        <p:spPr>
          <a:xfrm>
            <a:off x="7532669" y="4591953"/>
            <a:ext cx="477724"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4</a:t>
            </a:r>
          </a:p>
        </p:txBody>
      </p:sp>
    </p:spTree>
    <p:extLst>
      <p:ext uri="{BB962C8B-B14F-4D97-AF65-F5344CB8AC3E}">
        <p14:creationId xmlns:p14="http://schemas.microsoft.com/office/powerpoint/2010/main" val="385079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Also:  </a:t>
            </a:r>
            <a:r>
              <a:rPr lang="en-US" dirty="0">
                <a:solidFill>
                  <a:srgbClr val="595959"/>
                </a:solidFill>
              </a:rPr>
              <a:t>ipconfig /all</a:t>
            </a:r>
          </a:p>
        </p:txBody>
      </p:sp>
      <p:pic>
        <p:nvPicPr>
          <p:cNvPr id="3" name="Picture 2" descr="2014-06-05_12-09-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549" y="1417640"/>
            <a:ext cx="6410325" cy="4371975"/>
          </a:xfrm>
          <a:prstGeom prst="rect">
            <a:avLst/>
          </a:prstGeom>
        </p:spPr>
      </p:pic>
    </p:spTree>
    <p:extLst>
      <p:ext uri="{BB962C8B-B14F-4D97-AF65-F5344CB8AC3E}">
        <p14:creationId xmlns:p14="http://schemas.microsoft.com/office/powerpoint/2010/main" val="4151132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27" y="274638"/>
            <a:ext cx="8686800" cy="1143000"/>
          </a:xfrm>
        </p:spPr>
        <p:txBody>
          <a:bodyPr/>
          <a:lstStyle/>
          <a:p>
            <a:r>
              <a:rPr lang="en-US" dirty="0"/>
              <a:t>CISCO Router MAC Filter Setup</a:t>
            </a:r>
          </a:p>
        </p:txBody>
      </p:sp>
      <p:pic>
        <p:nvPicPr>
          <p:cNvPr id="6" name="Picture 5" descr="MAC-filter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81" y="1357977"/>
            <a:ext cx="7053585" cy="4694169"/>
          </a:xfrm>
          <a:prstGeom prst="rect">
            <a:avLst/>
          </a:prstGeom>
        </p:spPr>
      </p:pic>
    </p:spTree>
    <p:extLst>
      <p:ext uri="{BB962C8B-B14F-4D97-AF65-F5344CB8AC3E}">
        <p14:creationId xmlns:p14="http://schemas.microsoft.com/office/powerpoint/2010/main" val="100195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Account</a:t>
            </a:r>
          </a:p>
        </p:txBody>
      </p:sp>
      <p:sp>
        <p:nvSpPr>
          <p:cNvPr id="3" name="Content Placeholder 2"/>
          <p:cNvSpPr>
            <a:spLocks noGrp="1"/>
          </p:cNvSpPr>
          <p:nvPr>
            <p:ph idx="1"/>
          </p:nvPr>
        </p:nvSpPr>
        <p:spPr/>
        <p:txBody>
          <a:bodyPr/>
          <a:lstStyle/>
          <a:p>
            <a:r>
              <a:rPr lang="en-US" dirty="0"/>
              <a:t>User provides password for default administrator account</a:t>
            </a:r>
          </a:p>
          <a:p>
            <a:r>
              <a:rPr lang="en-US" dirty="0"/>
              <a:t>Default administrator account name should be changed to better secure network</a:t>
            </a:r>
          </a:p>
          <a:p>
            <a:r>
              <a:rPr lang="en-US" dirty="0"/>
              <a:t>Ability to delete or rename the administrator account varies according to operating system</a:t>
            </a:r>
          </a:p>
          <a:p>
            <a:endParaRPr lang="en-US" dirty="0"/>
          </a:p>
        </p:txBody>
      </p:sp>
    </p:spTree>
    <p:extLst>
      <p:ext uri="{BB962C8B-B14F-4D97-AF65-F5344CB8AC3E}">
        <p14:creationId xmlns:p14="http://schemas.microsoft.com/office/powerpoint/2010/main" val="113261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81" y="179158"/>
            <a:ext cx="9072326" cy="1143000"/>
          </a:xfrm>
        </p:spPr>
        <p:txBody>
          <a:bodyPr/>
          <a:lstStyle/>
          <a:p>
            <a:r>
              <a:rPr lang="en-US" dirty="0"/>
              <a:t>Setting Password Criteria (admin)</a:t>
            </a:r>
          </a:p>
        </p:txBody>
      </p:sp>
      <p:pic>
        <p:nvPicPr>
          <p:cNvPr id="5" name="Picture 4"/>
          <p:cNvPicPr>
            <a:picLocks noChangeAspect="1"/>
          </p:cNvPicPr>
          <p:nvPr/>
        </p:nvPicPr>
        <p:blipFill>
          <a:blip r:embed="rId3"/>
          <a:stretch>
            <a:fillRect/>
          </a:stretch>
        </p:blipFill>
        <p:spPr>
          <a:xfrm>
            <a:off x="410574" y="1329199"/>
            <a:ext cx="6470668" cy="4215598"/>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3230439" y="1836606"/>
            <a:ext cx="5716622" cy="1936140"/>
          </a:xfrm>
          <a:prstGeom prst="rect">
            <a:avLst/>
          </a:prstGeom>
          <a:ln>
            <a:solidFill>
              <a:srgbClr val="262262"/>
            </a:solidFill>
          </a:ln>
        </p:spPr>
      </p:pic>
      <p:pic>
        <p:nvPicPr>
          <p:cNvPr id="7" name="Picture 6"/>
          <p:cNvPicPr>
            <a:picLocks noChangeAspect="1"/>
          </p:cNvPicPr>
          <p:nvPr/>
        </p:nvPicPr>
        <p:blipFill>
          <a:blip r:embed="rId5"/>
          <a:stretch>
            <a:fillRect/>
          </a:stretch>
        </p:blipFill>
        <p:spPr>
          <a:xfrm>
            <a:off x="3657123" y="3460150"/>
            <a:ext cx="5137160" cy="2648394"/>
          </a:xfrm>
          <a:prstGeom prst="rect">
            <a:avLst/>
          </a:prstGeom>
          <a:ln>
            <a:solidFill>
              <a:srgbClr val="262262"/>
            </a:solidFill>
          </a:ln>
        </p:spPr>
      </p:pic>
    </p:spTree>
    <p:extLst>
      <p:ext uri="{BB962C8B-B14F-4D97-AF65-F5344CB8AC3E}">
        <p14:creationId xmlns:p14="http://schemas.microsoft.com/office/powerpoint/2010/main" val="120492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Account Passwords</a:t>
            </a:r>
          </a:p>
        </p:txBody>
      </p:sp>
      <p:sp>
        <p:nvSpPr>
          <p:cNvPr id="3" name="Content Placeholder 2"/>
          <p:cNvSpPr>
            <a:spLocks noGrp="1"/>
          </p:cNvSpPr>
          <p:nvPr>
            <p:ph idx="1"/>
          </p:nvPr>
        </p:nvSpPr>
        <p:spPr/>
        <p:txBody>
          <a:bodyPr/>
          <a:lstStyle/>
          <a:p>
            <a:r>
              <a:rPr lang="en-US" dirty="0"/>
              <a:t>To make passwords more secure administrators should:</a:t>
            </a:r>
          </a:p>
          <a:p>
            <a:pPr lvl="1"/>
            <a:r>
              <a:rPr lang="en-US" dirty="0"/>
              <a:t>Set defaults for password histories, age, and length</a:t>
            </a:r>
          </a:p>
          <a:p>
            <a:pPr lvl="1"/>
            <a:r>
              <a:rPr lang="en-US" dirty="0"/>
              <a:t>Educate users about poor and secure passwords</a:t>
            </a:r>
          </a:p>
          <a:p>
            <a:endParaRPr lang="en-US" dirty="0"/>
          </a:p>
        </p:txBody>
      </p:sp>
    </p:spTree>
    <p:extLst>
      <p:ext uri="{BB962C8B-B14F-4D97-AF65-F5344CB8AC3E}">
        <p14:creationId xmlns:p14="http://schemas.microsoft.com/office/powerpoint/2010/main" val="165182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Poor Passwords</a:t>
            </a:r>
          </a:p>
        </p:txBody>
      </p:sp>
      <p:sp>
        <p:nvSpPr>
          <p:cNvPr id="3" name="Content Placeholder 2"/>
          <p:cNvSpPr>
            <a:spLocks noGrp="1"/>
          </p:cNvSpPr>
          <p:nvPr>
            <p:ph idx="1"/>
          </p:nvPr>
        </p:nvSpPr>
        <p:spPr/>
        <p:txBody>
          <a:bodyPr/>
          <a:lstStyle/>
          <a:p>
            <a:r>
              <a:rPr lang="en-US" dirty="0"/>
              <a:t>Poor passwords contain:</a:t>
            </a:r>
          </a:p>
          <a:p>
            <a:pPr lvl="1"/>
            <a:r>
              <a:rPr lang="en-US" dirty="0"/>
              <a:t>Words that are found in a dictionary</a:t>
            </a:r>
          </a:p>
          <a:p>
            <a:pPr lvl="1"/>
            <a:r>
              <a:rPr lang="en-US" dirty="0"/>
              <a:t>Names familiar to the password owner</a:t>
            </a:r>
          </a:p>
          <a:p>
            <a:pPr lvl="1"/>
            <a:r>
              <a:rPr lang="en-US" dirty="0"/>
              <a:t>Keyboard patterns</a:t>
            </a:r>
          </a:p>
          <a:p>
            <a:pPr lvl="1"/>
            <a:r>
              <a:rPr lang="en-US" dirty="0"/>
              <a:t>Social security numbers</a:t>
            </a:r>
          </a:p>
          <a:p>
            <a:r>
              <a:rPr lang="en-US" dirty="0"/>
              <a:t>Secure passwords are less vulnerable to hashing techniques</a:t>
            </a:r>
          </a:p>
          <a:p>
            <a:pPr marL="0" indent="0">
              <a:buNone/>
            </a:pPr>
            <a:endParaRPr lang="en-US" dirty="0"/>
          </a:p>
        </p:txBody>
      </p:sp>
    </p:spTree>
    <p:extLst>
      <p:ext uri="{BB962C8B-B14F-4D97-AF65-F5344CB8AC3E}">
        <p14:creationId xmlns:p14="http://schemas.microsoft.com/office/powerpoint/2010/main" val="50524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Wired Equivalent Privacy (WEP)</a:t>
            </a:r>
          </a:p>
        </p:txBody>
      </p:sp>
      <p:sp>
        <p:nvSpPr>
          <p:cNvPr id="3" name="Content Placeholder 2"/>
          <p:cNvSpPr>
            <a:spLocks noGrp="1"/>
          </p:cNvSpPr>
          <p:nvPr>
            <p:ph idx="1"/>
          </p:nvPr>
        </p:nvSpPr>
        <p:spPr>
          <a:xfrm>
            <a:off x="457202" y="1872945"/>
            <a:ext cx="8399119" cy="3888757"/>
          </a:xfrm>
        </p:spPr>
        <p:txBody>
          <a:bodyPr/>
          <a:lstStyle/>
          <a:p>
            <a:r>
              <a:rPr lang="en-US" dirty="0"/>
              <a:t>First attempt use encryption to secure the data transferred across a wireless network</a:t>
            </a:r>
          </a:p>
          <a:p>
            <a:r>
              <a:rPr lang="en-US" dirty="0"/>
              <a:t>Algorithm not complex and can be easily cracked</a:t>
            </a:r>
          </a:p>
          <a:p>
            <a:r>
              <a:rPr lang="en-US" dirty="0"/>
              <a:t>A VPN can add to the security set in place by WEP</a:t>
            </a:r>
          </a:p>
        </p:txBody>
      </p:sp>
    </p:spTree>
    <p:extLst>
      <p:ext uri="{BB962C8B-B14F-4D97-AF65-F5344CB8AC3E}">
        <p14:creationId xmlns:p14="http://schemas.microsoft.com/office/powerpoint/2010/main" val="150168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Protected Access (WPA)</a:t>
            </a:r>
          </a:p>
        </p:txBody>
      </p:sp>
      <p:sp>
        <p:nvSpPr>
          <p:cNvPr id="3" name="Content Placeholder 2"/>
          <p:cNvSpPr>
            <a:spLocks noGrp="1"/>
          </p:cNvSpPr>
          <p:nvPr>
            <p:ph idx="1"/>
          </p:nvPr>
        </p:nvSpPr>
        <p:spPr>
          <a:xfrm>
            <a:off x="457202" y="1872945"/>
            <a:ext cx="8399119" cy="3888757"/>
          </a:xfrm>
        </p:spPr>
        <p:txBody>
          <a:bodyPr/>
          <a:lstStyle/>
          <a:p>
            <a:r>
              <a:rPr lang="en-US" dirty="0"/>
              <a:t>Developed by the Wi-Fi organization to overcome the vulnerabilities of WEP</a:t>
            </a:r>
          </a:p>
          <a:p>
            <a:r>
              <a:rPr lang="en-US" dirty="0"/>
              <a:t>Compatible with 802.11 devices</a:t>
            </a:r>
          </a:p>
          <a:p>
            <a:r>
              <a:rPr lang="en-US" dirty="0"/>
              <a:t>Wi-Fi Protected Access 2 (WPA2) is an enhanced version of WPA</a:t>
            </a:r>
          </a:p>
          <a:p>
            <a:r>
              <a:rPr lang="en-US" dirty="0"/>
              <a:t>WPA2 is compatible with the 802.11i standard</a:t>
            </a:r>
          </a:p>
        </p:txBody>
      </p:sp>
    </p:spTree>
    <p:extLst>
      <p:ext uri="{BB962C8B-B14F-4D97-AF65-F5344CB8AC3E}">
        <p14:creationId xmlns:p14="http://schemas.microsoft.com/office/powerpoint/2010/main" val="418656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(DoS)</a:t>
            </a:r>
          </a:p>
        </p:txBody>
      </p:sp>
      <p:sp>
        <p:nvSpPr>
          <p:cNvPr id="3" name="Content Placeholder 2"/>
          <p:cNvSpPr>
            <a:spLocks noGrp="1"/>
          </p:cNvSpPr>
          <p:nvPr>
            <p:ph idx="1"/>
          </p:nvPr>
        </p:nvSpPr>
        <p:spPr>
          <a:xfrm>
            <a:off x="457200" y="1466530"/>
            <a:ext cx="8229600" cy="4525963"/>
          </a:xfrm>
        </p:spPr>
        <p:txBody>
          <a:bodyPr/>
          <a:lstStyle/>
          <a:p>
            <a:r>
              <a:rPr lang="en-US" dirty="0"/>
              <a:t>One of the most common attacks on a server</a:t>
            </a:r>
          </a:p>
          <a:p>
            <a:r>
              <a:rPr lang="en-US" dirty="0"/>
              <a:t>Can overload a server to the point that it crashes or is not able to complete a legitimate user request</a:t>
            </a:r>
          </a:p>
          <a:p>
            <a:endParaRPr lang="en-US" dirty="0"/>
          </a:p>
        </p:txBody>
      </p:sp>
    </p:spTree>
    <p:extLst>
      <p:ext uri="{BB962C8B-B14F-4D97-AF65-F5344CB8AC3E}">
        <p14:creationId xmlns:p14="http://schemas.microsoft.com/office/powerpoint/2010/main" val="31724618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etwork_theme">
  <a:themeElements>
    <a:clrScheme name="Custom 2">
      <a:dk1>
        <a:srgbClr val="000000"/>
      </a:dk1>
      <a:lt1>
        <a:srgbClr val="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FAC56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twork_theme" id="{E851BDCE-49CC-384A-A051-6995C9A38F04}" vid="{963F6B80-B3AA-7A41-9756-3A3483E42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network_theme</Template>
  <TotalTime>111</TotalTime>
  <Words>786</Words>
  <Application>Microsoft Macintosh PowerPoint</Application>
  <PresentationFormat>On-screen Show (4:3)</PresentationFormat>
  <Paragraphs>86</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Rockwell</vt:lpstr>
      <vt:lpstr>network_theme</vt:lpstr>
      <vt:lpstr>Cybersecurity</vt:lpstr>
      <vt:lpstr>Network Security</vt:lpstr>
      <vt:lpstr>Administrator Account</vt:lpstr>
      <vt:lpstr>Setting Password Criteria (admin)</vt:lpstr>
      <vt:lpstr>User Account Passwords</vt:lpstr>
      <vt:lpstr>Poor Passwords</vt:lpstr>
      <vt:lpstr>Wired Equivalent Privacy (WEP)</vt:lpstr>
      <vt:lpstr>Wi-Fi Protected Access (WPA)</vt:lpstr>
      <vt:lpstr>Denial of Service (DoS)</vt:lpstr>
      <vt:lpstr>Trojan Horse</vt:lpstr>
      <vt:lpstr>E-mail Attachments</vt:lpstr>
      <vt:lpstr>Social Engineering</vt:lpstr>
      <vt:lpstr>Phishing</vt:lpstr>
      <vt:lpstr>Firewall</vt:lpstr>
      <vt:lpstr>What is a Firewall?</vt:lpstr>
      <vt:lpstr>Firewall Example</vt:lpstr>
      <vt:lpstr>What is a Firewall?</vt:lpstr>
      <vt:lpstr>Network Address Translation (NAT)</vt:lpstr>
      <vt:lpstr>Media Access Control (MAC) Filtering</vt:lpstr>
      <vt:lpstr>Find your MAC Address</vt:lpstr>
      <vt:lpstr>Also:  ipconfig /all</vt:lpstr>
      <vt:lpstr>CISCO Router MAC Filter Setup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James Eddy</dc:creator>
  <cp:keywords/>
  <dc:description/>
  <cp:lastModifiedBy>James Eddy</cp:lastModifiedBy>
  <cp:revision>11</cp:revision>
  <dcterms:created xsi:type="dcterms:W3CDTF">2024-01-31T00:29:39Z</dcterms:created>
  <dcterms:modified xsi:type="dcterms:W3CDTF">2024-02-08T20:10:16Z</dcterms:modified>
  <cp:category/>
</cp:coreProperties>
</file>