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28" r:id="rId2"/>
    <p:sldId id="426" r:id="rId3"/>
    <p:sldId id="494" r:id="rId4"/>
    <p:sldId id="491" r:id="rId5"/>
    <p:sldId id="492" r:id="rId6"/>
    <p:sldId id="495" r:id="rId7"/>
    <p:sldId id="496" r:id="rId8"/>
    <p:sldId id="497" r:id="rId9"/>
    <p:sldId id="498" r:id="rId10"/>
    <p:sldId id="499" r:id="rId11"/>
    <p:sldId id="500" r:id="rId12"/>
    <p:sldId id="501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8A1D7-1DA9-580E-9526-D7B4364B17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B25E1-1985-CC46-D9C6-8FB5EFF57A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0E54C-91A8-B743-AA25-F1EFC55C7DFF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9AB2B-5ACD-3A01-277A-8B7FB9BD61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EC0A1-1A2D-ACF1-DA2C-2309A21EA8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9813-8AA3-7442-B2C8-0676F80E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91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71C25-9B5A-4B44-82EF-77DA54D87A04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31861-B3D2-C040-8D76-63F81338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6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7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9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75" y="2836009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175" y="1335822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19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7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9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0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D8C9E"/>
                </a:solidFill>
                <a:latin typeface="Rockwell" panose="02060603020205020403" pitchFamily="18" charset="0"/>
              </a:defRPr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B88B8A4B-3518-1E10-C6D5-CD6CF7F5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77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Rockwell"/>
          <a:ea typeface="Geneva" pitchFamily="12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Operating Systems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63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2AD98-EB9F-C7B0-659E-DDE078C66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EF6B-E724-24FD-4080-D6F74347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5A69-7627-BBA1-9C82-75BF56D0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009"/>
            <a:ext cx="4221480" cy="4525963"/>
          </a:xfrm>
        </p:spPr>
        <p:txBody>
          <a:bodyPr/>
          <a:lstStyle/>
          <a:p>
            <a:r>
              <a:rPr lang="en-US" sz="1800" dirty="0"/>
              <a:t>Operating systems have a powerful utility that allows commands to be entered and executed on the command line</a:t>
            </a:r>
          </a:p>
          <a:p>
            <a:r>
              <a:rPr lang="en-US" sz="1800" dirty="0"/>
              <a:t>This Command Line Interface provides the user with access to operating system functions</a:t>
            </a:r>
          </a:p>
          <a:p>
            <a:r>
              <a:rPr lang="en-US" sz="1800" dirty="0"/>
              <a:t>All major operating systems have a command line interface:</a:t>
            </a:r>
          </a:p>
          <a:p>
            <a:pPr lvl="1"/>
            <a:r>
              <a:rPr lang="en-US" sz="1400" dirty="0"/>
              <a:t>Windows Command Prompt / PowerShell</a:t>
            </a:r>
          </a:p>
          <a:p>
            <a:pPr lvl="1"/>
            <a:r>
              <a:rPr lang="en-US" sz="1400" dirty="0"/>
              <a:t>macOS Terminal</a:t>
            </a:r>
          </a:p>
          <a:p>
            <a:pPr lvl="1"/>
            <a:r>
              <a:rPr lang="en-US" sz="1400" dirty="0"/>
              <a:t>Unix Terminal</a:t>
            </a:r>
          </a:p>
          <a:p>
            <a:pPr lvl="1"/>
            <a:r>
              <a:rPr lang="en-US" sz="1400" dirty="0"/>
              <a:t>Linux Terminal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AAEB8-6B70-BB4A-4CFB-582E99F18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86"/>
          <a:stretch/>
        </p:blipFill>
        <p:spPr>
          <a:xfrm>
            <a:off x="4782820" y="1414009"/>
            <a:ext cx="4221480" cy="25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7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6B654-A758-A9F4-9AC1-D57942D4E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1F31-B25A-BBF1-46E7-7DF1E195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PowerShell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6B2FB-54A2-84C3-1CE2-EC01740F5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1417638"/>
            <a:ext cx="6609080" cy="465268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254F78-7E53-C742-44E3-22D5A35E0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31708"/>
            <a:ext cx="8686800" cy="62629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https://</a:t>
            </a:r>
            <a:r>
              <a:rPr lang="en-US" sz="1400" dirty="0" err="1"/>
              <a:t>learn.microsoft.com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-us/</a:t>
            </a:r>
            <a:r>
              <a:rPr lang="en-US" sz="1400" dirty="0" err="1"/>
              <a:t>powershell</a:t>
            </a:r>
            <a:r>
              <a:rPr lang="en-US" sz="1400" dirty="0"/>
              <a:t>/scripting/</a:t>
            </a:r>
            <a:r>
              <a:rPr lang="en-US" sz="1400" dirty="0" err="1"/>
              <a:t>discover-powershell?view</a:t>
            </a:r>
            <a:r>
              <a:rPr lang="en-US" sz="1400" dirty="0"/>
              <a:t>=powershell-7.4</a:t>
            </a:r>
          </a:p>
        </p:txBody>
      </p:sp>
    </p:spTree>
    <p:extLst>
      <p:ext uri="{BB962C8B-B14F-4D97-AF65-F5344CB8AC3E}">
        <p14:creationId xmlns:p14="http://schemas.microsoft.com/office/powerpoint/2010/main" val="72361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AB5D9-CDD3-137C-389F-AF74C7C1A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C270-6C7F-2744-3008-19FB39E2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Terminal Commands </a:t>
            </a:r>
            <a:br>
              <a:rPr lang="en-US" dirty="0"/>
            </a:br>
            <a:r>
              <a:rPr lang="en-US" sz="1300" dirty="0"/>
              <a:t>(macOS, Unix, Linux)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7CF44-7D74-7798-2BA1-4E1C9C19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25719"/>
            <a:ext cx="4267070" cy="5720080"/>
          </a:xfrm>
          <a:prstGeom prst="rect">
            <a:avLst/>
          </a:prstGeom>
        </p:spPr>
      </p:pic>
      <p:pic>
        <p:nvPicPr>
          <p:cNvPr id="4" name="image3.png">
            <a:extLst>
              <a:ext uri="{FF2B5EF4-FFF2-40B4-BE49-F238E27FC236}">
                <a16:creationId xmlns:a16="http://schemas.microsoft.com/office/drawing/2014/main" id="{00BCAF66-8CEE-1693-C343-BDCC33955C0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8367" y="1936232"/>
            <a:ext cx="4315633" cy="21454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693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009"/>
            <a:ext cx="8229600" cy="4525963"/>
          </a:xfrm>
        </p:spPr>
        <p:txBody>
          <a:bodyPr/>
          <a:lstStyle/>
          <a:p>
            <a:r>
              <a:rPr lang="en-US" sz="2400" dirty="0"/>
              <a:t>Definition: </a:t>
            </a:r>
            <a:r>
              <a:rPr lang="en-US" sz="2400" i="1" dirty="0"/>
              <a:t>the main program in a computer that controls the way the computer works and makes it possible for other programs to function.</a:t>
            </a:r>
          </a:p>
          <a:p>
            <a:r>
              <a:rPr lang="en-US" sz="2400" dirty="0"/>
              <a:t>Consists of software that:</a:t>
            </a:r>
          </a:p>
          <a:p>
            <a:pPr lvl="1"/>
            <a:r>
              <a:rPr lang="en-US" sz="2000" dirty="0"/>
              <a:t>Controls the use of computer hardware and software resources</a:t>
            </a:r>
          </a:p>
          <a:p>
            <a:pPr lvl="1"/>
            <a:r>
              <a:rPr lang="en-US" sz="2000" dirty="0"/>
              <a:t>Enables user interaction via applications</a:t>
            </a:r>
          </a:p>
          <a:p>
            <a:pPr lvl="1"/>
            <a:r>
              <a:rPr lang="en-US" sz="2000" dirty="0"/>
              <a:t>Gives direct access to various functions outside of applications (such as copying/deleting files)</a:t>
            </a:r>
          </a:p>
          <a:p>
            <a:pPr lvl="1"/>
            <a:r>
              <a:rPr lang="en-US" sz="2000" dirty="0"/>
              <a:t>Updates the OS itself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06725-9ECF-8E3B-7130-B87C7C58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28923"/>
            <a:ext cx="7772400" cy="14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6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33DC3-440D-920F-B111-0F284F44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F514-D1E6-5B3F-58B6-6E04CC74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70B01-7E64-F324-0C1A-C580CF2E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Gives applications easy but “safe” access to hardware (safe meaning it performs the desired actions without crashing the system)</a:t>
            </a:r>
          </a:p>
          <a:p>
            <a:r>
              <a:rPr lang="en-US" sz="1800" dirty="0"/>
              <a:t>Manages sharing of data and security</a:t>
            </a:r>
          </a:p>
          <a:p>
            <a:r>
              <a:rPr lang="en-US" sz="1800" dirty="0"/>
              <a:t>Enables use of resources, such as memory, storage, and networking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FA15C-C65B-E970-61FD-26A99A36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3058806"/>
            <a:ext cx="5816600" cy="35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4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5DC84-8B6F-0DAC-E084-88CAA902E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D2AF-B1F0-C71F-234C-33635D9C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DD3C-EFB3-E773-DE11-1C18BE5B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009"/>
            <a:ext cx="8229600" cy="4525963"/>
          </a:xfrm>
        </p:spPr>
        <p:txBody>
          <a:bodyPr/>
          <a:lstStyle/>
          <a:p>
            <a:r>
              <a:rPr lang="en-US" sz="2400" dirty="0"/>
              <a:t>The biggest and fastest computer in the world is of no use if it cannot efficiently provide beneficial services to its users.</a:t>
            </a:r>
          </a:p>
          <a:p>
            <a:r>
              <a:rPr lang="en-US" sz="2400" dirty="0"/>
              <a:t>Users see the computer through their application programs. These programs are ultimately executed by computer hardware.</a:t>
            </a:r>
          </a:p>
          <a:p>
            <a:r>
              <a:rPr lang="en-US" sz="2400" dirty="0"/>
              <a:t>System software, in the form of operating systems and middleware, is the glue that holds everything together.</a:t>
            </a:r>
          </a:p>
          <a:p>
            <a:r>
              <a:rPr lang="en-US" sz="2400" dirty="0"/>
              <a:t>The evolution of operating systems has paralleled the evolution of computer hardware.</a:t>
            </a:r>
          </a:p>
          <a:p>
            <a:r>
              <a:rPr lang="en-US" sz="2400" dirty="0"/>
              <a:t>As hardware became more powerful, operating systems allowed people to more easily manage the power of the machine.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063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957B6-E358-993C-F064-47C38B9BC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49E4-3BD2-4042-367D-EA460481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3F30A-41D4-9110-0065-E4C81C57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009"/>
            <a:ext cx="8229600" cy="4525963"/>
          </a:xfrm>
        </p:spPr>
        <p:txBody>
          <a:bodyPr/>
          <a:lstStyle/>
          <a:p>
            <a:r>
              <a:rPr lang="en-US" sz="2400" dirty="0"/>
              <a:t>In the 1960s, hardware has become powerful enough to accommodate multiprogramming, the concurrent execution of more than one task.</a:t>
            </a:r>
          </a:p>
          <a:p>
            <a:r>
              <a:rPr lang="en-US" sz="2400" dirty="0"/>
              <a:t>Multiprogramming is achieved by allocating each process a given portion of CPU time (a </a:t>
            </a:r>
            <a:r>
              <a:rPr lang="en-US" sz="2400" dirty="0" err="1"/>
              <a:t>timeslice</a:t>
            </a:r>
            <a:r>
              <a:rPr lang="en-US" sz="2400" dirty="0"/>
              <a:t>).</a:t>
            </a:r>
          </a:p>
          <a:p>
            <a:r>
              <a:rPr lang="en-US" sz="2400" dirty="0"/>
              <a:t>Interactive multiprogramming systems were called timesharing systems.</a:t>
            </a:r>
          </a:p>
          <a:p>
            <a:r>
              <a:rPr lang="en-US" sz="2400" dirty="0"/>
              <a:t>When a process is taken from the CPU and replaced by another, we say that a context switch has occurred.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660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83958-F53D-88BC-EB1F-5F604E7BA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BC24-EF60-3151-1323-2A0D3019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9D8C-FC39-FFF6-9DAF-FC014A1A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009"/>
            <a:ext cx="4643120" cy="4525963"/>
          </a:xfrm>
        </p:spPr>
        <p:txBody>
          <a:bodyPr/>
          <a:lstStyle/>
          <a:p>
            <a:r>
              <a:rPr lang="en-US" sz="2000" dirty="0"/>
              <a:t>Users: input data, require steps to be executed, save data or generate output</a:t>
            </a:r>
          </a:p>
          <a:p>
            <a:r>
              <a:rPr lang="en-US" sz="2000" dirty="0"/>
              <a:t>Application: responds to requests such as saving a file by passing it along to the OS</a:t>
            </a:r>
          </a:p>
          <a:p>
            <a:r>
              <a:rPr lang="en-US" sz="2000" dirty="0"/>
              <a:t>OS layer:  (“other system software” = e.g. device drivers - software that assists the OS)</a:t>
            </a:r>
          </a:p>
          <a:p>
            <a:r>
              <a:rPr lang="en-US" sz="2000" dirty="0"/>
              <a:t>Hardware: the physical computer. Kernel performs/controls the actions on the hardware.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F4E76-4ABE-8954-203E-16AB98575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8"/>
          <a:stretch/>
        </p:blipFill>
        <p:spPr>
          <a:xfrm>
            <a:off x="5281528" y="1137920"/>
            <a:ext cx="3405272" cy="38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B4EE-65DD-5918-9494-763AA0001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0C62-FF89-EB45-3C53-89646B68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F565-65FF-F168-6269-BB7ECCA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009"/>
            <a:ext cx="4643120" cy="4525963"/>
          </a:xfrm>
        </p:spPr>
        <p:txBody>
          <a:bodyPr/>
          <a:lstStyle/>
          <a:p>
            <a:r>
              <a:rPr lang="en-US" sz="2000" dirty="0"/>
              <a:t>Different schemes of organizing and storing files on a storage device</a:t>
            </a:r>
          </a:p>
          <a:p>
            <a:r>
              <a:rPr lang="en-US" sz="2000" dirty="0"/>
              <a:t>FAT32 (File Allocation Table)</a:t>
            </a:r>
          </a:p>
          <a:p>
            <a:r>
              <a:rPr lang="en-US" sz="2000" dirty="0"/>
              <a:t>NTFS (New Technology File System)</a:t>
            </a:r>
          </a:p>
          <a:p>
            <a:r>
              <a:rPr lang="en-US" sz="2000" dirty="0"/>
              <a:t>HFS+ (Hierarchical File System)</a:t>
            </a:r>
          </a:p>
          <a:p>
            <a:r>
              <a:rPr lang="en-US" sz="2000" dirty="0"/>
              <a:t>APFS (Apple File System)</a:t>
            </a:r>
          </a:p>
          <a:p>
            <a:r>
              <a:rPr lang="en-US" sz="2000" dirty="0"/>
              <a:t>ext4:</a:t>
            </a:r>
          </a:p>
          <a:p>
            <a:pPr lvl="1"/>
            <a:r>
              <a:rPr lang="en-US" sz="1600" dirty="0"/>
              <a:t>Journaling file system for Linux</a:t>
            </a:r>
          </a:p>
          <a:p>
            <a:pPr lvl="1"/>
            <a:r>
              <a:rPr lang="en-US" sz="1600" dirty="0"/>
              <a:t>Fourth extended filesystem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66BD6-7BE1-7E37-864E-C8756E5D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05" y="1784706"/>
            <a:ext cx="3902710" cy="35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9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700AD-6718-10AE-11E5-E9D153546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8CC8-EB34-114E-01CB-5FE2632A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4B746-237E-060C-6FC1-FC5B78F7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009"/>
            <a:ext cx="4643120" cy="4525963"/>
          </a:xfrm>
        </p:spPr>
        <p:txBody>
          <a:bodyPr/>
          <a:lstStyle/>
          <a:p>
            <a:r>
              <a:rPr lang="en-US" sz="1800" dirty="0"/>
              <a:t>Two operating system components are crucial: kernel and the system programs</a:t>
            </a:r>
          </a:p>
          <a:p>
            <a:r>
              <a:rPr lang="en-US" sz="1800" dirty="0"/>
              <a:t>Kernel is software that oversees and exerts  basic control for a computer’s hardware, memory access, central processing unit (CPU), storage devices and file systems</a:t>
            </a:r>
          </a:p>
          <a:p>
            <a:r>
              <a:rPr lang="en-US" sz="1800" dirty="0"/>
              <a:t>As the core of the operating system, the kernel performs scheduling, synchronization, memory management, interrupt handling and it provides security and protection</a:t>
            </a:r>
          </a:p>
          <a:p>
            <a:r>
              <a:rPr lang="en-US" sz="1800" dirty="0"/>
              <a:t>Provides the necessary interface for applications to use the computer’s 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0725E-89A5-282F-DA92-780359597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5"/>
          <a:stretch/>
        </p:blipFill>
        <p:spPr>
          <a:xfrm>
            <a:off x="5133879" y="1741170"/>
            <a:ext cx="3552921" cy="31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9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50C85-B619-64C1-E140-16DEA7EB1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4E4E-E55F-567E-DA98-96BCB066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CBFA9-7538-5223-937F-46C4E2030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009"/>
            <a:ext cx="4221480" cy="4525963"/>
          </a:xfrm>
        </p:spPr>
        <p:txBody>
          <a:bodyPr/>
          <a:lstStyle/>
          <a:p>
            <a:r>
              <a:rPr lang="en-US" sz="1800" dirty="0"/>
              <a:t>Operating systems have a powerful utility that allows commands to be entered and executed on the command line</a:t>
            </a:r>
          </a:p>
          <a:p>
            <a:r>
              <a:rPr lang="en-US" sz="1800" dirty="0"/>
              <a:t>This Command Line Interface provides the user with access to operating system functions</a:t>
            </a:r>
          </a:p>
          <a:p>
            <a:r>
              <a:rPr lang="en-US" sz="1800" dirty="0"/>
              <a:t>All major operating systems have a command line interface:</a:t>
            </a:r>
          </a:p>
          <a:p>
            <a:pPr lvl="1"/>
            <a:r>
              <a:rPr lang="en-US" sz="1400" dirty="0"/>
              <a:t>Windows Command Prompt / PowerShell</a:t>
            </a:r>
          </a:p>
          <a:p>
            <a:pPr lvl="1"/>
            <a:r>
              <a:rPr lang="en-US" sz="1400" dirty="0"/>
              <a:t>macOS Terminal</a:t>
            </a:r>
          </a:p>
          <a:p>
            <a:pPr lvl="1"/>
            <a:r>
              <a:rPr lang="en-US" sz="1400" dirty="0"/>
              <a:t>Unix Terminal</a:t>
            </a:r>
          </a:p>
          <a:p>
            <a:pPr lvl="1"/>
            <a:r>
              <a:rPr lang="en-US" sz="1400" dirty="0"/>
              <a:t>Linux Terminal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87F9B-2B24-BCED-521F-CB8880753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86"/>
          <a:stretch/>
        </p:blipFill>
        <p:spPr>
          <a:xfrm>
            <a:off x="4782820" y="1414009"/>
            <a:ext cx="4221480" cy="25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6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_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AC56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twork_theme" id="{E851BDCE-49CC-384A-A051-6995C9A38F04}" vid="{963F6B80-B3AA-7A41-9756-3A3483E42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network_theme</Template>
  <TotalTime>131</TotalTime>
  <Words>622</Words>
  <Application>Microsoft Macintosh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Rockwell</vt:lpstr>
      <vt:lpstr>network_theme</vt:lpstr>
      <vt:lpstr>Operating Systems</vt:lpstr>
      <vt:lpstr>Operating Systems</vt:lpstr>
      <vt:lpstr>Operating System Functions</vt:lpstr>
      <vt:lpstr>Operating Systems</vt:lpstr>
      <vt:lpstr>Operating Systems</vt:lpstr>
      <vt:lpstr>Operating Layers</vt:lpstr>
      <vt:lpstr>File Systems</vt:lpstr>
      <vt:lpstr>The Kernel</vt:lpstr>
      <vt:lpstr>Command Line Interface</vt:lpstr>
      <vt:lpstr>Command Line Interface</vt:lpstr>
      <vt:lpstr>PowerShell</vt:lpstr>
      <vt:lpstr>Terminal Commands  (macOS, Unix, Linux)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James Eddy</dc:creator>
  <cp:keywords/>
  <dc:description/>
  <cp:lastModifiedBy>James Eddy</cp:lastModifiedBy>
  <cp:revision>18</cp:revision>
  <dcterms:created xsi:type="dcterms:W3CDTF">2024-01-31T00:29:39Z</dcterms:created>
  <dcterms:modified xsi:type="dcterms:W3CDTF">2024-02-08T14:15:44Z</dcterms:modified>
  <cp:category/>
</cp:coreProperties>
</file>