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428" r:id="rId2"/>
    <p:sldId id="459" r:id="rId3"/>
    <p:sldId id="460" r:id="rId4"/>
    <p:sldId id="458" r:id="rId5"/>
    <p:sldId id="462" r:id="rId6"/>
    <p:sldId id="461" r:id="rId7"/>
    <p:sldId id="463" r:id="rId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5pPr>
    <a:lvl6pPr marL="2286000" algn="l" defTabSz="914400" rtl="0" eaLnBrk="1" latinLnBrk="0" hangingPunct="1">
      <a:defRPr kern="1200">
        <a:solidFill>
          <a:schemeClr val="tx1"/>
        </a:solidFill>
        <a:latin typeface="Calibri" panose="020F0502020204030204" pitchFamily="34" charset="0"/>
        <a:ea typeface="Geneva" pitchFamily="124" charset="-128"/>
        <a:cs typeface="+mn-cs"/>
      </a:defRPr>
    </a:lvl6pPr>
    <a:lvl7pPr marL="2743200" algn="l" defTabSz="914400" rtl="0" eaLnBrk="1" latinLnBrk="0" hangingPunct="1">
      <a:defRPr kern="1200">
        <a:solidFill>
          <a:schemeClr val="tx1"/>
        </a:solidFill>
        <a:latin typeface="Calibri" panose="020F0502020204030204" pitchFamily="34" charset="0"/>
        <a:ea typeface="Geneva" pitchFamily="124" charset="-128"/>
        <a:cs typeface="+mn-cs"/>
      </a:defRPr>
    </a:lvl7pPr>
    <a:lvl8pPr marL="3200400" algn="l" defTabSz="914400" rtl="0" eaLnBrk="1" latinLnBrk="0" hangingPunct="1">
      <a:defRPr kern="1200">
        <a:solidFill>
          <a:schemeClr val="tx1"/>
        </a:solidFill>
        <a:latin typeface="Calibri" panose="020F0502020204030204" pitchFamily="34" charset="0"/>
        <a:ea typeface="Geneva" pitchFamily="124" charset="-128"/>
        <a:cs typeface="+mn-cs"/>
      </a:defRPr>
    </a:lvl8pPr>
    <a:lvl9pPr marL="3657600" algn="l" defTabSz="914400" rtl="0" eaLnBrk="1" latinLnBrk="0" hangingPunct="1">
      <a:defRPr kern="1200">
        <a:solidFill>
          <a:schemeClr val="tx1"/>
        </a:solidFill>
        <a:latin typeface="Calibri" panose="020F0502020204030204" pitchFamily="34" charset="0"/>
        <a:ea typeface="Geneva" pitchFamily="12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p:scale>
          <a:sx n="125" d="100"/>
          <a:sy n="125" d="100"/>
        </p:scale>
        <p:origin x="1784" y="240"/>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8A1D7-1DA9-580E-9526-D7B4364B17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7B25E1-1985-CC46-D9C6-8FB5EFF57A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A0E54C-91A8-B743-AA25-F1EFC55C7DFF}" type="datetimeFigureOut">
              <a:rPr lang="en-US" smtClean="0"/>
              <a:t>2/8/24</a:t>
            </a:fld>
            <a:endParaRPr lang="en-US"/>
          </a:p>
        </p:txBody>
      </p:sp>
      <p:sp>
        <p:nvSpPr>
          <p:cNvPr id="4" name="Footer Placeholder 3">
            <a:extLst>
              <a:ext uri="{FF2B5EF4-FFF2-40B4-BE49-F238E27FC236}">
                <a16:creationId xmlns:a16="http://schemas.microsoft.com/office/drawing/2014/main" id="{6C79AB2B-5ACD-3A01-277A-8B7FB9BD61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EEC0A1-1A2D-ACF1-DA2C-2309A21EA8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59813-8AA3-7442-B2C8-0676F80E8332}" type="slidenum">
              <a:rPr lang="en-US" smtClean="0"/>
              <a:t>‹#›</a:t>
            </a:fld>
            <a:endParaRPr lang="en-US"/>
          </a:p>
        </p:txBody>
      </p:sp>
    </p:spTree>
    <p:extLst>
      <p:ext uri="{BB962C8B-B14F-4D97-AF65-F5344CB8AC3E}">
        <p14:creationId xmlns:p14="http://schemas.microsoft.com/office/powerpoint/2010/main" val="4037891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71C25-9B5A-4B44-82EF-77DA54D87A04}" type="datetimeFigureOut">
              <a:rPr lang="en-US" smtClean="0"/>
              <a:t>2/8/24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31861-B3D2-C040-8D76-63F81338C562}" type="slidenum">
              <a:rPr lang="en-US" smtClean="0"/>
              <a:t>‹#›</a:t>
            </a:fld>
            <a:endParaRPr lang="en-US"/>
          </a:p>
        </p:txBody>
      </p:sp>
    </p:spTree>
    <p:extLst>
      <p:ext uri="{BB962C8B-B14F-4D97-AF65-F5344CB8AC3E}">
        <p14:creationId xmlns:p14="http://schemas.microsoft.com/office/powerpoint/2010/main" val="416744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6"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249546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5"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115492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5"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271927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5"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125129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5175" y="2836009"/>
            <a:ext cx="7772400" cy="1362075"/>
          </a:xfrm>
          <a:prstGeom prst="rect">
            <a:avLst/>
          </a:prstGeom>
        </p:spPr>
        <p:txBody>
          <a:bodyPr anchor="t"/>
          <a:lstStyle>
            <a:lvl1pPr algn="ctr">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855175" y="1335822"/>
            <a:ext cx="7772400" cy="1500187"/>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5"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custDataLst>
      <p:tags r:id="rId1"/>
    </p:custDataLst>
    <p:extLst>
      <p:ext uri="{BB962C8B-B14F-4D97-AF65-F5344CB8AC3E}">
        <p14:creationId xmlns:p14="http://schemas.microsoft.com/office/powerpoint/2010/main" val="166819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6"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272967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8"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368309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4"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144578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3"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28846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6"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48189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6"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339678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D8C9E"/>
                </a:solidFill>
                <a:latin typeface="Rockwell" panose="02060603020205020403" pitchFamily="18" charset="0"/>
              </a:defRPr>
            </a:lvl1pPr>
          </a:lstStyle>
          <a:p>
            <a:fld id="{6998FB93-6891-C548-8632-C54DB6CA5651}" type="slidenum">
              <a:rPr lang="en-US" smtClean="0"/>
              <a:t>‹#›</a:t>
            </a:fld>
            <a:endParaRPr lang="en-US"/>
          </a:p>
        </p:txBody>
      </p:sp>
      <p:sp>
        <p:nvSpPr>
          <p:cNvPr id="8" name="Title Placeholder 7">
            <a:extLst>
              <a:ext uri="{FF2B5EF4-FFF2-40B4-BE49-F238E27FC236}">
                <a16:creationId xmlns:a16="http://schemas.microsoft.com/office/drawing/2014/main" id="{B88B8A4B-3518-1E10-C6D5-CD6CF7F558B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8774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fontAlgn="base" hangingPunct="1">
        <a:spcBef>
          <a:spcPct val="0"/>
        </a:spcBef>
        <a:spcAft>
          <a:spcPct val="0"/>
        </a:spcAft>
        <a:defRPr sz="4400" kern="1200">
          <a:solidFill>
            <a:schemeClr val="tx1"/>
          </a:solidFill>
          <a:latin typeface="Rockwell"/>
          <a:ea typeface="Geneva" pitchFamily="124" charset="-128"/>
          <a:cs typeface="+mj-cs"/>
        </a:defRPr>
      </a:lvl1pPr>
      <a:lvl2pPr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2pPr>
      <a:lvl3pPr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3pPr>
      <a:lvl4pPr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4pPr>
      <a:lvl5pPr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5pPr>
      <a:lvl6pPr marL="457200"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6pPr>
      <a:lvl7pPr marL="914400"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7pPr>
      <a:lvl8pPr marL="1371600"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8pPr>
      <a:lvl9pPr marL="1828800"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Rockwell"/>
          <a:ea typeface="Geneva" pitchFamily="124" charset="-128"/>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Rockwell"/>
          <a:ea typeface="Geneva" pitchFamily="12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Rockwell"/>
          <a:ea typeface="Geneva" pitchFamily="12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Rockwell"/>
          <a:ea typeface="Geneva" pitchFamily="12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Rockwell"/>
          <a:ea typeface="Geneva" pitchFamily="12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p:cNvSpPr>
            <a:spLocks noGrp="1"/>
          </p:cNvSpPr>
          <p:nvPr>
            <p:ph type="ctrTitle"/>
          </p:nvPr>
        </p:nvSpPr>
        <p:spPr/>
        <p:txBody>
          <a:bodyPr/>
          <a:lstStyle/>
          <a:p>
            <a:r>
              <a:rPr lang="en-US" dirty="0">
                <a:latin typeface="Rockwell" panose="02060603020205020403" pitchFamily="18" charset="0"/>
              </a:rPr>
              <a:t>Computer Hardware</a:t>
            </a:r>
          </a:p>
        </p:txBody>
      </p:sp>
    </p:spTree>
    <p:custDataLst>
      <p:tags r:id="rId1"/>
    </p:custDataLst>
    <p:extLst>
      <p:ext uri="{BB962C8B-B14F-4D97-AF65-F5344CB8AC3E}">
        <p14:creationId xmlns:p14="http://schemas.microsoft.com/office/powerpoint/2010/main" val="230963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F5E20-3C0F-A880-C0EA-B8CF935A86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983FD-578E-C7CB-A715-C57CFC5478EF}"/>
              </a:ext>
            </a:extLst>
          </p:cNvPr>
          <p:cNvSpPr>
            <a:spLocks noGrp="1"/>
          </p:cNvSpPr>
          <p:nvPr>
            <p:ph type="title"/>
          </p:nvPr>
        </p:nvSpPr>
        <p:spPr/>
        <p:txBody>
          <a:bodyPr/>
          <a:lstStyle/>
          <a:p>
            <a:pPr algn="l"/>
            <a:r>
              <a:rPr lang="en-US" dirty="0"/>
              <a:t>Von Neumann architecture</a:t>
            </a:r>
          </a:p>
        </p:txBody>
      </p:sp>
      <p:sp>
        <p:nvSpPr>
          <p:cNvPr id="3" name="Content Placeholder 2">
            <a:extLst>
              <a:ext uri="{FF2B5EF4-FFF2-40B4-BE49-F238E27FC236}">
                <a16:creationId xmlns:a16="http://schemas.microsoft.com/office/drawing/2014/main" id="{3A53111A-747C-3632-D960-93579A694EBA}"/>
              </a:ext>
            </a:extLst>
          </p:cNvPr>
          <p:cNvSpPr>
            <a:spLocks noGrp="1"/>
          </p:cNvSpPr>
          <p:nvPr>
            <p:ph idx="1"/>
          </p:nvPr>
        </p:nvSpPr>
        <p:spPr>
          <a:xfrm>
            <a:off x="457200" y="1414009"/>
            <a:ext cx="5110480" cy="4525963"/>
          </a:xfrm>
        </p:spPr>
        <p:txBody>
          <a:bodyPr/>
          <a:lstStyle/>
          <a:p>
            <a:r>
              <a:rPr lang="en-US" sz="1600" dirty="0"/>
              <a:t>A design architecture for an electronic digital computer with these components:</a:t>
            </a:r>
          </a:p>
          <a:p>
            <a:pPr lvl="1"/>
            <a:r>
              <a:rPr lang="en-US" sz="1600" dirty="0"/>
              <a:t>A processing unit with both an arithmetic logic unit and processor registers</a:t>
            </a:r>
          </a:p>
          <a:p>
            <a:pPr lvl="1"/>
            <a:r>
              <a:rPr lang="en-US" sz="1600" dirty="0"/>
              <a:t>A control unit that includes an instruction register and a program counter</a:t>
            </a:r>
          </a:p>
          <a:p>
            <a:pPr lvl="1"/>
            <a:r>
              <a:rPr lang="en-US" sz="1600" dirty="0"/>
              <a:t>Memory that stores data and instructions</a:t>
            </a:r>
          </a:p>
          <a:p>
            <a:pPr lvl="1"/>
            <a:r>
              <a:rPr lang="en-US" sz="1600" dirty="0"/>
              <a:t>External mass storage</a:t>
            </a:r>
          </a:p>
          <a:p>
            <a:pPr lvl="1"/>
            <a:r>
              <a:rPr lang="en-US" sz="1600" dirty="0"/>
              <a:t>Input and output mechanisms</a:t>
            </a:r>
          </a:p>
        </p:txBody>
      </p:sp>
      <p:pic>
        <p:nvPicPr>
          <p:cNvPr id="5" name="Picture 4" descr="A diagram of a computer&#10;&#10;Description automatically generated">
            <a:extLst>
              <a:ext uri="{FF2B5EF4-FFF2-40B4-BE49-F238E27FC236}">
                <a16:creationId xmlns:a16="http://schemas.microsoft.com/office/drawing/2014/main" id="{D5A861EA-8E0F-2D63-52DC-E910D7A1C670}"/>
              </a:ext>
            </a:extLst>
          </p:cNvPr>
          <p:cNvPicPr>
            <a:picLocks noChangeAspect="1"/>
          </p:cNvPicPr>
          <p:nvPr/>
        </p:nvPicPr>
        <p:blipFill>
          <a:blip r:embed="rId2"/>
          <a:stretch>
            <a:fillRect/>
          </a:stretch>
        </p:blipFill>
        <p:spPr>
          <a:xfrm>
            <a:off x="3972560" y="3429000"/>
            <a:ext cx="4935201" cy="2855734"/>
          </a:xfrm>
          <a:prstGeom prst="rect">
            <a:avLst/>
          </a:prstGeom>
        </p:spPr>
      </p:pic>
    </p:spTree>
    <p:extLst>
      <p:ext uri="{BB962C8B-B14F-4D97-AF65-F5344CB8AC3E}">
        <p14:creationId xmlns:p14="http://schemas.microsoft.com/office/powerpoint/2010/main" val="268598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EF9A-0BBC-00A2-2BD7-038BBFD59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AC092C-DD99-7903-52EE-64A0BDFC8BB9}"/>
              </a:ext>
            </a:extLst>
          </p:cNvPr>
          <p:cNvSpPr>
            <a:spLocks noGrp="1"/>
          </p:cNvSpPr>
          <p:nvPr>
            <p:ph type="title"/>
          </p:nvPr>
        </p:nvSpPr>
        <p:spPr/>
        <p:txBody>
          <a:bodyPr/>
          <a:lstStyle/>
          <a:p>
            <a:pPr algn="l"/>
            <a:r>
              <a:rPr lang="en-US" dirty="0"/>
              <a:t>Representing Data Digitally</a:t>
            </a:r>
          </a:p>
        </p:txBody>
      </p:sp>
      <p:sp>
        <p:nvSpPr>
          <p:cNvPr id="3" name="Content Placeholder 2">
            <a:extLst>
              <a:ext uri="{FF2B5EF4-FFF2-40B4-BE49-F238E27FC236}">
                <a16:creationId xmlns:a16="http://schemas.microsoft.com/office/drawing/2014/main" id="{A09E0D85-858B-ADB6-CEB1-3C769E06D698}"/>
              </a:ext>
            </a:extLst>
          </p:cNvPr>
          <p:cNvSpPr>
            <a:spLocks noGrp="1"/>
          </p:cNvSpPr>
          <p:nvPr>
            <p:ph idx="1"/>
          </p:nvPr>
        </p:nvSpPr>
        <p:spPr>
          <a:xfrm>
            <a:off x="457200" y="1414009"/>
            <a:ext cx="5110480" cy="4525963"/>
          </a:xfrm>
        </p:spPr>
        <p:txBody>
          <a:bodyPr/>
          <a:lstStyle/>
          <a:p>
            <a:r>
              <a:rPr lang="en-US" sz="2000" dirty="0"/>
              <a:t>Electrical signals </a:t>
            </a:r>
          </a:p>
          <a:p>
            <a:r>
              <a:rPr lang="en-US" sz="2000" dirty="0"/>
              <a:t>Lots of switches!</a:t>
            </a:r>
          </a:p>
          <a:p>
            <a:r>
              <a:rPr lang="en-US" sz="2000" dirty="0"/>
              <a:t>“on” or “off” states</a:t>
            </a:r>
          </a:p>
          <a:p>
            <a:r>
              <a:rPr lang="en-US" sz="2000" dirty="0"/>
              <a:t>Binary: 0’s and 1’s</a:t>
            </a:r>
          </a:p>
        </p:txBody>
      </p:sp>
      <p:pic>
        <p:nvPicPr>
          <p:cNvPr id="4" name="Picture 3">
            <a:extLst>
              <a:ext uri="{FF2B5EF4-FFF2-40B4-BE49-F238E27FC236}">
                <a16:creationId xmlns:a16="http://schemas.microsoft.com/office/drawing/2014/main" id="{C5F10514-F7CF-DAC6-673D-8381AF555824}"/>
              </a:ext>
            </a:extLst>
          </p:cNvPr>
          <p:cNvPicPr>
            <a:picLocks noChangeAspect="1"/>
          </p:cNvPicPr>
          <p:nvPr/>
        </p:nvPicPr>
        <p:blipFill rotWithShape="1">
          <a:blip r:embed="rId2"/>
          <a:srcRect b="16285"/>
          <a:stretch/>
        </p:blipFill>
        <p:spPr>
          <a:xfrm>
            <a:off x="4074160" y="1482298"/>
            <a:ext cx="4517390" cy="2147914"/>
          </a:xfrm>
          <a:prstGeom prst="rect">
            <a:avLst/>
          </a:prstGeom>
        </p:spPr>
      </p:pic>
      <p:pic>
        <p:nvPicPr>
          <p:cNvPr id="6" name="Picture 5">
            <a:extLst>
              <a:ext uri="{FF2B5EF4-FFF2-40B4-BE49-F238E27FC236}">
                <a16:creationId xmlns:a16="http://schemas.microsoft.com/office/drawing/2014/main" id="{1F58C7BE-E88F-E602-2821-A137206358C3}"/>
              </a:ext>
            </a:extLst>
          </p:cNvPr>
          <p:cNvPicPr>
            <a:picLocks noChangeAspect="1"/>
          </p:cNvPicPr>
          <p:nvPr/>
        </p:nvPicPr>
        <p:blipFill>
          <a:blip r:embed="rId3"/>
          <a:stretch>
            <a:fillRect/>
          </a:stretch>
        </p:blipFill>
        <p:spPr>
          <a:xfrm>
            <a:off x="955040" y="4034130"/>
            <a:ext cx="4333240" cy="2309760"/>
          </a:xfrm>
          <a:prstGeom prst="rect">
            <a:avLst/>
          </a:prstGeom>
        </p:spPr>
      </p:pic>
    </p:spTree>
    <p:extLst>
      <p:ext uri="{BB962C8B-B14F-4D97-AF65-F5344CB8AC3E}">
        <p14:creationId xmlns:p14="http://schemas.microsoft.com/office/powerpoint/2010/main" val="209288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21B79-8E83-32F7-9EE8-683AA5E9E44B}"/>
            </a:ext>
          </a:extLst>
        </p:cNvPr>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AA953292-0D5A-4B60-6A93-094BB8152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356" y="586997"/>
            <a:ext cx="3298189" cy="31606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64B2F1-5120-0623-335F-BE128A8E319B}"/>
              </a:ext>
            </a:extLst>
          </p:cNvPr>
          <p:cNvSpPr>
            <a:spLocks noGrp="1"/>
          </p:cNvSpPr>
          <p:nvPr>
            <p:ph type="title"/>
          </p:nvPr>
        </p:nvSpPr>
        <p:spPr/>
        <p:txBody>
          <a:bodyPr/>
          <a:lstStyle/>
          <a:p>
            <a:pPr algn="l"/>
            <a:r>
              <a:rPr lang="en-US" dirty="0"/>
              <a:t>Processor</a:t>
            </a:r>
          </a:p>
        </p:txBody>
      </p:sp>
      <p:sp>
        <p:nvSpPr>
          <p:cNvPr id="3" name="Content Placeholder 2">
            <a:extLst>
              <a:ext uri="{FF2B5EF4-FFF2-40B4-BE49-F238E27FC236}">
                <a16:creationId xmlns:a16="http://schemas.microsoft.com/office/drawing/2014/main" id="{D97D6FA6-6885-8B73-4304-4F11558248DD}"/>
              </a:ext>
            </a:extLst>
          </p:cNvPr>
          <p:cNvSpPr>
            <a:spLocks noGrp="1"/>
          </p:cNvSpPr>
          <p:nvPr>
            <p:ph idx="1"/>
          </p:nvPr>
        </p:nvSpPr>
        <p:spPr>
          <a:xfrm>
            <a:off x="457200" y="1414009"/>
            <a:ext cx="4931411" cy="4986791"/>
          </a:xfrm>
        </p:spPr>
        <p:txBody>
          <a:bodyPr/>
          <a:lstStyle/>
          <a:p>
            <a:r>
              <a:rPr lang="en-US" sz="1800" dirty="0"/>
              <a:t>Also called CPU: Central Processing Unit</a:t>
            </a:r>
          </a:p>
          <a:p>
            <a:r>
              <a:rPr lang="en-US" sz="1800" dirty="0"/>
              <a:t>This is the primary “brain” of the computer. It is responsible for carrying out the logic and arithmetic operations described in computer programs.</a:t>
            </a:r>
          </a:p>
          <a:p>
            <a:r>
              <a:rPr lang="en-US" sz="1800" dirty="0"/>
              <a:t>Operation: The fundamental operation of (most) CPUs is to execute a sequence of stored instructions that is called a program. </a:t>
            </a:r>
          </a:p>
        </p:txBody>
      </p:sp>
    </p:spTree>
    <p:extLst>
      <p:ext uri="{BB962C8B-B14F-4D97-AF65-F5344CB8AC3E}">
        <p14:creationId xmlns:p14="http://schemas.microsoft.com/office/powerpoint/2010/main" val="80270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EC9D9-BD03-0C75-F873-874A75F3C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8EA15-010B-258F-F696-766E0AD42B0E}"/>
              </a:ext>
            </a:extLst>
          </p:cNvPr>
          <p:cNvSpPr>
            <a:spLocks noGrp="1"/>
          </p:cNvSpPr>
          <p:nvPr>
            <p:ph type="title"/>
          </p:nvPr>
        </p:nvSpPr>
        <p:spPr/>
        <p:txBody>
          <a:bodyPr/>
          <a:lstStyle/>
          <a:p>
            <a:pPr algn="l"/>
            <a:r>
              <a:rPr lang="en-US" dirty="0"/>
              <a:t>Processor</a:t>
            </a:r>
          </a:p>
        </p:txBody>
      </p:sp>
      <p:sp>
        <p:nvSpPr>
          <p:cNvPr id="3" name="Content Placeholder 2">
            <a:extLst>
              <a:ext uri="{FF2B5EF4-FFF2-40B4-BE49-F238E27FC236}">
                <a16:creationId xmlns:a16="http://schemas.microsoft.com/office/drawing/2014/main" id="{171EFB22-756E-9267-19EA-446A826B59C1}"/>
              </a:ext>
            </a:extLst>
          </p:cNvPr>
          <p:cNvSpPr>
            <a:spLocks noGrp="1"/>
          </p:cNvSpPr>
          <p:nvPr>
            <p:ph idx="1"/>
          </p:nvPr>
        </p:nvSpPr>
        <p:spPr>
          <a:xfrm>
            <a:off x="457200" y="1414009"/>
            <a:ext cx="4612640" cy="4986791"/>
          </a:xfrm>
        </p:spPr>
        <p:txBody>
          <a:bodyPr/>
          <a:lstStyle/>
          <a:p>
            <a:r>
              <a:rPr lang="en-US" sz="1800" dirty="0"/>
              <a:t>CPUs follow the fetch, decode and execute steps in their operation, which are collectively known as the instruction cycle.</a:t>
            </a:r>
          </a:p>
          <a:p>
            <a:r>
              <a:rPr lang="en-US" sz="1800" dirty="0"/>
              <a:t>After the execution of an instruction, the entire process repeats, with the next instruction cycle normally fetching the next-in-sequence instruction</a:t>
            </a:r>
          </a:p>
        </p:txBody>
      </p:sp>
      <p:pic>
        <p:nvPicPr>
          <p:cNvPr id="4" name="Picture 3">
            <a:extLst>
              <a:ext uri="{FF2B5EF4-FFF2-40B4-BE49-F238E27FC236}">
                <a16:creationId xmlns:a16="http://schemas.microsoft.com/office/drawing/2014/main" id="{4034F796-E725-631B-6AE4-89D00C975127}"/>
              </a:ext>
            </a:extLst>
          </p:cNvPr>
          <p:cNvPicPr>
            <a:picLocks noChangeAspect="1"/>
          </p:cNvPicPr>
          <p:nvPr/>
        </p:nvPicPr>
        <p:blipFill>
          <a:blip r:embed="rId2"/>
          <a:stretch>
            <a:fillRect/>
          </a:stretch>
        </p:blipFill>
        <p:spPr>
          <a:xfrm>
            <a:off x="5287981" y="346841"/>
            <a:ext cx="3556974" cy="2304920"/>
          </a:xfrm>
          <a:prstGeom prst="rect">
            <a:avLst/>
          </a:prstGeom>
        </p:spPr>
      </p:pic>
      <p:pic>
        <p:nvPicPr>
          <p:cNvPr id="5" name="Picture 4">
            <a:extLst>
              <a:ext uri="{FF2B5EF4-FFF2-40B4-BE49-F238E27FC236}">
                <a16:creationId xmlns:a16="http://schemas.microsoft.com/office/drawing/2014/main" id="{A16EDEDF-EA9D-76E8-629A-79D740A68032}"/>
              </a:ext>
            </a:extLst>
          </p:cNvPr>
          <p:cNvPicPr>
            <a:picLocks noChangeAspect="1"/>
          </p:cNvPicPr>
          <p:nvPr/>
        </p:nvPicPr>
        <p:blipFill>
          <a:blip r:embed="rId3"/>
          <a:stretch>
            <a:fillRect/>
          </a:stretch>
        </p:blipFill>
        <p:spPr>
          <a:xfrm>
            <a:off x="685800" y="4061254"/>
            <a:ext cx="7772400" cy="1861537"/>
          </a:xfrm>
          <a:prstGeom prst="rect">
            <a:avLst/>
          </a:prstGeom>
        </p:spPr>
      </p:pic>
    </p:spTree>
    <p:extLst>
      <p:ext uri="{BB962C8B-B14F-4D97-AF65-F5344CB8AC3E}">
        <p14:creationId xmlns:p14="http://schemas.microsoft.com/office/powerpoint/2010/main" val="66266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C6927-CCE4-1218-D5DD-550D8EE44F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73D0B-00C6-FE88-411B-B8380E64BC52}"/>
              </a:ext>
            </a:extLst>
          </p:cNvPr>
          <p:cNvSpPr>
            <a:spLocks noGrp="1"/>
          </p:cNvSpPr>
          <p:nvPr>
            <p:ph type="title"/>
          </p:nvPr>
        </p:nvSpPr>
        <p:spPr/>
        <p:txBody>
          <a:bodyPr/>
          <a:lstStyle/>
          <a:p>
            <a:pPr algn="l"/>
            <a:r>
              <a:rPr lang="en-US" dirty="0"/>
              <a:t>Memory</a:t>
            </a:r>
          </a:p>
        </p:txBody>
      </p:sp>
      <p:sp>
        <p:nvSpPr>
          <p:cNvPr id="3" name="Content Placeholder 2">
            <a:extLst>
              <a:ext uri="{FF2B5EF4-FFF2-40B4-BE49-F238E27FC236}">
                <a16:creationId xmlns:a16="http://schemas.microsoft.com/office/drawing/2014/main" id="{CC2A4560-B531-E730-CA51-BC1DB6448F0D}"/>
              </a:ext>
            </a:extLst>
          </p:cNvPr>
          <p:cNvSpPr>
            <a:spLocks noGrp="1"/>
          </p:cNvSpPr>
          <p:nvPr>
            <p:ph idx="1"/>
          </p:nvPr>
        </p:nvSpPr>
        <p:spPr>
          <a:xfrm>
            <a:off x="457200" y="1414009"/>
            <a:ext cx="4714240" cy="5169353"/>
          </a:xfrm>
        </p:spPr>
        <p:txBody>
          <a:bodyPr/>
          <a:lstStyle/>
          <a:p>
            <a:r>
              <a:rPr lang="en-US" sz="1800" dirty="0"/>
              <a:t>Modern computers have many different types of memory. </a:t>
            </a:r>
          </a:p>
          <a:p>
            <a:r>
              <a:rPr lang="en-US" sz="1800" dirty="0"/>
              <a:t>Performance, Capacity, and Cost are all factors that computer designers need to consider when selecting how much of a particular memory should be used at each level of the design.</a:t>
            </a:r>
          </a:p>
          <a:p>
            <a:r>
              <a:rPr lang="en-US" sz="1800" dirty="0"/>
              <a:t>Memory is classified by whether it is volatile or non-volatile. </a:t>
            </a:r>
          </a:p>
          <a:p>
            <a:pPr lvl="1"/>
            <a:r>
              <a:rPr lang="en-US" sz="1400" dirty="0"/>
              <a:t>Volatile memory: does not retain binary state when power to the circuit is lost</a:t>
            </a:r>
          </a:p>
          <a:p>
            <a:pPr lvl="1"/>
            <a:r>
              <a:rPr lang="en-US" sz="1400" dirty="0"/>
              <a:t>Non-Volatile storage: for internal mass storage, this is the solid-state or hard disk that stores data and instructions for longer periods and when the power is cycled. Capacity and cost (per byte) are favorable, but access times are quite slow. </a:t>
            </a:r>
          </a:p>
          <a:p>
            <a:pPr marL="457200" lvl="1" indent="0">
              <a:buNone/>
            </a:pPr>
            <a:endParaRPr lang="en-US" sz="1400" dirty="0"/>
          </a:p>
          <a:p>
            <a:endParaRPr lang="en-US" sz="1800" dirty="0"/>
          </a:p>
          <a:p>
            <a:endParaRPr lang="en-US" sz="1800" dirty="0"/>
          </a:p>
        </p:txBody>
      </p:sp>
      <p:pic>
        <p:nvPicPr>
          <p:cNvPr id="4" name="Picture 3">
            <a:extLst>
              <a:ext uri="{FF2B5EF4-FFF2-40B4-BE49-F238E27FC236}">
                <a16:creationId xmlns:a16="http://schemas.microsoft.com/office/drawing/2014/main" id="{E890C979-9B5D-6C18-D627-D4ABE1F4F246}"/>
              </a:ext>
            </a:extLst>
          </p:cNvPr>
          <p:cNvPicPr>
            <a:picLocks noChangeAspect="1"/>
          </p:cNvPicPr>
          <p:nvPr/>
        </p:nvPicPr>
        <p:blipFill>
          <a:blip r:embed="rId2"/>
          <a:stretch>
            <a:fillRect/>
          </a:stretch>
        </p:blipFill>
        <p:spPr>
          <a:xfrm>
            <a:off x="6038407" y="121920"/>
            <a:ext cx="2990466" cy="2245042"/>
          </a:xfrm>
          <a:prstGeom prst="rect">
            <a:avLst/>
          </a:prstGeom>
        </p:spPr>
      </p:pic>
      <p:pic>
        <p:nvPicPr>
          <p:cNvPr id="5" name="Picture 4">
            <a:extLst>
              <a:ext uri="{FF2B5EF4-FFF2-40B4-BE49-F238E27FC236}">
                <a16:creationId xmlns:a16="http://schemas.microsoft.com/office/drawing/2014/main" id="{3224A775-B0FA-7972-EB77-0C0897F28F38}"/>
              </a:ext>
            </a:extLst>
          </p:cNvPr>
          <p:cNvPicPr>
            <a:picLocks noChangeAspect="1"/>
          </p:cNvPicPr>
          <p:nvPr/>
        </p:nvPicPr>
        <p:blipFill>
          <a:blip r:embed="rId3"/>
          <a:stretch>
            <a:fillRect/>
          </a:stretch>
        </p:blipFill>
        <p:spPr>
          <a:xfrm>
            <a:off x="5263140" y="2651375"/>
            <a:ext cx="3570979" cy="2428625"/>
          </a:xfrm>
          <a:prstGeom prst="rect">
            <a:avLst/>
          </a:prstGeom>
        </p:spPr>
      </p:pic>
    </p:spTree>
    <p:extLst>
      <p:ext uri="{BB962C8B-B14F-4D97-AF65-F5344CB8AC3E}">
        <p14:creationId xmlns:p14="http://schemas.microsoft.com/office/powerpoint/2010/main" val="129600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88B51-FC69-936D-4A14-08D6CAB97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F1CCFB-AB0C-9550-1D3A-8A577F0D2FC6}"/>
              </a:ext>
            </a:extLst>
          </p:cNvPr>
          <p:cNvSpPr>
            <a:spLocks noGrp="1"/>
          </p:cNvSpPr>
          <p:nvPr>
            <p:ph type="title"/>
          </p:nvPr>
        </p:nvSpPr>
        <p:spPr/>
        <p:txBody>
          <a:bodyPr/>
          <a:lstStyle/>
          <a:p>
            <a:pPr algn="l"/>
            <a:r>
              <a:rPr lang="en-US" dirty="0"/>
              <a:t>Peripheral Devices</a:t>
            </a:r>
          </a:p>
        </p:txBody>
      </p:sp>
      <p:sp>
        <p:nvSpPr>
          <p:cNvPr id="3" name="Content Placeholder 2">
            <a:extLst>
              <a:ext uri="{FF2B5EF4-FFF2-40B4-BE49-F238E27FC236}">
                <a16:creationId xmlns:a16="http://schemas.microsoft.com/office/drawing/2014/main" id="{385208D4-FFEE-3A52-CEEC-360574FFA6C6}"/>
              </a:ext>
            </a:extLst>
          </p:cNvPr>
          <p:cNvSpPr>
            <a:spLocks noGrp="1"/>
          </p:cNvSpPr>
          <p:nvPr>
            <p:ph idx="1"/>
          </p:nvPr>
        </p:nvSpPr>
        <p:spPr>
          <a:xfrm>
            <a:off x="457200" y="1414009"/>
            <a:ext cx="5394960" cy="4525963"/>
          </a:xfrm>
        </p:spPr>
        <p:txBody>
          <a:bodyPr/>
          <a:lstStyle/>
          <a:p>
            <a:r>
              <a:rPr lang="en-US" sz="1600" dirty="0"/>
              <a:t>Audio: Speaker, microphone, sound card, MIDI</a:t>
            </a:r>
          </a:p>
          <a:p>
            <a:r>
              <a:rPr lang="en-US" sz="1600" dirty="0"/>
              <a:t>Communications: Modem, network adapter, Wi-Fi, Human interface: Mouse, keyboard, trackpad</a:t>
            </a:r>
          </a:p>
          <a:p>
            <a:r>
              <a:rPr lang="en-US" sz="1600" dirty="0"/>
              <a:t>Image: Webcam, scanner</a:t>
            </a:r>
          </a:p>
          <a:p>
            <a:r>
              <a:rPr lang="en-US" sz="1600" dirty="0"/>
              <a:t>Printer: Laser printer, inkjet, and CNC (Computer Numerical Control) used in automating machinery.</a:t>
            </a:r>
          </a:p>
          <a:p>
            <a:r>
              <a:rPr lang="en-US" sz="1600" dirty="0"/>
              <a:t>Mass storage: USB flash drive, memory card reader, digital audio player digital camera, external hard drive</a:t>
            </a:r>
          </a:p>
          <a:p>
            <a:r>
              <a:rPr lang="en-US" sz="1600" dirty="0"/>
              <a:t>USB hub: Controls connected USB devices that are connected to the hub</a:t>
            </a:r>
          </a:p>
          <a:p>
            <a:r>
              <a:rPr lang="en-US" sz="1600" dirty="0"/>
              <a:t>Video: Webcam, surveillance cameras, consumer and professional video cameras and so on</a:t>
            </a:r>
          </a:p>
        </p:txBody>
      </p:sp>
      <p:pic>
        <p:nvPicPr>
          <p:cNvPr id="5" name="Picture 4">
            <a:extLst>
              <a:ext uri="{FF2B5EF4-FFF2-40B4-BE49-F238E27FC236}">
                <a16:creationId xmlns:a16="http://schemas.microsoft.com/office/drawing/2014/main" id="{B6CAE60D-4D28-EB54-EB41-A65450FE5F9E}"/>
              </a:ext>
            </a:extLst>
          </p:cNvPr>
          <p:cNvPicPr>
            <a:picLocks noChangeAspect="1"/>
          </p:cNvPicPr>
          <p:nvPr/>
        </p:nvPicPr>
        <p:blipFill>
          <a:blip r:embed="rId2"/>
          <a:stretch>
            <a:fillRect/>
          </a:stretch>
        </p:blipFill>
        <p:spPr>
          <a:xfrm>
            <a:off x="5671868" y="1230245"/>
            <a:ext cx="3195225" cy="4897120"/>
          </a:xfrm>
          <a:prstGeom prst="rect">
            <a:avLst/>
          </a:prstGeom>
        </p:spPr>
      </p:pic>
    </p:spTree>
    <p:extLst>
      <p:ext uri="{BB962C8B-B14F-4D97-AF65-F5344CB8AC3E}">
        <p14:creationId xmlns:p14="http://schemas.microsoft.com/office/powerpoint/2010/main" val="4033097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etwork_theme">
  <a:themeElements>
    <a:clrScheme name="Custom 2">
      <a:dk1>
        <a:srgbClr val="000000"/>
      </a:dk1>
      <a:lt1>
        <a:srgbClr val="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FAC56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twork_theme" id="{E851BDCE-49CC-384A-A051-6995C9A38F04}" vid="{963F6B80-B3AA-7A41-9756-3A3483E42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network_theme</Template>
  <TotalTime>134</TotalTime>
  <Words>397</Words>
  <Application>Microsoft Macintosh PowerPoint</Application>
  <PresentationFormat>On-screen Show (4:3)</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Calibri</vt:lpstr>
      <vt:lpstr>Rockwell</vt:lpstr>
      <vt:lpstr>network_theme</vt:lpstr>
      <vt:lpstr>Computer Hardware</vt:lpstr>
      <vt:lpstr>Von Neumann architecture</vt:lpstr>
      <vt:lpstr>Representing Data Digitally</vt:lpstr>
      <vt:lpstr>Processor</vt:lpstr>
      <vt:lpstr>Processor</vt:lpstr>
      <vt:lpstr>Memory</vt:lpstr>
      <vt:lpstr>Peripheral Devices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James Eddy</dc:creator>
  <cp:keywords/>
  <dc:description/>
  <cp:lastModifiedBy>James Eddy</cp:lastModifiedBy>
  <cp:revision>14</cp:revision>
  <dcterms:created xsi:type="dcterms:W3CDTF">2024-01-31T00:29:39Z</dcterms:created>
  <dcterms:modified xsi:type="dcterms:W3CDTF">2024-02-08T19:03:32Z</dcterms:modified>
  <cp:category/>
</cp:coreProperties>
</file>